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xml" ContentType="application/vnd.openxmlformats-officedocument.presentationml.tags+xml"/>
  <Override PartName="/ppt/notesSlides/notesSlide33.xml" ContentType="application/vnd.openxmlformats-officedocument.presentationml.notesSlide+xml"/>
  <Override PartName="/ppt/tags/tag2.xml" ContentType="application/vnd.openxmlformats-officedocument.presentationml.tags+xml"/>
  <Override PartName="/ppt/notesSlides/notesSlide34.xml" ContentType="application/vnd.openxmlformats-officedocument.presentationml.notesSlide+xml"/>
  <Override PartName="/ppt/tags/tag3.xml" ContentType="application/vnd.openxmlformats-officedocument.presentationml.tags+xml"/>
  <Override PartName="/ppt/notesSlides/notesSlide35.xml" ContentType="application/vnd.openxmlformats-officedocument.presentationml.notesSlide+xml"/>
  <Override PartName="/ppt/tags/tag4.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5.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87"/>
  </p:notesMasterIdLst>
  <p:sldIdLst>
    <p:sldId id="256" r:id="rId2"/>
    <p:sldId id="351" r:id="rId3"/>
    <p:sldId id="295" r:id="rId4"/>
    <p:sldId id="400" r:id="rId5"/>
    <p:sldId id="401" r:id="rId6"/>
    <p:sldId id="352" r:id="rId7"/>
    <p:sldId id="270" r:id="rId8"/>
    <p:sldId id="319" r:id="rId9"/>
    <p:sldId id="390" r:id="rId10"/>
    <p:sldId id="316" r:id="rId11"/>
    <p:sldId id="405" r:id="rId12"/>
    <p:sldId id="402" r:id="rId13"/>
    <p:sldId id="353" r:id="rId14"/>
    <p:sldId id="341" r:id="rId15"/>
    <p:sldId id="366" r:id="rId16"/>
    <p:sldId id="367" r:id="rId17"/>
    <p:sldId id="368" r:id="rId18"/>
    <p:sldId id="369" r:id="rId19"/>
    <p:sldId id="370" r:id="rId20"/>
    <p:sldId id="371" r:id="rId21"/>
    <p:sldId id="372" r:id="rId22"/>
    <p:sldId id="262" r:id="rId23"/>
    <p:sldId id="267" r:id="rId24"/>
    <p:sldId id="403" r:id="rId25"/>
    <p:sldId id="404" r:id="rId26"/>
    <p:sldId id="264" r:id="rId27"/>
    <p:sldId id="275" r:id="rId28"/>
    <p:sldId id="406" r:id="rId29"/>
    <p:sldId id="407" r:id="rId30"/>
    <p:sldId id="290" r:id="rId31"/>
    <p:sldId id="343" r:id="rId32"/>
    <p:sldId id="300" r:id="rId33"/>
    <p:sldId id="373" r:id="rId34"/>
    <p:sldId id="374" r:id="rId35"/>
    <p:sldId id="342" r:id="rId36"/>
    <p:sldId id="375" r:id="rId37"/>
    <p:sldId id="376" r:id="rId38"/>
    <p:sldId id="377" r:id="rId39"/>
    <p:sldId id="378" r:id="rId40"/>
    <p:sldId id="379" r:id="rId41"/>
    <p:sldId id="380" r:id="rId42"/>
    <p:sldId id="381" r:id="rId43"/>
    <p:sldId id="382" r:id="rId44"/>
    <p:sldId id="383" r:id="rId45"/>
    <p:sldId id="384" r:id="rId46"/>
    <p:sldId id="385" r:id="rId47"/>
    <p:sldId id="386" r:id="rId48"/>
    <p:sldId id="387" r:id="rId49"/>
    <p:sldId id="388" r:id="rId50"/>
    <p:sldId id="389" r:id="rId51"/>
    <p:sldId id="291" r:id="rId52"/>
    <p:sldId id="297" r:id="rId53"/>
    <p:sldId id="301" r:id="rId54"/>
    <p:sldId id="302" r:id="rId55"/>
    <p:sldId id="331" r:id="rId56"/>
    <p:sldId id="323" r:id="rId57"/>
    <p:sldId id="324" r:id="rId58"/>
    <p:sldId id="325" r:id="rId59"/>
    <p:sldId id="326" r:id="rId60"/>
    <p:sldId id="328" r:id="rId61"/>
    <p:sldId id="329" r:id="rId62"/>
    <p:sldId id="340" r:id="rId63"/>
    <p:sldId id="349" r:id="rId64"/>
    <p:sldId id="280" r:id="rId65"/>
    <p:sldId id="346" r:id="rId66"/>
    <p:sldId id="350" r:id="rId67"/>
    <p:sldId id="306" r:id="rId68"/>
    <p:sldId id="307" r:id="rId69"/>
    <p:sldId id="335" r:id="rId70"/>
    <p:sldId id="336" r:id="rId71"/>
    <p:sldId id="337" r:id="rId72"/>
    <p:sldId id="338" r:id="rId73"/>
    <p:sldId id="308" r:id="rId74"/>
    <p:sldId id="310" r:id="rId75"/>
    <p:sldId id="334" r:id="rId76"/>
    <p:sldId id="339" r:id="rId77"/>
    <p:sldId id="311" r:id="rId78"/>
    <p:sldId id="312" r:id="rId79"/>
    <p:sldId id="313" r:id="rId80"/>
    <p:sldId id="332" r:id="rId81"/>
    <p:sldId id="333" r:id="rId82"/>
    <p:sldId id="285" r:id="rId83"/>
    <p:sldId id="286" r:id="rId84"/>
    <p:sldId id="287" r:id="rId85"/>
    <p:sldId id="288" r:id="rId86"/>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A09C"/>
    <a:srgbClr val="94A296"/>
    <a:srgbClr val="D0C9C2"/>
    <a:srgbClr val="C6BBA6"/>
    <a:srgbClr val="1110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9" autoAdjust="0"/>
    <p:restoredTop sz="80576" autoAdjust="0"/>
  </p:normalViewPr>
  <p:slideViewPr>
    <p:cSldViewPr snapToObjects="1">
      <p:cViewPr varScale="1">
        <p:scale>
          <a:sx n="88" d="100"/>
          <a:sy n="88" d="100"/>
        </p:scale>
        <p:origin x="44" y="44"/>
      </p:cViewPr>
      <p:guideLst>
        <p:guide orient="horz" pos="2160"/>
        <p:guide pos="2880"/>
      </p:guideLst>
    </p:cSldViewPr>
  </p:slideViewPr>
  <p:outlineViewPr>
    <p:cViewPr>
      <p:scale>
        <a:sx n="33" d="100"/>
        <a:sy n="33" d="100"/>
      </p:scale>
      <p:origin x="0" y="-44960"/>
    </p:cViewPr>
  </p:outlineViewPr>
  <p:notesTextViewPr>
    <p:cViewPr>
      <p:scale>
        <a:sx n="1" d="1"/>
        <a:sy n="1" d="1"/>
      </p:scale>
      <p:origin x="0" y="0"/>
    </p:cViewPr>
  </p:notesTextViewPr>
  <p:sorterViewPr>
    <p:cViewPr>
      <p:scale>
        <a:sx n="100" d="100"/>
        <a:sy n="100" d="100"/>
      </p:scale>
      <p:origin x="0" y="-41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8154"/>
          </a:xfrm>
          <a:prstGeom prst="rect">
            <a:avLst/>
          </a:prstGeom>
        </p:spPr>
        <p:txBody>
          <a:bodyPr vert="horz" lIns="93936" tIns="46968" rIns="93936" bIns="46968" rtlCol="0"/>
          <a:lstStyle>
            <a:lvl1pPr algn="r">
              <a:defRPr sz="1200"/>
            </a:lvl1pPr>
          </a:lstStyle>
          <a:p>
            <a:fld id="{325218F2-5379-4676-92FF-25EEDF9E315A}" type="datetimeFigureOut">
              <a:rPr lang="en-US" smtClean="0"/>
              <a:t>10/3/2015</a:t>
            </a:fld>
            <a:endParaRPr lang="en-US"/>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a:defRPr sz="1200"/>
            </a:lvl1pPr>
          </a:lstStyle>
          <a:p>
            <a:fld id="{00BE6BFA-7202-460F-8FE2-69FC9C85EDD9}" type="slidenum">
              <a:rPr lang="en-US" smtClean="0"/>
              <a:t>‹#›</a:t>
            </a:fld>
            <a:endParaRPr lang="en-US"/>
          </a:p>
        </p:txBody>
      </p:sp>
    </p:spTree>
    <p:extLst>
      <p:ext uri="{BB962C8B-B14F-4D97-AF65-F5344CB8AC3E}">
        <p14:creationId xmlns:p14="http://schemas.microsoft.com/office/powerpoint/2010/main" val="847279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smtClean="0"/>
              <a:t>DrG</a:t>
            </a:r>
            <a:endParaRPr lang="en-US" baseline="0" dirty="0" smtClean="0"/>
          </a:p>
          <a:p>
            <a:r>
              <a:rPr lang="en-US" baseline="0" dirty="0" smtClean="0"/>
              <a:t> I want to t</a:t>
            </a:r>
            <a:r>
              <a:rPr lang="en-US" dirty="0" smtClean="0"/>
              <a:t>hank</a:t>
            </a:r>
            <a:r>
              <a:rPr lang="en-US" baseline="0" dirty="0" smtClean="0"/>
              <a:t> you for inviting me to speak on Integrating Psychology in the </a:t>
            </a:r>
            <a:r>
              <a:rPr lang="en-US" baseline="0" dirty="0" err="1" smtClean="0"/>
              <a:t>Tx</a:t>
            </a:r>
            <a:r>
              <a:rPr lang="en-US" baseline="0" dirty="0" smtClean="0"/>
              <a:t> of Functional GI Disorders.</a:t>
            </a:r>
            <a:endParaRPr lang="en-US" dirty="0"/>
          </a:p>
        </p:txBody>
      </p:sp>
      <p:sp>
        <p:nvSpPr>
          <p:cNvPr id="4" name="Slide Number Placeholder 3"/>
          <p:cNvSpPr>
            <a:spLocks noGrp="1"/>
          </p:cNvSpPr>
          <p:nvPr>
            <p:ph type="sldNum" sz="quarter" idx="10"/>
          </p:nvPr>
        </p:nvSpPr>
        <p:spPr/>
        <p:txBody>
          <a:bodyPr/>
          <a:lstStyle/>
          <a:p>
            <a:fld id="{00BE6BFA-7202-460F-8FE2-69FC9C85EDD9}" type="slidenum">
              <a:rPr lang="en-US" smtClean="0"/>
              <a:t>1</a:t>
            </a:fld>
            <a:endParaRPr lang="en-US"/>
          </a:p>
        </p:txBody>
      </p:sp>
    </p:spTree>
    <p:extLst>
      <p:ext uri="{BB962C8B-B14F-4D97-AF65-F5344CB8AC3E}">
        <p14:creationId xmlns:p14="http://schemas.microsoft.com/office/powerpoint/2010/main" val="155347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MJ</a:t>
            </a:r>
          </a:p>
          <a:p>
            <a:r>
              <a:rPr lang="en-US" baseline="0" dirty="0" smtClean="0"/>
              <a:t>Many distinguish between Diarrhea predominant (IBS-D), Constipation predominant (IBS-C) and Mixed symptoms (IBS-M).</a:t>
            </a:r>
          </a:p>
        </p:txBody>
      </p:sp>
      <p:sp>
        <p:nvSpPr>
          <p:cNvPr id="4" name="Slide Number Placeholder 3"/>
          <p:cNvSpPr>
            <a:spLocks noGrp="1"/>
          </p:cNvSpPr>
          <p:nvPr>
            <p:ph type="sldNum" sz="quarter" idx="10"/>
          </p:nvPr>
        </p:nvSpPr>
        <p:spPr/>
        <p:txBody>
          <a:bodyPr/>
          <a:lstStyle/>
          <a:p>
            <a:fld id="{0CE24185-E508-44EC-8902-2255BF45E789}" type="slidenum">
              <a:rPr lang="en-US" smtClean="0"/>
              <a:t>23</a:t>
            </a:fld>
            <a:endParaRPr lang="en-US"/>
          </a:p>
        </p:txBody>
      </p:sp>
    </p:spTree>
    <p:extLst>
      <p:ext uri="{BB962C8B-B14F-4D97-AF65-F5344CB8AC3E}">
        <p14:creationId xmlns:p14="http://schemas.microsoft.com/office/powerpoint/2010/main" val="3904739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MJ</a:t>
            </a:r>
          </a:p>
          <a:p>
            <a:r>
              <a:rPr lang="en-US" dirty="0" smtClean="0"/>
              <a:t>There appears</a:t>
            </a:r>
            <a:r>
              <a:rPr lang="en-US" baseline="0" dirty="0" smtClean="0"/>
              <a:t> to be overlapping personality profiles among FGID patients. </a:t>
            </a:r>
          </a:p>
          <a:p>
            <a:endParaRPr lang="en-US" baseline="0" dirty="0" smtClean="0"/>
          </a:p>
          <a:p>
            <a:r>
              <a:rPr lang="en-US" baseline="0" dirty="0" smtClean="0"/>
              <a:t>FGID patients also share similar maladaptive coping mechanisms. </a:t>
            </a:r>
          </a:p>
          <a:p>
            <a:endParaRPr lang="en-US" baseline="0" dirty="0" smtClean="0"/>
          </a:p>
          <a:p>
            <a:r>
              <a:rPr lang="en-US" baseline="0" dirty="0" smtClean="0"/>
              <a:t>Anxiety was found to precede and predict the onset of IBS.</a:t>
            </a:r>
            <a:endParaRPr lang="en-US" dirty="0"/>
          </a:p>
        </p:txBody>
      </p:sp>
      <p:sp>
        <p:nvSpPr>
          <p:cNvPr id="4" name="Slide Number Placeholder 3"/>
          <p:cNvSpPr>
            <a:spLocks noGrp="1"/>
          </p:cNvSpPr>
          <p:nvPr>
            <p:ph type="sldNum" sz="quarter" idx="10"/>
          </p:nvPr>
        </p:nvSpPr>
        <p:spPr/>
        <p:txBody>
          <a:bodyPr/>
          <a:lstStyle/>
          <a:p>
            <a:fld id="{0CE24185-E508-44EC-8902-2255BF45E789}" type="slidenum">
              <a:rPr lang="en-US" smtClean="0"/>
              <a:t>24</a:t>
            </a:fld>
            <a:endParaRPr lang="en-US"/>
          </a:p>
        </p:txBody>
      </p:sp>
    </p:spTree>
    <p:extLst>
      <p:ext uri="{BB962C8B-B14F-4D97-AF65-F5344CB8AC3E}">
        <p14:creationId xmlns:p14="http://schemas.microsoft.com/office/powerpoint/2010/main" val="1716677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MJ</a:t>
            </a:r>
          </a:p>
          <a:p>
            <a:r>
              <a:rPr lang="en-US" baseline="0" dirty="0" smtClean="0"/>
              <a:t>Data clearly shows that biological vulnerability is mediated and moderated by feedback loops between psychophysiological and enteric activity leading FGID symptoms.</a:t>
            </a:r>
          </a:p>
          <a:p>
            <a:r>
              <a:rPr lang="en-US" baseline="0" dirty="0" smtClean="0"/>
              <a:t> </a:t>
            </a:r>
          </a:p>
          <a:p>
            <a:r>
              <a:rPr lang="en-US" dirty="0"/>
              <a:t>This year, Jones and colleagues investigated 34 biomarkers and 4 psychological markers as possible diagnostic tools for IBS. Supporting the </a:t>
            </a:r>
            <a:r>
              <a:rPr lang="en-US" dirty="0" err="1"/>
              <a:t>biopsychosocial</a:t>
            </a:r>
            <a:r>
              <a:rPr lang="en-US" dirty="0"/>
              <a:t> model for IBS, they found that the discriminating IBS from healthy controls was stronger with psychological markers alone (area under curve = .86) than the full assay of biomarkers (area under curve = .81). Combined, the full assessment accounted for an area under the curve of .93.</a:t>
            </a:r>
          </a:p>
          <a:p>
            <a:endParaRPr lang="en-US" dirty="0"/>
          </a:p>
          <a:p>
            <a:r>
              <a:rPr lang="en-US" dirty="0"/>
              <a:t>The AGA urges utilization of the </a:t>
            </a:r>
            <a:r>
              <a:rPr lang="en-US" dirty="0" err="1"/>
              <a:t>biopsychosocial</a:t>
            </a:r>
            <a:r>
              <a:rPr lang="en-US" dirty="0"/>
              <a:t> model for treatment planning IBS care. </a:t>
            </a:r>
          </a:p>
          <a:p>
            <a:endParaRPr lang="en-US" dirty="0"/>
          </a:p>
        </p:txBody>
      </p:sp>
      <p:sp>
        <p:nvSpPr>
          <p:cNvPr id="4" name="Slide Number Placeholder 3"/>
          <p:cNvSpPr>
            <a:spLocks noGrp="1"/>
          </p:cNvSpPr>
          <p:nvPr>
            <p:ph type="sldNum" sz="quarter" idx="10"/>
          </p:nvPr>
        </p:nvSpPr>
        <p:spPr/>
        <p:txBody>
          <a:bodyPr/>
          <a:lstStyle/>
          <a:p>
            <a:fld id="{0CE24185-E508-44EC-8902-2255BF45E789}" type="slidenum">
              <a:rPr lang="en-US" smtClean="0"/>
              <a:t>25</a:t>
            </a:fld>
            <a:endParaRPr lang="en-US"/>
          </a:p>
        </p:txBody>
      </p:sp>
    </p:spTree>
    <p:extLst>
      <p:ext uri="{BB962C8B-B14F-4D97-AF65-F5344CB8AC3E}">
        <p14:creationId xmlns:p14="http://schemas.microsoft.com/office/powerpoint/2010/main" val="23567599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MJ</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Combined</a:t>
            </a:r>
            <a:r>
              <a:rPr lang="en-US" baseline="0" dirty="0" smtClean="0"/>
              <a:t> </a:t>
            </a:r>
            <a:r>
              <a:rPr lang="en-US" dirty="0" smtClean="0"/>
              <a:t>direct</a:t>
            </a:r>
            <a:r>
              <a:rPr lang="en-US" baseline="0" dirty="0" smtClean="0"/>
              <a:t> and indirect costs of IBS were estimated at </a:t>
            </a:r>
          </a:p>
          <a:p>
            <a:endParaRPr lang="en-US" dirty="0"/>
          </a:p>
        </p:txBody>
      </p:sp>
      <p:sp>
        <p:nvSpPr>
          <p:cNvPr id="4" name="Slide Number Placeholder 3"/>
          <p:cNvSpPr>
            <a:spLocks noGrp="1"/>
          </p:cNvSpPr>
          <p:nvPr>
            <p:ph type="sldNum" sz="quarter" idx="10"/>
          </p:nvPr>
        </p:nvSpPr>
        <p:spPr/>
        <p:txBody>
          <a:bodyPr/>
          <a:lstStyle/>
          <a:p>
            <a:fld id="{00BE6BFA-7202-460F-8FE2-69FC9C85EDD9}" type="slidenum">
              <a:rPr lang="en-US" smtClean="0"/>
              <a:t>26</a:t>
            </a:fld>
            <a:endParaRPr lang="en-US"/>
          </a:p>
        </p:txBody>
      </p:sp>
    </p:spTree>
    <p:extLst>
      <p:ext uri="{BB962C8B-B14F-4D97-AF65-F5344CB8AC3E}">
        <p14:creationId xmlns:p14="http://schemas.microsoft.com/office/powerpoint/2010/main" val="292852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MJ</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IBS patients, it has been suggested that pain is perceived at much lower levels of distension (the stretching</a:t>
            </a:r>
            <a:r>
              <a:rPr lang="en-US" sz="1200" kern="1200" baseline="0" dirty="0" smtClean="0">
                <a:solidFill>
                  <a:schemeClr val="tx1"/>
                </a:solidFill>
                <a:effectLst/>
                <a:latin typeface="+mn-lt"/>
                <a:ea typeface="+mn-ea"/>
                <a:cs typeface="+mn-cs"/>
              </a:rPr>
              <a:t> of the tract)</a:t>
            </a:r>
            <a:r>
              <a:rPr lang="en-US" sz="1200" kern="1200" dirty="0" smtClean="0">
                <a:solidFill>
                  <a:schemeClr val="tx1"/>
                </a:solidFill>
                <a:effectLst/>
                <a:latin typeface="+mn-lt"/>
                <a:ea typeface="+mn-ea"/>
                <a:cs typeface="+mn-cs"/>
              </a:rPr>
              <a:t>. This is known as the 'hypersensitive gut' or in scientific terms visceral </a:t>
            </a:r>
            <a:r>
              <a:rPr lang="en-US" sz="1200" kern="1200" dirty="0" err="1" smtClean="0">
                <a:solidFill>
                  <a:schemeClr val="tx1"/>
                </a:solidFill>
                <a:effectLst/>
                <a:latin typeface="+mn-lt"/>
                <a:ea typeface="+mn-ea"/>
                <a:cs typeface="+mn-cs"/>
              </a:rPr>
              <a:t>hyperalgesia</a:t>
            </a:r>
            <a:r>
              <a:rPr lang="en-US" sz="1200" kern="1200" dirty="0" smtClean="0">
                <a:solidFill>
                  <a:schemeClr val="tx1"/>
                </a:solidFill>
                <a:effectLst/>
                <a:latin typeface="+mn-lt"/>
                <a:ea typeface="+mn-ea"/>
                <a:cs typeface="+mn-cs"/>
              </a:rPr>
              <a:t>. However,</a:t>
            </a:r>
            <a:r>
              <a:rPr lang="en-US" sz="1200" kern="1200" baseline="0" dirty="0" smtClean="0">
                <a:solidFill>
                  <a:schemeClr val="tx1"/>
                </a:solidFill>
                <a:effectLst/>
                <a:latin typeface="+mn-lt"/>
                <a:ea typeface="+mn-ea"/>
                <a:cs typeface="+mn-cs"/>
              </a:rPr>
              <a:t> evidence appears to that the hypersensitive gut is primarily occurs in IBS with a history of GI infection.</a:t>
            </a:r>
            <a:endParaRPr lang="en-US" sz="1200" kern="1200" dirty="0" smtClean="0">
              <a:solidFill>
                <a:schemeClr val="tx1"/>
              </a:solidFill>
              <a:effectLst/>
              <a:latin typeface="+mn-lt"/>
              <a:ea typeface="+mn-ea"/>
              <a:cs typeface="+mn-cs"/>
            </a:endParaRP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 is some evidence indicating subtypes are differentiated by autonomic dysfunction.</a:t>
            </a:r>
          </a:p>
          <a:p>
            <a:endParaRPr lang="en-US" dirty="0"/>
          </a:p>
        </p:txBody>
      </p:sp>
      <p:sp>
        <p:nvSpPr>
          <p:cNvPr id="4" name="Slide Number Placeholder 3"/>
          <p:cNvSpPr>
            <a:spLocks noGrp="1"/>
          </p:cNvSpPr>
          <p:nvPr>
            <p:ph type="sldNum" sz="quarter" idx="10"/>
          </p:nvPr>
        </p:nvSpPr>
        <p:spPr/>
        <p:txBody>
          <a:bodyPr/>
          <a:lstStyle/>
          <a:p>
            <a:fld id="{0CE24185-E508-44EC-8902-2255BF45E789}" type="slidenum">
              <a:rPr lang="en-US" smtClean="0"/>
              <a:t>27</a:t>
            </a:fld>
            <a:endParaRPr lang="en-US"/>
          </a:p>
        </p:txBody>
      </p:sp>
    </p:spTree>
    <p:extLst>
      <p:ext uri="{BB962C8B-B14F-4D97-AF65-F5344CB8AC3E}">
        <p14:creationId xmlns:p14="http://schemas.microsoft.com/office/powerpoint/2010/main" val="3291632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RG</a:t>
            </a:r>
            <a:endParaRPr lang="en-US" dirty="0"/>
          </a:p>
        </p:txBody>
      </p:sp>
      <p:sp>
        <p:nvSpPr>
          <p:cNvPr id="4" name="Slide Number Placeholder 3"/>
          <p:cNvSpPr>
            <a:spLocks noGrp="1"/>
          </p:cNvSpPr>
          <p:nvPr>
            <p:ph type="sldNum" sz="quarter" idx="10"/>
          </p:nvPr>
        </p:nvSpPr>
        <p:spPr/>
        <p:txBody>
          <a:bodyPr/>
          <a:lstStyle/>
          <a:p>
            <a:fld id="{00BE6BFA-7202-460F-8FE2-69FC9C85EDD9}" type="slidenum">
              <a:rPr lang="en-US" smtClean="0"/>
              <a:t>30</a:t>
            </a:fld>
            <a:endParaRPr lang="en-US"/>
          </a:p>
        </p:txBody>
      </p:sp>
    </p:spTree>
    <p:extLst>
      <p:ext uri="{BB962C8B-B14F-4D97-AF65-F5344CB8AC3E}">
        <p14:creationId xmlns:p14="http://schemas.microsoft.com/office/powerpoint/2010/main" val="1282384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RG</a:t>
            </a:r>
          </a:p>
          <a:p>
            <a:r>
              <a:rPr lang="en-US" sz="1200" dirty="0" smtClean="0"/>
              <a:t>FAP affects approximately 10-15% of the population.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lvl="3"/>
            <a:r>
              <a:rPr lang="en-US" sz="2000" dirty="0" smtClean="0">
                <a:latin typeface="Arial" panose="020B0604020202020204" pitchFamily="34" charset="0"/>
                <a:cs typeface="Arial" panose="020B0604020202020204" pitchFamily="34" charset="0"/>
              </a:rPr>
              <a:t>10-25% of children are affected (UNC Center for Functional GI &amp; Motility Disorders)</a:t>
            </a:r>
          </a:p>
          <a:p>
            <a:pPr lvl="3"/>
            <a:r>
              <a:rPr lang="en-US" sz="2000" dirty="0" smtClean="0">
                <a:latin typeface="Arial" panose="020B0604020202020204" pitchFamily="34" charset="0"/>
                <a:cs typeface="Arial" panose="020B0604020202020204" pitchFamily="34" charset="0"/>
              </a:rPr>
              <a:t>FAP can occur later in adulthood (UNC Center for Functional GI &amp; Motility Disorders)</a:t>
            </a:r>
          </a:p>
          <a:p>
            <a:r>
              <a:rPr lang="en-US" sz="2000" dirty="0" smtClean="0"/>
              <a:t>Health Care</a:t>
            </a:r>
          </a:p>
          <a:p>
            <a:pPr lvl="3"/>
            <a:r>
              <a:rPr lang="en-US" sz="2000" dirty="0" smtClean="0"/>
              <a:t>Estimated $9,000 per individual.</a:t>
            </a:r>
          </a:p>
          <a:p>
            <a:pPr lvl="3"/>
            <a:r>
              <a:rPr lang="en-US" sz="2000" dirty="0" smtClean="0"/>
              <a:t>Not accounting for out of pocket expenses.</a:t>
            </a:r>
          </a:p>
          <a:p>
            <a:pPr lvl="3"/>
            <a:endParaRPr lang="en-US" sz="2000" dirty="0" smtClean="0"/>
          </a:p>
          <a:p>
            <a:r>
              <a:rPr lang="en-US" sz="2000" dirty="0" smtClean="0">
                <a:latin typeface="Arial" panose="020B0604020202020204" pitchFamily="34" charset="0"/>
                <a:cs typeface="Arial" panose="020B0604020202020204" pitchFamily="34" charset="0"/>
              </a:rPr>
              <a:t>Cause for disruption of daily activities</a:t>
            </a:r>
          </a:p>
          <a:p>
            <a:pPr lvl="3"/>
            <a:r>
              <a:rPr lang="en-US" sz="2000" dirty="0" smtClean="0">
                <a:latin typeface="Arial" panose="020B0604020202020204" pitchFamily="34" charset="0"/>
                <a:cs typeface="Arial" panose="020B0604020202020204" pitchFamily="34" charset="0"/>
              </a:rPr>
              <a:t>Missed school days.</a:t>
            </a:r>
          </a:p>
          <a:p>
            <a:pPr lvl="3"/>
            <a:r>
              <a:rPr lang="en-US" sz="2000" dirty="0" smtClean="0">
                <a:latin typeface="Arial" panose="020B0604020202020204" pitchFamily="34" charset="0"/>
                <a:cs typeface="Arial" panose="020B0604020202020204" pitchFamily="34" charset="0"/>
              </a:rPr>
              <a:t>Over-utilization of healthcare</a:t>
            </a:r>
            <a:r>
              <a:rPr lang="en-US" sz="2000" dirty="0" smtClean="0"/>
              <a:t>.</a:t>
            </a:r>
            <a:endParaRPr lang="en-US" sz="2000" dirty="0" smtClean="0">
              <a:latin typeface="Arial" panose="020B0604020202020204" pitchFamily="34" charset="0"/>
              <a:cs typeface="Arial" panose="020B0604020202020204" pitchFamily="34" charset="0"/>
            </a:endParaRPr>
          </a:p>
          <a:p>
            <a:pPr lvl="3"/>
            <a:r>
              <a:rPr lang="en-US" sz="2000" dirty="0" smtClean="0">
                <a:latin typeface="Arial" panose="020B0604020202020204" pitchFamily="34" charset="0"/>
                <a:cs typeface="Arial" panose="020B0604020202020204" pitchFamily="34" charset="0"/>
              </a:rPr>
              <a:t>Unnecessary surgeries.</a:t>
            </a:r>
          </a:p>
          <a:p>
            <a:pPr lvl="3"/>
            <a:r>
              <a:rPr lang="en-US" sz="2000" dirty="0" smtClean="0">
                <a:latin typeface="Arial" panose="020B0604020202020204" pitchFamily="34" charset="0"/>
                <a:cs typeface="Arial" panose="020B0604020202020204" pitchFamily="34" charset="0"/>
              </a:rPr>
              <a:t>Learning difficulties</a:t>
            </a:r>
            <a:r>
              <a:rPr lang="en-US" sz="2000" dirty="0" smtClean="0"/>
              <a:t>.</a:t>
            </a:r>
            <a:endParaRPr lang="en-US" sz="200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00BE6BFA-7202-460F-8FE2-69FC9C85EDD9}" type="slidenum">
              <a:rPr lang="en-US" smtClean="0"/>
              <a:t>31</a:t>
            </a:fld>
            <a:endParaRPr lang="en-US"/>
          </a:p>
        </p:txBody>
      </p:sp>
    </p:spTree>
    <p:extLst>
      <p:ext uri="{BB962C8B-B14F-4D97-AF65-F5344CB8AC3E}">
        <p14:creationId xmlns:p14="http://schemas.microsoft.com/office/powerpoint/2010/main" val="1242419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b="1" dirty="0" smtClean="0"/>
              <a:t>RG</a:t>
            </a:r>
          </a:p>
          <a:p>
            <a:pPr defTabSz="939363">
              <a:defRPr/>
            </a:pPr>
            <a:r>
              <a:rPr lang="en-US" b="1" dirty="0" smtClean="0"/>
              <a:t>Very </a:t>
            </a:r>
            <a:r>
              <a:rPr lang="en-US" b="1" dirty="0"/>
              <a:t>unique from other FGIDs b/c….</a:t>
            </a:r>
          </a:p>
          <a:p>
            <a:pPr defTabSz="939363">
              <a:defRPr/>
            </a:pPr>
            <a:r>
              <a:rPr lang="en-US" dirty="0"/>
              <a:t>Abnormal perception of normal gut function</a:t>
            </a:r>
          </a:p>
          <a:p>
            <a:pPr defTabSz="939363">
              <a:defRPr/>
            </a:pPr>
            <a:r>
              <a:rPr lang="en-US" dirty="0"/>
              <a:t>There is little or no gastrointestinal disturbance found in these patients, unlike IBS which is a motility disorder. </a:t>
            </a:r>
          </a:p>
          <a:p>
            <a:endParaRPr lang="en-US" dirty="0"/>
          </a:p>
          <a:p>
            <a:r>
              <a:rPr lang="en-US" b="1" dirty="0"/>
              <a:t>PNS bullet</a:t>
            </a:r>
          </a:p>
          <a:p>
            <a:r>
              <a:rPr lang="en-US" b="1" dirty="0"/>
              <a:t>SNS bullet</a:t>
            </a:r>
          </a:p>
          <a:p>
            <a:endParaRPr lang="en-US" b="1" dirty="0"/>
          </a:p>
          <a:p>
            <a:r>
              <a:rPr lang="en-US" b="1" dirty="0"/>
              <a:t>Unlike pain associated w/ IBS, there appears to be no difference in pain sensitivity with distention compared to controls</a:t>
            </a:r>
          </a:p>
          <a:p>
            <a:r>
              <a:rPr lang="en-US" sz="3300" dirty="0"/>
              <a:t>However, these patients seem to have Hypoactive recognition of non-noxious physiological distention</a:t>
            </a:r>
          </a:p>
          <a:p>
            <a:r>
              <a:rPr lang="en-US" sz="3300" dirty="0"/>
              <a:t>Inconsistent visceral sensitivity in lower and higher pressures</a:t>
            </a:r>
          </a:p>
          <a:p>
            <a:endParaRPr lang="en-US" sz="3300" dirty="0"/>
          </a:p>
          <a:p>
            <a:r>
              <a:rPr lang="en-US" sz="3300" b="1" dirty="0"/>
              <a:t>Considered largely CNS disorder of the Gate control for pain</a:t>
            </a:r>
          </a:p>
          <a:p>
            <a:r>
              <a:rPr lang="en-US" sz="3300" dirty="0"/>
              <a:t>Failure to inhibit and possible amplification of the visceral pain afferent signals </a:t>
            </a:r>
          </a:p>
          <a:p>
            <a:endParaRPr lang="en-US" sz="3300" dirty="0"/>
          </a:p>
          <a:p>
            <a:r>
              <a:rPr lang="en-US" sz="3300" dirty="0"/>
              <a:t>Rob</a:t>
            </a:r>
          </a:p>
          <a:p>
            <a:endParaRPr lang="en-US" sz="3300" dirty="0"/>
          </a:p>
          <a:p>
            <a:endParaRPr lang="en-US" dirty="0"/>
          </a:p>
          <a:p>
            <a:pPr defTabSz="939363">
              <a:defRPr/>
            </a:pPr>
            <a:endParaRPr lang="en-US" dirty="0" smtClean="0"/>
          </a:p>
          <a:p>
            <a:pPr defTabSz="939363">
              <a:defRPr/>
            </a:pPr>
            <a:endParaRPr lang="en-US" dirty="0"/>
          </a:p>
          <a:p>
            <a:pPr defTabSz="939363">
              <a:defRPr/>
            </a:pPr>
            <a:endParaRPr lang="en-US" dirty="0"/>
          </a:p>
          <a:p>
            <a:pPr defTabSz="939363">
              <a:defRPr/>
            </a:pPr>
            <a:endParaRPr lang="en-US" dirty="0"/>
          </a:p>
          <a:p>
            <a:pPr defTabSz="939363">
              <a:defRPr/>
            </a:pPr>
            <a:r>
              <a:rPr lang="en-US" dirty="0"/>
              <a:t>In normal people, distension of the gut will trigger nerve fibers lining the gut to transmit signals to higher centers in the brain that register pain. </a:t>
            </a:r>
          </a:p>
          <a:p>
            <a:endParaRPr lang="en-US" dirty="0"/>
          </a:p>
        </p:txBody>
      </p:sp>
      <p:sp>
        <p:nvSpPr>
          <p:cNvPr id="4" name="Slide Number Placeholder 3"/>
          <p:cNvSpPr>
            <a:spLocks noGrp="1"/>
          </p:cNvSpPr>
          <p:nvPr>
            <p:ph type="sldNum" sz="quarter" idx="10"/>
          </p:nvPr>
        </p:nvSpPr>
        <p:spPr/>
        <p:txBody>
          <a:bodyPr/>
          <a:lstStyle/>
          <a:p>
            <a:fld id="{0CE24185-E508-44EC-8902-2255BF45E789}" type="slidenum">
              <a:rPr lang="en-US" smtClean="0"/>
              <a:t>32</a:t>
            </a:fld>
            <a:endParaRPr lang="en-US"/>
          </a:p>
        </p:txBody>
      </p:sp>
    </p:spTree>
    <p:extLst>
      <p:ext uri="{BB962C8B-B14F-4D97-AF65-F5344CB8AC3E}">
        <p14:creationId xmlns:p14="http://schemas.microsoft.com/office/powerpoint/2010/main" val="473383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RG</a:t>
            </a:r>
          </a:p>
          <a:p>
            <a:endParaRPr lang="en-US" dirty="0"/>
          </a:p>
        </p:txBody>
      </p:sp>
      <p:sp>
        <p:nvSpPr>
          <p:cNvPr id="4" name="Slide Number Placeholder 3"/>
          <p:cNvSpPr>
            <a:spLocks noGrp="1"/>
          </p:cNvSpPr>
          <p:nvPr>
            <p:ph type="sldNum" sz="quarter" idx="10"/>
          </p:nvPr>
        </p:nvSpPr>
        <p:spPr/>
        <p:txBody>
          <a:bodyPr/>
          <a:lstStyle/>
          <a:p>
            <a:fld id="{00BE6BFA-7202-460F-8FE2-69FC9C85EDD9}" type="slidenum">
              <a:rPr lang="en-US" smtClean="0"/>
              <a:t>35</a:t>
            </a:fld>
            <a:endParaRPr lang="en-US"/>
          </a:p>
        </p:txBody>
      </p:sp>
    </p:spTree>
    <p:extLst>
      <p:ext uri="{BB962C8B-B14F-4D97-AF65-F5344CB8AC3E}">
        <p14:creationId xmlns:p14="http://schemas.microsoft.com/office/powerpoint/2010/main" val="40566966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itchFamily="18" charset="0"/>
              </a:defRPr>
            </a:lvl1pPr>
            <a:lvl2pPr marL="763233" indent="-293551">
              <a:spcBef>
                <a:spcPct val="30000"/>
              </a:spcBef>
              <a:defRPr sz="1200">
                <a:solidFill>
                  <a:schemeClr val="tx1"/>
                </a:solidFill>
                <a:latin typeface="Times New Roman" pitchFamily="18" charset="0"/>
              </a:defRPr>
            </a:lvl2pPr>
            <a:lvl3pPr marL="1174204" indent="-234841">
              <a:spcBef>
                <a:spcPct val="30000"/>
              </a:spcBef>
              <a:defRPr sz="1200">
                <a:solidFill>
                  <a:schemeClr val="tx1"/>
                </a:solidFill>
                <a:latin typeface="Times New Roman" pitchFamily="18" charset="0"/>
              </a:defRPr>
            </a:lvl3pPr>
            <a:lvl4pPr marL="1643885" indent="-234841">
              <a:spcBef>
                <a:spcPct val="30000"/>
              </a:spcBef>
              <a:defRPr sz="1200">
                <a:solidFill>
                  <a:schemeClr val="tx1"/>
                </a:solidFill>
                <a:latin typeface="Times New Roman" pitchFamily="18" charset="0"/>
              </a:defRPr>
            </a:lvl4pPr>
            <a:lvl5pPr marL="2113567" indent="-234841">
              <a:spcBef>
                <a:spcPct val="30000"/>
              </a:spcBef>
              <a:defRPr sz="1200">
                <a:solidFill>
                  <a:schemeClr val="tx1"/>
                </a:solidFill>
                <a:latin typeface="Times New Roman" pitchFamily="18" charset="0"/>
              </a:defRPr>
            </a:lvl5pPr>
            <a:lvl6pPr marL="2583249" indent="-234841" eaLnBrk="0" fontAlgn="base" hangingPunct="0">
              <a:spcBef>
                <a:spcPct val="30000"/>
              </a:spcBef>
              <a:spcAft>
                <a:spcPct val="0"/>
              </a:spcAft>
              <a:defRPr sz="1200">
                <a:solidFill>
                  <a:schemeClr val="tx1"/>
                </a:solidFill>
                <a:latin typeface="Times New Roman" pitchFamily="18" charset="0"/>
              </a:defRPr>
            </a:lvl6pPr>
            <a:lvl7pPr marL="3052930" indent="-234841" eaLnBrk="0" fontAlgn="base" hangingPunct="0">
              <a:spcBef>
                <a:spcPct val="30000"/>
              </a:spcBef>
              <a:spcAft>
                <a:spcPct val="0"/>
              </a:spcAft>
              <a:defRPr sz="1200">
                <a:solidFill>
                  <a:schemeClr val="tx1"/>
                </a:solidFill>
                <a:latin typeface="Times New Roman" pitchFamily="18" charset="0"/>
              </a:defRPr>
            </a:lvl7pPr>
            <a:lvl8pPr marL="3522612" indent="-234841" eaLnBrk="0" fontAlgn="base" hangingPunct="0">
              <a:spcBef>
                <a:spcPct val="30000"/>
              </a:spcBef>
              <a:spcAft>
                <a:spcPct val="0"/>
              </a:spcAft>
              <a:defRPr sz="1200">
                <a:solidFill>
                  <a:schemeClr val="tx1"/>
                </a:solidFill>
                <a:latin typeface="Times New Roman" pitchFamily="18" charset="0"/>
              </a:defRPr>
            </a:lvl8pPr>
            <a:lvl9pPr marL="3992293" indent="-234841"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DD2E5825-AC6C-4D45-ACFA-562FD6CB8D4F}" type="slidenum">
              <a:rPr lang="en-US" altLang="en-US"/>
              <a:pPr>
                <a:spcBef>
                  <a:spcPct val="0"/>
                </a:spcBef>
              </a:pPr>
              <a:t>38</a:t>
            </a:fld>
            <a:endParaRPr lang="en-US" alt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4096770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MJ</a:t>
            </a:r>
            <a:br>
              <a:rPr lang="en-US" dirty="0" smtClean="0"/>
            </a:br>
            <a:r>
              <a:rPr lang="en-US" dirty="0" smtClean="0"/>
              <a:t>It</a:t>
            </a:r>
            <a:r>
              <a:rPr lang="en-US" baseline="0" dirty="0" smtClean="0"/>
              <a:t> is important to understand the Brain-Gut axis. Keep in mind that each one of the functions that we will be discussing could be a short course in its own right. For the sake of time, we want to provide you with a brief understanding of the pathophysiology, but more particularly the relevant physiological connections for forming a model relevant to biofeedback practitioners. </a:t>
            </a:r>
          </a:p>
          <a:p>
            <a:endParaRPr lang="en-US" baseline="0" dirty="0" smtClean="0"/>
          </a:p>
          <a:p>
            <a:r>
              <a:rPr lang="en-US" baseline="0" dirty="0" smtClean="0"/>
              <a:t>The Enteric Nervous System contains 10^8 neurons. Approximately the same amount as the spinal cord. </a:t>
            </a:r>
          </a:p>
          <a:p>
            <a:endParaRPr lang="en-US" baseline="0" dirty="0" smtClean="0"/>
          </a:p>
          <a:p>
            <a:r>
              <a:rPr lang="en-US" baseline="0" dirty="0" smtClean="0"/>
              <a:t>Since there are relatively few ANS postganglionic receptors, the ENS is largely an independently functioning nervous system. Though most consider the ENS to be a subdivision of the ANS, there are some who consider the ENS to be its own autonomous nervous system. </a:t>
            </a:r>
          </a:p>
        </p:txBody>
      </p:sp>
      <p:sp>
        <p:nvSpPr>
          <p:cNvPr id="4" name="Slide Number Placeholder 3"/>
          <p:cNvSpPr>
            <a:spLocks noGrp="1"/>
          </p:cNvSpPr>
          <p:nvPr>
            <p:ph type="sldNum" sz="quarter" idx="10"/>
          </p:nvPr>
        </p:nvSpPr>
        <p:spPr/>
        <p:txBody>
          <a:bodyPr/>
          <a:lstStyle/>
          <a:p>
            <a:fld id="{DE099B02-3191-4854-AB33-CCD1B9EB008C}" type="slidenum">
              <a:rPr lang="en-US" smtClean="0"/>
              <a:t>3</a:t>
            </a:fld>
            <a:endParaRPr lang="en-US"/>
          </a:p>
        </p:txBody>
      </p:sp>
    </p:spTree>
    <p:extLst>
      <p:ext uri="{BB962C8B-B14F-4D97-AF65-F5344CB8AC3E}">
        <p14:creationId xmlns:p14="http://schemas.microsoft.com/office/powerpoint/2010/main" val="11838273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itchFamily="18" charset="0"/>
              </a:defRPr>
            </a:lvl1pPr>
            <a:lvl2pPr marL="763233" indent="-293551">
              <a:spcBef>
                <a:spcPct val="30000"/>
              </a:spcBef>
              <a:defRPr sz="1200">
                <a:solidFill>
                  <a:schemeClr val="tx1"/>
                </a:solidFill>
                <a:latin typeface="Times New Roman" pitchFamily="18" charset="0"/>
              </a:defRPr>
            </a:lvl2pPr>
            <a:lvl3pPr marL="1174204" indent="-234841">
              <a:spcBef>
                <a:spcPct val="30000"/>
              </a:spcBef>
              <a:defRPr sz="1200">
                <a:solidFill>
                  <a:schemeClr val="tx1"/>
                </a:solidFill>
                <a:latin typeface="Times New Roman" pitchFamily="18" charset="0"/>
              </a:defRPr>
            </a:lvl3pPr>
            <a:lvl4pPr marL="1643885" indent="-234841">
              <a:spcBef>
                <a:spcPct val="30000"/>
              </a:spcBef>
              <a:defRPr sz="1200">
                <a:solidFill>
                  <a:schemeClr val="tx1"/>
                </a:solidFill>
                <a:latin typeface="Times New Roman" pitchFamily="18" charset="0"/>
              </a:defRPr>
            </a:lvl4pPr>
            <a:lvl5pPr marL="2113567" indent="-234841">
              <a:spcBef>
                <a:spcPct val="30000"/>
              </a:spcBef>
              <a:defRPr sz="1200">
                <a:solidFill>
                  <a:schemeClr val="tx1"/>
                </a:solidFill>
                <a:latin typeface="Times New Roman" pitchFamily="18" charset="0"/>
              </a:defRPr>
            </a:lvl5pPr>
            <a:lvl6pPr marL="2583249" indent="-234841" eaLnBrk="0" fontAlgn="base" hangingPunct="0">
              <a:spcBef>
                <a:spcPct val="30000"/>
              </a:spcBef>
              <a:spcAft>
                <a:spcPct val="0"/>
              </a:spcAft>
              <a:defRPr sz="1200">
                <a:solidFill>
                  <a:schemeClr val="tx1"/>
                </a:solidFill>
                <a:latin typeface="Times New Roman" pitchFamily="18" charset="0"/>
              </a:defRPr>
            </a:lvl6pPr>
            <a:lvl7pPr marL="3052930" indent="-234841" eaLnBrk="0" fontAlgn="base" hangingPunct="0">
              <a:spcBef>
                <a:spcPct val="30000"/>
              </a:spcBef>
              <a:spcAft>
                <a:spcPct val="0"/>
              </a:spcAft>
              <a:defRPr sz="1200">
                <a:solidFill>
                  <a:schemeClr val="tx1"/>
                </a:solidFill>
                <a:latin typeface="Times New Roman" pitchFamily="18" charset="0"/>
              </a:defRPr>
            </a:lvl7pPr>
            <a:lvl8pPr marL="3522612" indent="-234841" eaLnBrk="0" fontAlgn="base" hangingPunct="0">
              <a:spcBef>
                <a:spcPct val="30000"/>
              </a:spcBef>
              <a:spcAft>
                <a:spcPct val="0"/>
              </a:spcAft>
              <a:defRPr sz="1200">
                <a:solidFill>
                  <a:schemeClr val="tx1"/>
                </a:solidFill>
                <a:latin typeface="Times New Roman" pitchFamily="18" charset="0"/>
              </a:defRPr>
            </a:lvl8pPr>
            <a:lvl9pPr marL="3992293" indent="-234841"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2AC13F6B-FCFC-4DE7-8FF4-422FF02A0D97}" type="slidenum">
              <a:rPr lang="en-US" altLang="en-US"/>
              <a:pPr>
                <a:spcBef>
                  <a:spcPct val="0"/>
                </a:spcBef>
              </a:pPr>
              <a:t>39</a:t>
            </a:fld>
            <a:endParaRPr lang="en-US" altLang="en-US"/>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xfrm>
            <a:off x="707708" y="4447461"/>
            <a:ext cx="5661660" cy="42133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1 minute</a:t>
            </a:r>
          </a:p>
        </p:txBody>
      </p:sp>
    </p:spTree>
    <p:extLst>
      <p:ext uri="{BB962C8B-B14F-4D97-AF65-F5344CB8AC3E}">
        <p14:creationId xmlns:p14="http://schemas.microsoft.com/office/powerpoint/2010/main" val="35410716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itchFamily="18" charset="0"/>
              </a:defRPr>
            </a:lvl1pPr>
            <a:lvl2pPr marL="763233" indent="-293551">
              <a:spcBef>
                <a:spcPct val="30000"/>
              </a:spcBef>
              <a:defRPr sz="1200">
                <a:solidFill>
                  <a:schemeClr val="tx1"/>
                </a:solidFill>
                <a:latin typeface="Times New Roman" pitchFamily="18" charset="0"/>
              </a:defRPr>
            </a:lvl2pPr>
            <a:lvl3pPr marL="1174204" indent="-234841">
              <a:spcBef>
                <a:spcPct val="30000"/>
              </a:spcBef>
              <a:defRPr sz="1200">
                <a:solidFill>
                  <a:schemeClr val="tx1"/>
                </a:solidFill>
                <a:latin typeface="Times New Roman" pitchFamily="18" charset="0"/>
              </a:defRPr>
            </a:lvl3pPr>
            <a:lvl4pPr marL="1643885" indent="-234841">
              <a:spcBef>
                <a:spcPct val="30000"/>
              </a:spcBef>
              <a:defRPr sz="1200">
                <a:solidFill>
                  <a:schemeClr val="tx1"/>
                </a:solidFill>
                <a:latin typeface="Times New Roman" pitchFamily="18" charset="0"/>
              </a:defRPr>
            </a:lvl4pPr>
            <a:lvl5pPr marL="2113567" indent="-234841">
              <a:spcBef>
                <a:spcPct val="30000"/>
              </a:spcBef>
              <a:defRPr sz="1200">
                <a:solidFill>
                  <a:schemeClr val="tx1"/>
                </a:solidFill>
                <a:latin typeface="Times New Roman" pitchFamily="18" charset="0"/>
              </a:defRPr>
            </a:lvl5pPr>
            <a:lvl6pPr marL="2583249" indent="-234841" eaLnBrk="0" fontAlgn="base" hangingPunct="0">
              <a:spcBef>
                <a:spcPct val="30000"/>
              </a:spcBef>
              <a:spcAft>
                <a:spcPct val="0"/>
              </a:spcAft>
              <a:defRPr sz="1200">
                <a:solidFill>
                  <a:schemeClr val="tx1"/>
                </a:solidFill>
                <a:latin typeface="Times New Roman" pitchFamily="18" charset="0"/>
              </a:defRPr>
            </a:lvl6pPr>
            <a:lvl7pPr marL="3052930" indent="-234841" eaLnBrk="0" fontAlgn="base" hangingPunct="0">
              <a:spcBef>
                <a:spcPct val="30000"/>
              </a:spcBef>
              <a:spcAft>
                <a:spcPct val="0"/>
              </a:spcAft>
              <a:defRPr sz="1200">
                <a:solidFill>
                  <a:schemeClr val="tx1"/>
                </a:solidFill>
                <a:latin typeface="Times New Roman" pitchFamily="18" charset="0"/>
              </a:defRPr>
            </a:lvl7pPr>
            <a:lvl8pPr marL="3522612" indent="-234841" eaLnBrk="0" fontAlgn="base" hangingPunct="0">
              <a:spcBef>
                <a:spcPct val="30000"/>
              </a:spcBef>
              <a:spcAft>
                <a:spcPct val="0"/>
              </a:spcAft>
              <a:defRPr sz="1200">
                <a:solidFill>
                  <a:schemeClr val="tx1"/>
                </a:solidFill>
                <a:latin typeface="Times New Roman" pitchFamily="18" charset="0"/>
              </a:defRPr>
            </a:lvl8pPr>
            <a:lvl9pPr marL="3992293" indent="-234841"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9A17CE67-5BD7-4C38-8FD3-8EA9F00A98F8}" type="slidenum">
              <a:rPr lang="en-US" altLang="en-US"/>
              <a:pPr>
                <a:spcBef>
                  <a:spcPct val="0"/>
                </a:spcBef>
              </a:pPr>
              <a:t>44</a:t>
            </a:fld>
            <a:endParaRPr lang="en-US" altLang="en-US"/>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xfrm>
            <a:off x="707708" y="4447461"/>
            <a:ext cx="5661660" cy="42133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Ped GI = Dr. Shapiro, Psych, PHD = Dr. Gevirtz</a:t>
            </a:r>
          </a:p>
        </p:txBody>
      </p:sp>
    </p:spTree>
    <p:extLst>
      <p:ext uri="{BB962C8B-B14F-4D97-AF65-F5344CB8AC3E}">
        <p14:creationId xmlns:p14="http://schemas.microsoft.com/office/powerpoint/2010/main" val="11856993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itchFamily="18" charset="0"/>
              </a:defRPr>
            </a:lvl1pPr>
            <a:lvl2pPr marL="763233" indent="-293551">
              <a:spcBef>
                <a:spcPct val="30000"/>
              </a:spcBef>
              <a:defRPr sz="1200">
                <a:solidFill>
                  <a:schemeClr val="tx1"/>
                </a:solidFill>
                <a:latin typeface="Times New Roman" pitchFamily="18" charset="0"/>
              </a:defRPr>
            </a:lvl2pPr>
            <a:lvl3pPr marL="1174204" indent="-234841">
              <a:spcBef>
                <a:spcPct val="30000"/>
              </a:spcBef>
              <a:defRPr sz="1200">
                <a:solidFill>
                  <a:schemeClr val="tx1"/>
                </a:solidFill>
                <a:latin typeface="Times New Roman" pitchFamily="18" charset="0"/>
              </a:defRPr>
            </a:lvl3pPr>
            <a:lvl4pPr marL="1643885" indent="-234841">
              <a:spcBef>
                <a:spcPct val="30000"/>
              </a:spcBef>
              <a:defRPr sz="1200">
                <a:solidFill>
                  <a:schemeClr val="tx1"/>
                </a:solidFill>
                <a:latin typeface="Times New Roman" pitchFamily="18" charset="0"/>
              </a:defRPr>
            </a:lvl4pPr>
            <a:lvl5pPr marL="2113567" indent="-234841">
              <a:spcBef>
                <a:spcPct val="30000"/>
              </a:spcBef>
              <a:defRPr sz="1200">
                <a:solidFill>
                  <a:schemeClr val="tx1"/>
                </a:solidFill>
                <a:latin typeface="Times New Roman" pitchFamily="18" charset="0"/>
              </a:defRPr>
            </a:lvl5pPr>
            <a:lvl6pPr marL="2583249" indent="-234841" eaLnBrk="0" fontAlgn="base" hangingPunct="0">
              <a:spcBef>
                <a:spcPct val="30000"/>
              </a:spcBef>
              <a:spcAft>
                <a:spcPct val="0"/>
              </a:spcAft>
              <a:defRPr sz="1200">
                <a:solidFill>
                  <a:schemeClr val="tx1"/>
                </a:solidFill>
                <a:latin typeface="Times New Roman" pitchFamily="18" charset="0"/>
              </a:defRPr>
            </a:lvl6pPr>
            <a:lvl7pPr marL="3052930" indent="-234841" eaLnBrk="0" fontAlgn="base" hangingPunct="0">
              <a:spcBef>
                <a:spcPct val="30000"/>
              </a:spcBef>
              <a:spcAft>
                <a:spcPct val="0"/>
              </a:spcAft>
              <a:defRPr sz="1200">
                <a:solidFill>
                  <a:schemeClr val="tx1"/>
                </a:solidFill>
                <a:latin typeface="Times New Roman" pitchFamily="18" charset="0"/>
              </a:defRPr>
            </a:lvl7pPr>
            <a:lvl8pPr marL="3522612" indent="-234841" eaLnBrk="0" fontAlgn="base" hangingPunct="0">
              <a:spcBef>
                <a:spcPct val="30000"/>
              </a:spcBef>
              <a:spcAft>
                <a:spcPct val="0"/>
              </a:spcAft>
              <a:defRPr sz="1200">
                <a:solidFill>
                  <a:schemeClr val="tx1"/>
                </a:solidFill>
                <a:latin typeface="Times New Roman" pitchFamily="18" charset="0"/>
              </a:defRPr>
            </a:lvl8pPr>
            <a:lvl9pPr marL="3992293" indent="-234841"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149D1894-0846-4974-AD1F-0F4BF8CA3262}" type="slidenum">
              <a:rPr lang="en-US" altLang="en-US"/>
              <a:pPr>
                <a:spcBef>
                  <a:spcPct val="0"/>
                </a:spcBef>
              </a:pPr>
              <a:t>45</a:t>
            </a:fld>
            <a:endParaRPr lang="en-US" altLang="en-US"/>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xfrm>
            <a:off x="707708" y="4447461"/>
            <a:ext cx="5661660" cy="42133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Graph supports hypothesis that RAP patients would have increase %LF after 6 weekly sessions of HRV biofeedback. The standard error bars represent 1 standard error.</a:t>
            </a:r>
          </a:p>
          <a:p>
            <a:r>
              <a:rPr lang="en-US" altLang="zh-CN" smtClean="0"/>
              <a:t>Figure 1: </a:t>
            </a:r>
            <a:r>
              <a:rPr lang="en-US" altLang="zh-CN" i="1" smtClean="0"/>
              <a:t>Mean changes (with standard error bars) in</a:t>
            </a:r>
            <a:r>
              <a:rPr lang="en-US" altLang="zh-CN" smtClean="0"/>
              <a:t> </a:t>
            </a:r>
            <a:r>
              <a:rPr lang="en-US" altLang="zh-CN" i="1" smtClean="0"/>
              <a:t>low frequency activity percentage value during resonant frequency breathing in the RAP</a:t>
            </a:r>
            <a:endParaRPr lang="en-US" altLang="en-US" smtClean="0"/>
          </a:p>
          <a:p>
            <a:r>
              <a:rPr lang="en-US" altLang="zh-CN" i="1" smtClean="0"/>
              <a:t>Manipulation Check</a:t>
            </a:r>
            <a:endParaRPr lang="en-US" altLang="zh-CN" smtClean="0"/>
          </a:p>
          <a:p>
            <a:r>
              <a:rPr lang="en-US" altLang="zh-CN" smtClean="0"/>
              <a:t>Paired-samples t-tests were conducted to evaluate differences in LF% (after completion of HRV biofeedback treatment) in percentage value for low frequency (%LF) during resonant frequency breathing, Percent LF is a heart rate frequency domain measure used to assess autonomic control. The researcher found a statistically significant increase in %LF from time one (M= 57.85, SD= 15.53) to time two, (M= 73.30, SD= 9.85), t (19) = -4.33, p=.001 (see Figure 1). The eta squared statistic (.50) indicated a very large effect size.</a:t>
            </a:r>
            <a:endParaRPr lang="en-US" altLang="en-US" smtClean="0"/>
          </a:p>
        </p:txBody>
      </p:sp>
    </p:spTree>
    <p:extLst>
      <p:ext uri="{BB962C8B-B14F-4D97-AF65-F5344CB8AC3E}">
        <p14:creationId xmlns:p14="http://schemas.microsoft.com/office/powerpoint/2010/main" val="3288267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itchFamily="18" charset="0"/>
              </a:defRPr>
            </a:lvl1pPr>
            <a:lvl2pPr marL="763233" indent="-293551">
              <a:spcBef>
                <a:spcPct val="30000"/>
              </a:spcBef>
              <a:defRPr sz="1200">
                <a:solidFill>
                  <a:schemeClr val="tx1"/>
                </a:solidFill>
                <a:latin typeface="Times New Roman" pitchFamily="18" charset="0"/>
              </a:defRPr>
            </a:lvl2pPr>
            <a:lvl3pPr marL="1174204" indent="-234841">
              <a:spcBef>
                <a:spcPct val="30000"/>
              </a:spcBef>
              <a:defRPr sz="1200">
                <a:solidFill>
                  <a:schemeClr val="tx1"/>
                </a:solidFill>
                <a:latin typeface="Times New Roman" pitchFamily="18" charset="0"/>
              </a:defRPr>
            </a:lvl3pPr>
            <a:lvl4pPr marL="1643885" indent="-234841">
              <a:spcBef>
                <a:spcPct val="30000"/>
              </a:spcBef>
              <a:defRPr sz="1200">
                <a:solidFill>
                  <a:schemeClr val="tx1"/>
                </a:solidFill>
                <a:latin typeface="Times New Roman" pitchFamily="18" charset="0"/>
              </a:defRPr>
            </a:lvl4pPr>
            <a:lvl5pPr marL="2113567" indent="-234841">
              <a:spcBef>
                <a:spcPct val="30000"/>
              </a:spcBef>
              <a:defRPr sz="1200">
                <a:solidFill>
                  <a:schemeClr val="tx1"/>
                </a:solidFill>
                <a:latin typeface="Times New Roman" pitchFamily="18" charset="0"/>
              </a:defRPr>
            </a:lvl5pPr>
            <a:lvl6pPr marL="2583249" indent="-234841" eaLnBrk="0" fontAlgn="base" hangingPunct="0">
              <a:spcBef>
                <a:spcPct val="30000"/>
              </a:spcBef>
              <a:spcAft>
                <a:spcPct val="0"/>
              </a:spcAft>
              <a:defRPr sz="1200">
                <a:solidFill>
                  <a:schemeClr val="tx1"/>
                </a:solidFill>
                <a:latin typeface="Times New Roman" pitchFamily="18" charset="0"/>
              </a:defRPr>
            </a:lvl6pPr>
            <a:lvl7pPr marL="3052930" indent="-234841" eaLnBrk="0" fontAlgn="base" hangingPunct="0">
              <a:spcBef>
                <a:spcPct val="30000"/>
              </a:spcBef>
              <a:spcAft>
                <a:spcPct val="0"/>
              </a:spcAft>
              <a:defRPr sz="1200">
                <a:solidFill>
                  <a:schemeClr val="tx1"/>
                </a:solidFill>
                <a:latin typeface="Times New Roman" pitchFamily="18" charset="0"/>
              </a:defRPr>
            </a:lvl7pPr>
            <a:lvl8pPr marL="3522612" indent="-234841" eaLnBrk="0" fontAlgn="base" hangingPunct="0">
              <a:spcBef>
                <a:spcPct val="30000"/>
              </a:spcBef>
              <a:spcAft>
                <a:spcPct val="0"/>
              </a:spcAft>
              <a:defRPr sz="1200">
                <a:solidFill>
                  <a:schemeClr val="tx1"/>
                </a:solidFill>
                <a:latin typeface="Times New Roman" pitchFamily="18" charset="0"/>
              </a:defRPr>
            </a:lvl8pPr>
            <a:lvl9pPr marL="3992293" indent="-234841"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B26330B0-2895-49F9-9D3C-F06145092036}" type="slidenum">
              <a:rPr lang="en-US" altLang="en-US"/>
              <a:pPr>
                <a:spcBef>
                  <a:spcPct val="0"/>
                </a:spcBef>
              </a:pPr>
              <a:t>46</a:t>
            </a:fld>
            <a:endParaRPr lang="en-US" altLang="en-US"/>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xfrm>
            <a:off x="707708" y="4447461"/>
            <a:ext cx="5661660" cy="42133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1000"/>
              <a:t>Figure 2: </a:t>
            </a:r>
            <a:r>
              <a:rPr lang="en-US" altLang="zh-CN" sz="1000" i="1"/>
              <a:t>Mean changes (with standard error bars) in low to high frequency ratios in the recurrent abdominal pain group versus the control group from time one to time two across eight weeks. (Data has been corrected for the effects of respiration and accelerometer)</a:t>
            </a:r>
            <a:r>
              <a:rPr lang="en-US" altLang="zh-CN" sz="1000"/>
              <a:t>.</a:t>
            </a:r>
          </a:p>
          <a:p>
            <a:endParaRPr lang="en-US" altLang="zh-CN" sz="1000"/>
          </a:p>
          <a:p>
            <a:r>
              <a:rPr lang="en-US" altLang="zh-CN" sz="1000"/>
              <a:t>A mixed between-within ANOVA with one repeated measure investigated differences between the groups in LF:HF changes from time one to time two. The interaction was significant: F (1, 28) =6.83, p=.014 (see Figure 2). Independent-samples t-tests were conducted to compare whether children with RAP had higher LF:HF than did children without RAP. Within each group, time one and time two were examined. The simple effects analysis showed that the groups differed at time one [t (28) =2.95, p=.006] but not at time two [t (28) = -.21, p=.838]. The magnitude of the differences between the two groups at time one was large (eta squared=.24). Means and standard deviations for the dependent variable for both groups at time one and time two are shown in Table 2. </a:t>
            </a:r>
          </a:p>
          <a:p>
            <a:endParaRPr lang="en-US" altLang="zh-CN" sz="1000"/>
          </a:p>
          <a:p>
            <a:r>
              <a:rPr lang="en-US" altLang="zh-CN" sz="1000"/>
              <a:t>Paired-samples t-tests were conducted to evaluate the differences from time one to time two in LF:HF for both the RAP group and the control group. A statistically significant decrease occurred in the RAP group</a:t>
            </a:r>
            <a:r>
              <a:rPr lang="en-US" altLang="zh-CN" sz="1000">
                <a:latin typeface="Arial" charset="0"/>
              </a:rPr>
              <a:t>’</a:t>
            </a:r>
            <a:r>
              <a:rPr lang="en-US" altLang="zh-CN" sz="1000"/>
              <a:t>s LF:HF from time one (M= 2.50, SD= .13) to time two (M=2.40, SD= .18), t (19) =2.57, p=.019. The eta squared statistic (.26) indicated a large effect size. There was no significant change in the control group</a:t>
            </a:r>
            <a:r>
              <a:rPr lang="en-US" altLang="zh-CN" sz="1000">
                <a:latin typeface="Arial" charset="0"/>
              </a:rPr>
              <a:t>’</a:t>
            </a:r>
            <a:r>
              <a:rPr lang="en-US" altLang="zh-CN" sz="1000"/>
              <a:t>s LF:HF from time one (M= 2.34, SD= .17) to time two (M= 2.41, SD= .22), t (9) = -1.43, p=.187. </a:t>
            </a:r>
            <a:endParaRPr lang="en-US" altLang="en-US" sz="1000"/>
          </a:p>
        </p:txBody>
      </p:sp>
    </p:spTree>
    <p:extLst>
      <p:ext uri="{BB962C8B-B14F-4D97-AF65-F5344CB8AC3E}">
        <p14:creationId xmlns:p14="http://schemas.microsoft.com/office/powerpoint/2010/main" val="39453645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itchFamily="18" charset="0"/>
              </a:defRPr>
            </a:lvl1pPr>
            <a:lvl2pPr marL="763233" indent="-293551">
              <a:spcBef>
                <a:spcPct val="30000"/>
              </a:spcBef>
              <a:defRPr sz="1200">
                <a:solidFill>
                  <a:schemeClr val="tx1"/>
                </a:solidFill>
                <a:latin typeface="Times New Roman" pitchFamily="18" charset="0"/>
              </a:defRPr>
            </a:lvl2pPr>
            <a:lvl3pPr marL="1174204" indent="-234841">
              <a:spcBef>
                <a:spcPct val="30000"/>
              </a:spcBef>
              <a:defRPr sz="1200">
                <a:solidFill>
                  <a:schemeClr val="tx1"/>
                </a:solidFill>
                <a:latin typeface="Times New Roman" pitchFamily="18" charset="0"/>
              </a:defRPr>
            </a:lvl3pPr>
            <a:lvl4pPr marL="1643885" indent="-234841">
              <a:spcBef>
                <a:spcPct val="30000"/>
              </a:spcBef>
              <a:defRPr sz="1200">
                <a:solidFill>
                  <a:schemeClr val="tx1"/>
                </a:solidFill>
                <a:latin typeface="Times New Roman" pitchFamily="18" charset="0"/>
              </a:defRPr>
            </a:lvl4pPr>
            <a:lvl5pPr marL="2113567" indent="-234841">
              <a:spcBef>
                <a:spcPct val="30000"/>
              </a:spcBef>
              <a:defRPr sz="1200">
                <a:solidFill>
                  <a:schemeClr val="tx1"/>
                </a:solidFill>
                <a:latin typeface="Times New Roman" pitchFamily="18" charset="0"/>
              </a:defRPr>
            </a:lvl5pPr>
            <a:lvl6pPr marL="2583249" indent="-234841" eaLnBrk="0" fontAlgn="base" hangingPunct="0">
              <a:spcBef>
                <a:spcPct val="30000"/>
              </a:spcBef>
              <a:spcAft>
                <a:spcPct val="0"/>
              </a:spcAft>
              <a:defRPr sz="1200">
                <a:solidFill>
                  <a:schemeClr val="tx1"/>
                </a:solidFill>
                <a:latin typeface="Times New Roman" pitchFamily="18" charset="0"/>
              </a:defRPr>
            </a:lvl6pPr>
            <a:lvl7pPr marL="3052930" indent="-234841" eaLnBrk="0" fontAlgn="base" hangingPunct="0">
              <a:spcBef>
                <a:spcPct val="30000"/>
              </a:spcBef>
              <a:spcAft>
                <a:spcPct val="0"/>
              </a:spcAft>
              <a:defRPr sz="1200">
                <a:solidFill>
                  <a:schemeClr val="tx1"/>
                </a:solidFill>
                <a:latin typeface="Times New Roman" pitchFamily="18" charset="0"/>
              </a:defRPr>
            </a:lvl7pPr>
            <a:lvl8pPr marL="3522612" indent="-234841" eaLnBrk="0" fontAlgn="base" hangingPunct="0">
              <a:spcBef>
                <a:spcPct val="30000"/>
              </a:spcBef>
              <a:spcAft>
                <a:spcPct val="0"/>
              </a:spcAft>
              <a:defRPr sz="1200">
                <a:solidFill>
                  <a:schemeClr val="tx1"/>
                </a:solidFill>
                <a:latin typeface="Times New Roman" pitchFamily="18" charset="0"/>
              </a:defRPr>
            </a:lvl8pPr>
            <a:lvl9pPr marL="3992293" indent="-234841"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FADFA57A-6667-4770-ACDB-B0ECB109D5F7}" type="slidenum">
              <a:rPr lang="en-US" altLang="en-US"/>
              <a:pPr>
                <a:spcBef>
                  <a:spcPct val="0"/>
                </a:spcBef>
              </a:pPr>
              <a:t>47</a:t>
            </a:fld>
            <a:endParaRPr lang="en-US" altLang="en-US"/>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xfrm>
            <a:off x="707708" y="4447461"/>
            <a:ext cx="5661660" cy="42133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i="1" smtClean="0"/>
              <a:t>Pain Outcome Measures for the RAP Group</a:t>
            </a:r>
            <a:endParaRPr lang="en-US" altLang="zh-CN" smtClean="0"/>
          </a:p>
          <a:p>
            <a:r>
              <a:rPr lang="en-US" altLang="zh-CN" smtClean="0"/>
              <a:t>For the RAP group, pain measures were compared at time one and at time two after completing HRV biofeedback using paired-samples t-tests to evaluate the impact of the treatment on the RAP groups</a:t>
            </a:r>
            <a:r>
              <a:rPr lang="en-US" altLang="zh-CN" smtClean="0">
                <a:latin typeface="Arial" charset="0"/>
              </a:rPr>
              <a:t>’</a:t>
            </a:r>
            <a:r>
              <a:rPr lang="en-US" altLang="zh-CN" smtClean="0"/>
              <a:t> pain frequency and pain intensity scores.</a:t>
            </a:r>
          </a:p>
          <a:p>
            <a:r>
              <a:rPr lang="en-US" altLang="zh-CN" smtClean="0"/>
              <a:t>There was a statistically significant decrease in pain frequency from time one (M=4.65, SD=1.90) to time two (M=1.65, SD=1.27), t (19) = 6.16, p&lt;.001 (see Figure 3). The eta squared statistic (.67) indicated a very large effect size. </a:t>
            </a:r>
          </a:p>
          <a:p>
            <a:endParaRPr lang="en-US" altLang="zh-CN" smtClean="0"/>
          </a:p>
          <a:p>
            <a:r>
              <a:rPr lang="en-US" altLang="zh-CN" smtClean="0"/>
              <a:t>Figure 3: </a:t>
            </a:r>
            <a:r>
              <a:rPr lang="en-US" altLang="zh-CN" i="1" smtClean="0"/>
              <a:t>Mean change (with standard error bars) in</a:t>
            </a:r>
            <a:r>
              <a:rPr lang="en-US" altLang="zh-CN" smtClean="0"/>
              <a:t> </a:t>
            </a:r>
            <a:r>
              <a:rPr lang="en-US" altLang="zh-CN" i="1" smtClean="0"/>
              <a:t>pain frequency in the recurrent abdominal pain group from time one to time two (eight weeks later), after completion of heart rate variability biofeedback treatment. Pain frequency was measured by number of reported pain episodes per week.</a:t>
            </a:r>
            <a:endParaRPr lang="en-US" altLang="en-US" i="1" smtClean="0"/>
          </a:p>
        </p:txBody>
      </p:sp>
    </p:spTree>
    <p:extLst>
      <p:ext uri="{BB962C8B-B14F-4D97-AF65-F5344CB8AC3E}">
        <p14:creationId xmlns:p14="http://schemas.microsoft.com/office/powerpoint/2010/main" val="37066427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itchFamily="18" charset="0"/>
              </a:defRPr>
            </a:lvl1pPr>
            <a:lvl2pPr marL="763233" indent="-293551">
              <a:spcBef>
                <a:spcPct val="30000"/>
              </a:spcBef>
              <a:defRPr sz="1200">
                <a:solidFill>
                  <a:schemeClr val="tx1"/>
                </a:solidFill>
                <a:latin typeface="Times New Roman" pitchFamily="18" charset="0"/>
              </a:defRPr>
            </a:lvl2pPr>
            <a:lvl3pPr marL="1174204" indent="-234841">
              <a:spcBef>
                <a:spcPct val="30000"/>
              </a:spcBef>
              <a:defRPr sz="1200">
                <a:solidFill>
                  <a:schemeClr val="tx1"/>
                </a:solidFill>
                <a:latin typeface="Times New Roman" pitchFamily="18" charset="0"/>
              </a:defRPr>
            </a:lvl3pPr>
            <a:lvl4pPr marL="1643885" indent="-234841">
              <a:spcBef>
                <a:spcPct val="30000"/>
              </a:spcBef>
              <a:defRPr sz="1200">
                <a:solidFill>
                  <a:schemeClr val="tx1"/>
                </a:solidFill>
                <a:latin typeface="Times New Roman" pitchFamily="18" charset="0"/>
              </a:defRPr>
            </a:lvl4pPr>
            <a:lvl5pPr marL="2113567" indent="-234841">
              <a:spcBef>
                <a:spcPct val="30000"/>
              </a:spcBef>
              <a:defRPr sz="1200">
                <a:solidFill>
                  <a:schemeClr val="tx1"/>
                </a:solidFill>
                <a:latin typeface="Times New Roman" pitchFamily="18" charset="0"/>
              </a:defRPr>
            </a:lvl5pPr>
            <a:lvl6pPr marL="2583249" indent="-234841" eaLnBrk="0" fontAlgn="base" hangingPunct="0">
              <a:spcBef>
                <a:spcPct val="30000"/>
              </a:spcBef>
              <a:spcAft>
                <a:spcPct val="0"/>
              </a:spcAft>
              <a:defRPr sz="1200">
                <a:solidFill>
                  <a:schemeClr val="tx1"/>
                </a:solidFill>
                <a:latin typeface="Times New Roman" pitchFamily="18" charset="0"/>
              </a:defRPr>
            </a:lvl6pPr>
            <a:lvl7pPr marL="3052930" indent="-234841" eaLnBrk="0" fontAlgn="base" hangingPunct="0">
              <a:spcBef>
                <a:spcPct val="30000"/>
              </a:spcBef>
              <a:spcAft>
                <a:spcPct val="0"/>
              </a:spcAft>
              <a:defRPr sz="1200">
                <a:solidFill>
                  <a:schemeClr val="tx1"/>
                </a:solidFill>
                <a:latin typeface="Times New Roman" pitchFamily="18" charset="0"/>
              </a:defRPr>
            </a:lvl7pPr>
            <a:lvl8pPr marL="3522612" indent="-234841" eaLnBrk="0" fontAlgn="base" hangingPunct="0">
              <a:spcBef>
                <a:spcPct val="30000"/>
              </a:spcBef>
              <a:spcAft>
                <a:spcPct val="0"/>
              </a:spcAft>
              <a:defRPr sz="1200">
                <a:solidFill>
                  <a:schemeClr val="tx1"/>
                </a:solidFill>
                <a:latin typeface="Times New Roman" pitchFamily="18" charset="0"/>
              </a:defRPr>
            </a:lvl8pPr>
            <a:lvl9pPr marL="3992293" indent="-234841"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09EBFF15-1DB1-4581-AEC3-80FA72EF17F1}" type="slidenum">
              <a:rPr lang="en-US" altLang="en-US"/>
              <a:pPr>
                <a:spcBef>
                  <a:spcPct val="0"/>
                </a:spcBef>
              </a:pPr>
              <a:t>48</a:t>
            </a:fld>
            <a:endParaRPr lang="en-US" altLang="en-US"/>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xfrm>
            <a:off x="707708" y="4447461"/>
            <a:ext cx="5661660" cy="42133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mtClean="0"/>
              <a:t>There was also a statistically significant decrease in pain intensity from time one (M=6.60, SD=2.37) to time two (M=2.75, SD=2.22), t (19) = 7.07, p&lt;.001 (see Figure 4). The eta squared statistic (.73) indicated a very large effect size. Clinically, these results reflect the fact that 75% of the treated RAP patients showed clinically significant reductions in self-reported pain. 20% were actually pain-free by post test.</a:t>
            </a:r>
          </a:p>
          <a:p>
            <a:endParaRPr lang="en-US" altLang="zh-CN" smtClean="0"/>
          </a:p>
          <a:p>
            <a:r>
              <a:rPr lang="en-US" altLang="zh-CN" smtClean="0"/>
              <a:t>Figure 4: </a:t>
            </a:r>
            <a:r>
              <a:rPr lang="en-US" altLang="zh-CN" i="1" smtClean="0"/>
              <a:t>Mean change (with standard error bars) in pain intensity in the recurrent abdominal pain group from time one to time two (eight weeks later), after completion of heart rate variability biofeedback treatment. Pain intensity was measured using a visual analogue scale with a rating scale from one to ten, with one equaling least severe pain and ten equaling most severe pain.</a:t>
            </a:r>
            <a:endParaRPr lang="en-US" altLang="en-US" i="1" smtClean="0"/>
          </a:p>
        </p:txBody>
      </p:sp>
    </p:spTree>
    <p:extLst>
      <p:ext uri="{BB962C8B-B14F-4D97-AF65-F5344CB8AC3E}">
        <p14:creationId xmlns:p14="http://schemas.microsoft.com/office/powerpoint/2010/main" val="29960265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itchFamily="18" charset="0"/>
              </a:defRPr>
            </a:lvl1pPr>
            <a:lvl2pPr marL="763233" indent="-293551">
              <a:spcBef>
                <a:spcPct val="30000"/>
              </a:spcBef>
              <a:defRPr sz="1200">
                <a:solidFill>
                  <a:schemeClr val="tx1"/>
                </a:solidFill>
                <a:latin typeface="Times New Roman" pitchFamily="18" charset="0"/>
              </a:defRPr>
            </a:lvl2pPr>
            <a:lvl3pPr marL="1174204" indent="-234841">
              <a:spcBef>
                <a:spcPct val="30000"/>
              </a:spcBef>
              <a:defRPr sz="1200">
                <a:solidFill>
                  <a:schemeClr val="tx1"/>
                </a:solidFill>
                <a:latin typeface="Times New Roman" pitchFamily="18" charset="0"/>
              </a:defRPr>
            </a:lvl3pPr>
            <a:lvl4pPr marL="1643885" indent="-234841">
              <a:spcBef>
                <a:spcPct val="30000"/>
              </a:spcBef>
              <a:defRPr sz="1200">
                <a:solidFill>
                  <a:schemeClr val="tx1"/>
                </a:solidFill>
                <a:latin typeface="Times New Roman" pitchFamily="18" charset="0"/>
              </a:defRPr>
            </a:lvl4pPr>
            <a:lvl5pPr marL="2113567" indent="-234841">
              <a:spcBef>
                <a:spcPct val="30000"/>
              </a:spcBef>
              <a:defRPr sz="1200">
                <a:solidFill>
                  <a:schemeClr val="tx1"/>
                </a:solidFill>
                <a:latin typeface="Times New Roman" pitchFamily="18" charset="0"/>
              </a:defRPr>
            </a:lvl5pPr>
            <a:lvl6pPr marL="2583249" indent="-234841" eaLnBrk="0" fontAlgn="base" hangingPunct="0">
              <a:spcBef>
                <a:spcPct val="30000"/>
              </a:spcBef>
              <a:spcAft>
                <a:spcPct val="0"/>
              </a:spcAft>
              <a:defRPr sz="1200">
                <a:solidFill>
                  <a:schemeClr val="tx1"/>
                </a:solidFill>
                <a:latin typeface="Times New Roman" pitchFamily="18" charset="0"/>
              </a:defRPr>
            </a:lvl6pPr>
            <a:lvl7pPr marL="3052930" indent="-234841" eaLnBrk="0" fontAlgn="base" hangingPunct="0">
              <a:spcBef>
                <a:spcPct val="30000"/>
              </a:spcBef>
              <a:spcAft>
                <a:spcPct val="0"/>
              </a:spcAft>
              <a:defRPr sz="1200">
                <a:solidFill>
                  <a:schemeClr val="tx1"/>
                </a:solidFill>
                <a:latin typeface="Times New Roman" pitchFamily="18" charset="0"/>
              </a:defRPr>
            </a:lvl7pPr>
            <a:lvl8pPr marL="3522612" indent="-234841" eaLnBrk="0" fontAlgn="base" hangingPunct="0">
              <a:spcBef>
                <a:spcPct val="30000"/>
              </a:spcBef>
              <a:spcAft>
                <a:spcPct val="0"/>
              </a:spcAft>
              <a:defRPr sz="1200">
                <a:solidFill>
                  <a:schemeClr val="tx1"/>
                </a:solidFill>
                <a:latin typeface="Times New Roman" pitchFamily="18" charset="0"/>
              </a:defRPr>
            </a:lvl8pPr>
            <a:lvl9pPr marL="3992293" indent="-234841"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614AEBCA-73CC-44A7-9570-ED1BE58293FB}" type="slidenum">
              <a:rPr lang="en-US" altLang="en-US"/>
              <a:pPr>
                <a:spcBef>
                  <a:spcPct val="0"/>
                </a:spcBef>
              </a:pPr>
              <a:t>49</a:t>
            </a:fld>
            <a:endParaRPr lang="en-US" altLang="en-US"/>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xfrm>
            <a:off x="707708" y="4447461"/>
            <a:ext cx="5661660" cy="42133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mtClean="0"/>
              <a:t>Pearson Correlations were used to investigate whether changes in the RAP group</a:t>
            </a:r>
            <a:r>
              <a:rPr lang="en-US" altLang="zh-CN" smtClean="0">
                <a:latin typeface="Arial" charset="0"/>
              </a:rPr>
              <a:t>’</a:t>
            </a:r>
            <a:r>
              <a:rPr lang="en-US" altLang="zh-CN" smtClean="0"/>
              <a:t>s pain frequency and pain intensity were related to the change in LF:HF from time one to time two. There was a strong, positive correlation between a decrease in LF:HF and a decrease in pain frequency, r=.54, p=.018, from time one to time two (see Figure 5). There was also a strong, positive correlation between a decrease in LF:HF and a decrease in pain intensity, r=.62, p=.004, from time one to time two (see Figure 6).</a:t>
            </a:r>
          </a:p>
          <a:p>
            <a:endParaRPr lang="en-US" altLang="zh-CN" smtClean="0"/>
          </a:p>
          <a:p>
            <a:r>
              <a:rPr lang="en-US" altLang="zh-CN" smtClean="0"/>
              <a:t>Figure 5: </a:t>
            </a:r>
            <a:r>
              <a:rPr lang="en-US" altLang="zh-CN" i="1" smtClean="0"/>
              <a:t>The scatterplot shows the relationship between the RAP group</a:t>
            </a:r>
            <a:r>
              <a:rPr lang="en-US" altLang="zh-CN" i="1" smtClean="0">
                <a:latin typeface="Arial" charset="0"/>
              </a:rPr>
              <a:t>’</a:t>
            </a:r>
            <a:r>
              <a:rPr lang="en-US" altLang="zh-CN" i="1" smtClean="0"/>
              <a:t>s changes (delta) in their low frequency to high frequency ratio, a measure of sympathovagal tone, compared to their changes (delta) in pain frequency over eight weeks at time one and time two.</a:t>
            </a:r>
            <a:r>
              <a:rPr lang="en-US" altLang="zh-CN" smtClean="0"/>
              <a:t> </a:t>
            </a:r>
            <a:r>
              <a:rPr lang="en-US" altLang="zh-CN" i="1" smtClean="0"/>
              <a:t>The term delta is defined here as changes in a variable over time.</a:t>
            </a:r>
            <a:r>
              <a:rPr lang="en-US" altLang="zh-CN" smtClean="0"/>
              <a:t> </a:t>
            </a:r>
            <a:endParaRPr lang="en-US" altLang="en-US" smtClean="0"/>
          </a:p>
        </p:txBody>
      </p:sp>
    </p:spTree>
    <p:extLst>
      <p:ext uri="{BB962C8B-B14F-4D97-AF65-F5344CB8AC3E}">
        <p14:creationId xmlns:p14="http://schemas.microsoft.com/office/powerpoint/2010/main" val="2215572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itchFamily="18" charset="0"/>
              </a:defRPr>
            </a:lvl1pPr>
            <a:lvl2pPr marL="763233" indent="-293551">
              <a:spcBef>
                <a:spcPct val="30000"/>
              </a:spcBef>
              <a:defRPr sz="1200">
                <a:solidFill>
                  <a:schemeClr val="tx1"/>
                </a:solidFill>
                <a:latin typeface="Times New Roman" pitchFamily="18" charset="0"/>
              </a:defRPr>
            </a:lvl2pPr>
            <a:lvl3pPr marL="1174204" indent="-234841">
              <a:spcBef>
                <a:spcPct val="30000"/>
              </a:spcBef>
              <a:defRPr sz="1200">
                <a:solidFill>
                  <a:schemeClr val="tx1"/>
                </a:solidFill>
                <a:latin typeface="Times New Roman" pitchFamily="18" charset="0"/>
              </a:defRPr>
            </a:lvl3pPr>
            <a:lvl4pPr marL="1643885" indent="-234841">
              <a:spcBef>
                <a:spcPct val="30000"/>
              </a:spcBef>
              <a:defRPr sz="1200">
                <a:solidFill>
                  <a:schemeClr val="tx1"/>
                </a:solidFill>
                <a:latin typeface="Times New Roman" pitchFamily="18" charset="0"/>
              </a:defRPr>
            </a:lvl4pPr>
            <a:lvl5pPr marL="2113567" indent="-234841">
              <a:spcBef>
                <a:spcPct val="30000"/>
              </a:spcBef>
              <a:defRPr sz="1200">
                <a:solidFill>
                  <a:schemeClr val="tx1"/>
                </a:solidFill>
                <a:latin typeface="Times New Roman" pitchFamily="18" charset="0"/>
              </a:defRPr>
            </a:lvl5pPr>
            <a:lvl6pPr marL="2583249" indent="-234841" eaLnBrk="0" fontAlgn="base" hangingPunct="0">
              <a:spcBef>
                <a:spcPct val="30000"/>
              </a:spcBef>
              <a:spcAft>
                <a:spcPct val="0"/>
              </a:spcAft>
              <a:defRPr sz="1200">
                <a:solidFill>
                  <a:schemeClr val="tx1"/>
                </a:solidFill>
                <a:latin typeface="Times New Roman" pitchFamily="18" charset="0"/>
              </a:defRPr>
            </a:lvl6pPr>
            <a:lvl7pPr marL="3052930" indent="-234841" eaLnBrk="0" fontAlgn="base" hangingPunct="0">
              <a:spcBef>
                <a:spcPct val="30000"/>
              </a:spcBef>
              <a:spcAft>
                <a:spcPct val="0"/>
              </a:spcAft>
              <a:defRPr sz="1200">
                <a:solidFill>
                  <a:schemeClr val="tx1"/>
                </a:solidFill>
                <a:latin typeface="Times New Roman" pitchFamily="18" charset="0"/>
              </a:defRPr>
            </a:lvl7pPr>
            <a:lvl8pPr marL="3522612" indent="-234841" eaLnBrk="0" fontAlgn="base" hangingPunct="0">
              <a:spcBef>
                <a:spcPct val="30000"/>
              </a:spcBef>
              <a:spcAft>
                <a:spcPct val="0"/>
              </a:spcAft>
              <a:defRPr sz="1200">
                <a:solidFill>
                  <a:schemeClr val="tx1"/>
                </a:solidFill>
                <a:latin typeface="Times New Roman" pitchFamily="18" charset="0"/>
              </a:defRPr>
            </a:lvl8pPr>
            <a:lvl9pPr marL="3992293" indent="-234841"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7A2347A6-B6FA-448C-A52A-77FBBC21341F}" type="slidenum">
              <a:rPr lang="en-US" altLang="en-US"/>
              <a:pPr>
                <a:spcBef>
                  <a:spcPct val="0"/>
                </a:spcBef>
              </a:pPr>
              <a:t>50</a:t>
            </a:fld>
            <a:endParaRPr lang="en-US" altLang="en-US"/>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xfrm>
            <a:off x="707708" y="4447461"/>
            <a:ext cx="5661660" cy="42133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mtClean="0"/>
              <a:t>Figure 6: </a:t>
            </a:r>
            <a:r>
              <a:rPr lang="en-US" altLang="zh-CN" i="1" smtClean="0"/>
              <a:t>The scatterplot shows the relationship between the RAP group</a:t>
            </a:r>
            <a:r>
              <a:rPr lang="en-US" altLang="zh-CN" i="1" smtClean="0">
                <a:latin typeface="Arial" charset="0"/>
              </a:rPr>
              <a:t>’</a:t>
            </a:r>
            <a:r>
              <a:rPr lang="en-US" altLang="zh-CN" i="1" smtClean="0"/>
              <a:t>s changes(delta) in their low frequency to high frequency ratio, a measure of sympathovagal tone, compared to their changes (delta) in pain frequency over eight weeks at time one and time two.</a:t>
            </a:r>
            <a:r>
              <a:rPr lang="en-US" altLang="zh-CN" smtClean="0"/>
              <a:t> </a:t>
            </a:r>
            <a:r>
              <a:rPr lang="en-US" altLang="zh-CN" i="1" smtClean="0"/>
              <a:t>The term delta is defined here as changes in a variable over time.</a:t>
            </a:r>
            <a:endParaRPr lang="en-US" altLang="en-US" i="1" smtClean="0"/>
          </a:p>
        </p:txBody>
      </p:sp>
    </p:spTree>
    <p:extLst>
      <p:ext uri="{BB962C8B-B14F-4D97-AF65-F5344CB8AC3E}">
        <p14:creationId xmlns:p14="http://schemas.microsoft.com/office/powerpoint/2010/main" val="40243407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DrG</a:t>
            </a:r>
            <a:endParaRPr lang="en-US" dirty="0" smtClean="0"/>
          </a:p>
          <a:p>
            <a:endParaRPr lang="en-US" dirty="0"/>
          </a:p>
        </p:txBody>
      </p:sp>
      <p:sp>
        <p:nvSpPr>
          <p:cNvPr id="4" name="Slide Number Placeholder 3"/>
          <p:cNvSpPr>
            <a:spLocks noGrp="1"/>
          </p:cNvSpPr>
          <p:nvPr>
            <p:ph type="sldNum" sz="quarter" idx="10"/>
          </p:nvPr>
        </p:nvSpPr>
        <p:spPr/>
        <p:txBody>
          <a:bodyPr/>
          <a:lstStyle/>
          <a:p>
            <a:fld id="{0CE24185-E508-44EC-8902-2255BF45E789}" type="slidenum">
              <a:rPr lang="en-US" smtClean="0"/>
              <a:t>51</a:t>
            </a:fld>
            <a:endParaRPr lang="en-US"/>
          </a:p>
        </p:txBody>
      </p:sp>
    </p:spTree>
    <p:extLst>
      <p:ext uri="{BB962C8B-B14F-4D97-AF65-F5344CB8AC3E}">
        <p14:creationId xmlns:p14="http://schemas.microsoft.com/office/powerpoint/2010/main" val="25181035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DrG</a:t>
            </a:r>
            <a:endParaRPr lang="en-US" dirty="0" smtClean="0"/>
          </a:p>
          <a:p>
            <a:r>
              <a:rPr lang="en-US" sz="1200" dirty="0" smtClean="0"/>
              <a:t> It seems that the prevalence of this disease in Western communities has increased in recent decades.</a:t>
            </a:r>
            <a:r>
              <a:rPr lang="en-US" sz="1200" baseline="0" dirty="0" smtClean="0"/>
              <a:t> (</a:t>
            </a:r>
            <a:r>
              <a:rPr lang="en-US" sz="1200" b="0" i="0" kern="1200" dirty="0" smtClean="0">
                <a:solidFill>
                  <a:schemeClr val="tx1"/>
                </a:solidFill>
                <a:effectLst/>
                <a:latin typeface="+mn-lt"/>
                <a:ea typeface="+mn-ea"/>
                <a:cs typeface="+mn-cs"/>
              </a:rPr>
              <a:t>Personal view: to treat or not to treat? Helicobacter pylori and gastro-</a:t>
            </a:r>
            <a:r>
              <a:rPr lang="en-US" sz="1200" b="0" i="0" kern="1200" dirty="0" err="1" smtClean="0">
                <a:solidFill>
                  <a:schemeClr val="tx1"/>
                </a:solidFill>
                <a:effectLst/>
                <a:latin typeface="+mn-lt"/>
                <a:ea typeface="+mn-ea"/>
                <a:cs typeface="+mn-cs"/>
              </a:rPr>
              <a:t>oesophageal</a:t>
            </a:r>
            <a:r>
              <a:rPr lang="en-US" sz="1200" b="0" i="0" kern="1200" dirty="0" smtClean="0">
                <a:solidFill>
                  <a:schemeClr val="tx1"/>
                </a:solidFill>
                <a:effectLst/>
                <a:latin typeface="+mn-lt"/>
                <a:ea typeface="+mn-ea"/>
                <a:cs typeface="+mn-cs"/>
              </a:rPr>
              <a:t> reflux disease - an alternative hypothesis. </a:t>
            </a:r>
            <a:r>
              <a:rPr lang="en-US" sz="1200" b="0" i="1" kern="1200" dirty="0" smtClean="0">
                <a:solidFill>
                  <a:schemeClr val="tx1"/>
                </a:solidFill>
                <a:effectLst/>
                <a:latin typeface="+mn-lt"/>
                <a:ea typeface="+mn-ea"/>
                <a:cs typeface="+mn-cs"/>
              </a:rPr>
              <a:t>Axon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Symptoms of gastro-esophageal reflux disease have prevalence in the general population ranging from </a:t>
            </a:r>
            <a:r>
              <a:rPr lang="en-US" sz="2000" b="1" dirty="0" smtClean="0"/>
              <a:t>26% to 60% </a:t>
            </a:r>
            <a:r>
              <a:rPr lang="en-US" sz="2000" dirty="0" smtClean="0"/>
              <a:t>(</a:t>
            </a:r>
            <a:r>
              <a:rPr lang="en-US" sz="2000" b="0" i="0" kern="1200" dirty="0" smtClean="0">
                <a:solidFill>
                  <a:schemeClr val="tx1"/>
                </a:solidFill>
                <a:effectLst/>
                <a:latin typeface="+mn-lt"/>
                <a:ea typeface="+mn-ea"/>
                <a:cs typeface="+mn-cs"/>
              </a:rPr>
              <a:t>Diaz-Rubio M;</a:t>
            </a:r>
            <a:r>
              <a:rPr lang="en-US" sz="2000" b="0" i="0" kern="1200" baseline="0" dirty="0" smtClean="0">
                <a:solidFill>
                  <a:schemeClr val="tx1"/>
                </a:solidFill>
                <a:effectLst/>
                <a:latin typeface="+mn-lt"/>
                <a:ea typeface="+mn-ea"/>
                <a:cs typeface="+mn-cs"/>
              </a:rPr>
              <a:t> </a:t>
            </a:r>
            <a:r>
              <a:rPr lang="en-US" sz="2000" b="0" i="0" kern="1200" dirty="0" err="1" smtClean="0">
                <a:solidFill>
                  <a:schemeClr val="tx1"/>
                </a:solidFill>
                <a:effectLst/>
                <a:latin typeface="+mn-lt"/>
                <a:ea typeface="+mn-ea"/>
                <a:cs typeface="+mn-cs"/>
              </a:rPr>
              <a:t>Haque</a:t>
            </a:r>
            <a:r>
              <a:rPr lang="en-US" sz="2000" b="0" i="0" kern="1200" dirty="0" smtClean="0">
                <a:solidFill>
                  <a:schemeClr val="tx1"/>
                </a:solidFill>
                <a:effectLst/>
                <a:latin typeface="+mn-lt"/>
                <a:ea typeface="+mn-ea"/>
                <a:cs typeface="+mn-cs"/>
              </a:rPr>
              <a:t>;</a:t>
            </a:r>
            <a:r>
              <a:rPr lang="en-US" sz="2000" b="0" i="0" kern="1200" baseline="0" dirty="0" smtClean="0">
                <a:solidFill>
                  <a:schemeClr val="tx1"/>
                </a:solidFill>
                <a:effectLst/>
                <a:latin typeface="+mn-lt"/>
                <a:ea typeface="+mn-ea"/>
                <a:cs typeface="+mn-cs"/>
              </a:rPr>
              <a:t> </a:t>
            </a:r>
            <a:r>
              <a:rPr lang="en-US" sz="2000" b="0" i="0" kern="1200" dirty="0" smtClean="0">
                <a:solidFill>
                  <a:schemeClr val="tx1"/>
                </a:solidFill>
                <a:effectLst/>
                <a:latin typeface="+mn-lt"/>
                <a:ea typeface="+mn-ea"/>
                <a:cs typeface="+mn-cs"/>
              </a:rPr>
              <a:t>Louis)</a:t>
            </a:r>
            <a:endParaRPr lang="en-US" sz="2000" dirty="0" smtClean="0"/>
          </a:p>
          <a:p>
            <a:endParaRPr lang="en-US" sz="20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GER symptoms affects many aspects of health-related quality of life, reduce work productivity, and lead to increased health-care resource utilization (Hansen</a:t>
            </a:r>
            <a:r>
              <a:rPr lang="en-US" sz="1200" b="0" i="0" kern="1200" baseline="0" dirty="0" smtClean="0">
                <a:solidFill>
                  <a:schemeClr val="tx1"/>
                </a:solidFill>
                <a:effectLst/>
                <a:latin typeface="+mn-lt"/>
                <a:ea typeface="+mn-ea"/>
                <a:cs typeface="+mn-cs"/>
              </a:rPr>
              <a:t>; </a:t>
            </a:r>
            <a:r>
              <a:rPr lang="en-US" sz="2000" b="0" i="0" kern="1200" dirty="0" err="1" smtClean="0">
                <a:solidFill>
                  <a:schemeClr val="tx1"/>
                </a:solidFill>
                <a:effectLst/>
                <a:latin typeface="+mn-lt"/>
                <a:ea typeface="+mn-ea"/>
                <a:cs typeface="+mn-cs"/>
              </a:rPr>
              <a:t>Wahlquist</a:t>
            </a:r>
            <a:r>
              <a:rPr lang="en-US" sz="2000" b="0" i="0" kern="1200" dirty="0" smtClean="0">
                <a:solidFill>
                  <a:schemeClr val="tx1"/>
                </a:solidFill>
                <a:effectLst/>
                <a:latin typeface="+mn-lt"/>
                <a:ea typeface="+mn-ea"/>
                <a:cs typeface="+mn-cs"/>
              </a:rPr>
              <a:t>;</a:t>
            </a:r>
            <a:r>
              <a:rPr lang="en-US" sz="2000" b="0" i="0" kern="1200" baseline="0" dirty="0" smtClean="0">
                <a:solidFill>
                  <a:schemeClr val="tx1"/>
                </a:solidFill>
                <a:effectLst/>
                <a:latin typeface="+mn-lt"/>
                <a:ea typeface="+mn-ea"/>
                <a:cs typeface="+mn-cs"/>
              </a:rPr>
              <a:t> </a:t>
            </a:r>
            <a:r>
              <a:rPr lang="en-US" sz="2000" b="0" i="0" kern="1200" dirty="0" err="1" smtClean="0">
                <a:solidFill>
                  <a:schemeClr val="tx1"/>
                </a:solidFill>
                <a:effectLst/>
                <a:latin typeface="+mn-lt"/>
                <a:ea typeface="+mn-ea"/>
                <a:cs typeface="+mn-cs"/>
              </a:rPr>
              <a:t>Wiklund</a:t>
            </a:r>
            <a:r>
              <a:rPr lang="en-US" sz="2000" b="0" i="0" kern="1200" dirty="0" smtClean="0">
                <a:solidFill>
                  <a:schemeClr val="tx1"/>
                </a:solidFill>
                <a:effectLst/>
                <a:latin typeface="+mn-lt"/>
                <a:ea typeface="+mn-ea"/>
                <a:cs typeface="+mn-cs"/>
              </a:rPr>
              <a:t>). </a:t>
            </a:r>
          </a:p>
          <a:p>
            <a:endParaRPr lang="en-US" baseline="0" dirty="0" smtClean="0"/>
          </a:p>
          <a:p>
            <a:r>
              <a:rPr lang="en-US" sz="1200" b="0" i="0" kern="1200" dirty="0" smtClean="0">
                <a:solidFill>
                  <a:schemeClr val="tx1"/>
                </a:solidFill>
                <a:effectLst/>
                <a:latin typeface="+mn-lt"/>
                <a:ea typeface="+mn-ea"/>
                <a:cs typeface="+mn-cs"/>
              </a:rPr>
              <a:t>For example in the year 2000 approximately eight billion dollars in the United States and 461 million pounds in the United Kingdom were spent to treat GERD (</a:t>
            </a:r>
            <a:r>
              <a:rPr lang="en-US" sz="1200" b="0" i="0" kern="1200" dirty="0" err="1" smtClean="0">
                <a:solidFill>
                  <a:schemeClr val="tx1"/>
                </a:solidFill>
                <a:effectLst/>
                <a:latin typeface="+mn-lt"/>
                <a:ea typeface="+mn-ea"/>
                <a:cs typeface="+mn-cs"/>
              </a:rPr>
              <a:t>Eisen</a:t>
            </a:r>
            <a:r>
              <a:rPr lang="en-US" sz="1200" b="0" i="0" kern="1200" dirty="0" smtClean="0">
                <a:solidFill>
                  <a:schemeClr val="tx1"/>
                </a:solidFill>
                <a:effectLst/>
                <a:latin typeface="+mn-lt"/>
                <a:ea typeface="+mn-ea"/>
                <a:cs typeface="+mn-cs"/>
              </a:rPr>
              <a:t>, 2001; Delaney,</a:t>
            </a:r>
            <a:r>
              <a:rPr lang="en-US" sz="1200" b="0" i="0" kern="1200" baseline="0" dirty="0" smtClean="0">
                <a:solidFill>
                  <a:schemeClr val="tx1"/>
                </a:solidFill>
                <a:effectLst/>
                <a:latin typeface="+mn-lt"/>
                <a:ea typeface="+mn-ea"/>
                <a:cs typeface="+mn-cs"/>
              </a:rPr>
              <a:t> 2004). </a:t>
            </a:r>
          </a:p>
          <a:p>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0BE6BFA-7202-460F-8FE2-69FC9C85EDD9}" type="slidenum">
              <a:rPr lang="en-US" smtClean="0"/>
              <a:t>52</a:t>
            </a:fld>
            <a:endParaRPr lang="en-US"/>
          </a:p>
        </p:txBody>
      </p:sp>
    </p:spTree>
    <p:extLst>
      <p:ext uri="{BB962C8B-B14F-4D97-AF65-F5344CB8AC3E}">
        <p14:creationId xmlns:p14="http://schemas.microsoft.com/office/powerpoint/2010/main" val="292852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r>
              <a:rPr lang="en-US" dirty="0" err="1" smtClean="0"/>
              <a:t>DrG</a:t>
            </a:r>
            <a:endParaRPr lang="en-US" dirty="0" smtClean="0"/>
          </a:p>
          <a:p>
            <a:pPr defTabSz="939363"/>
            <a:r>
              <a:rPr lang="en-US" dirty="0" smtClean="0"/>
              <a:t>The </a:t>
            </a:r>
            <a:r>
              <a:rPr lang="en-US" dirty="0"/>
              <a:t>brain-gut axis is predominantly controlled by afferent and efferent ANS signaling to the enteric nervous system (ENS).</a:t>
            </a:r>
          </a:p>
          <a:p>
            <a:endParaRPr lang="en-US" dirty="0" smtClean="0"/>
          </a:p>
          <a:p>
            <a:r>
              <a:rPr lang="en-US" dirty="0" smtClean="0"/>
              <a:t>There are two plexuses </a:t>
            </a:r>
            <a:r>
              <a:rPr lang="en-US" baseline="0" dirty="0" smtClean="0"/>
              <a:t>of interconnected neurons found in layers of the entire GIT lining that communicate with extrinsic sympathetic and </a:t>
            </a:r>
            <a:r>
              <a:rPr lang="en-US" baseline="0" dirty="0" err="1" smtClean="0"/>
              <a:t>parasympathic</a:t>
            </a:r>
            <a:r>
              <a:rPr lang="en-US" baseline="0" dirty="0" smtClean="0"/>
              <a:t> fibers.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DE099B02-3191-4854-AB33-CCD1B9EB008C}" type="slidenum">
              <a:rPr lang="en-US" smtClean="0"/>
              <a:t>7</a:t>
            </a:fld>
            <a:endParaRPr lang="en-US"/>
          </a:p>
        </p:txBody>
      </p:sp>
    </p:spTree>
    <p:extLst>
      <p:ext uri="{BB962C8B-B14F-4D97-AF65-F5344CB8AC3E}">
        <p14:creationId xmlns:p14="http://schemas.microsoft.com/office/powerpoint/2010/main" val="14429658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DrG</a:t>
            </a:r>
            <a:endParaRPr lang="en-US" dirty="0" smtClean="0"/>
          </a:p>
          <a:p>
            <a:endParaRPr lang="en-US" dirty="0" smtClean="0"/>
          </a:p>
          <a:p>
            <a:r>
              <a:rPr lang="en-US" b="1" dirty="0" smtClean="0"/>
              <a:t>Swallowing</a:t>
            </a:r>
            <a:r>
              <a:rPr lang="en-US" dirty="0" smtClean="0"/>
              <a:t> - food passes by process of peristalsis to the stomach.</a:t>
            </a:r>
          </a:p>
          <a:p>
            <a:endParaRPr lang="en-US" dirty="0" smtClean="0"/>
          </a:p>
          <a:p>
            <a:pPr defTabSz="939363">
              <a:defRPr/>
            </a:pPr>
            <a:r>
              <a:rPr lang="en-US" b="1" dirty="0" smtClean="0"/>
              <a:t>LES = barrier to stomach</a:t>
            </a:r>
          </a:p>
          <a:p>
            <a:pPr defTabSz="939363">
              <a:defRPr/>
            </a:pPr>
            <a:r>
              <a:rPr lang="en-US" dirty="0" smtClean="0"/>
              <a:t>Stomach serves as a barrier to protect the esophageal mucosa and more proximal structure from potentially damaging substances in the stomach including gastric acid, pepsin and bile salts.</a:t>
            </a:r>
          </a:p>
          <a:p>
            <a:pPr defTabSz="939363">
              <a:defRPr/>
            </a:pPr>
            <a:endParaRPr lang="en-US" dirty="0" smtClean="0"/>
          </a:p>
          <a:p>
            <a:pPr defTabSz="939363">
              <a:defRPr/>
            </a:pPr>
            <a:r>
              <a:rPr lang="en-US" b="1" dirty="0" smtClean="0"/>
              <a:t>LES is normally closed and contracted</a:t>
            </a:r>
          </a:p>
          <a:p>
            <a:pPr defTabSz="939363">
              <a:defRPr/>
            </a:pPr>
            <a:r>
              <a:rPr lang="en-US" dirty="0" smtClean="0"/>
              <a:t>maintaining a minimum pressure level to ensure feed forward, but not retrograde propulsion.</a:t>
            </a:r>
          </a:p>
          <a:p>
            <a:pPr defTabSz="939363">
              <a:defRPr/>
            </a:pPr>
            <a:endParaRPr lang="en-US" dirty="0" smtClean="0"/>
          </a:p>
          <a:p>
            <a:pPr defTabSz="939363">
              <a:defRPr/>
            </a:pPr>
            <a:endParaRPr lang="en-US" dirty="0" smtClean="0"/>
          </a:p>
          <a:p>
            <a:pPr defTabSz="939363">
              <a:defRPr/>
            </a:pPr>
            <a:endParaRPr lang="en-US" dirty="0" smtClean="0"/>
          </a:p>
          <a:p>
            <a:pPr defTabSz="939363">
              <a:defRPr/>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CE24185-E508-44EC-8902-2255BF45E789}" type="slidenum">
              <a:rPr lang="en-US" smtClean="0"/>
              <a:t>53</a:t>
            </a:fld>
            <a:endParaRPr lang="en-US"/>
          </a:p>
        </p:txBody>
      </p:sp>
    </p:spTree>
    <p:extLst>
      <p:ext uri="{BB962C8B-B14F-4D97-AF65-F5344CB8AC3E}">
        <p14:creationId xmlns:p14="http://schemas.microsoft.com/office/powerpoint/2010/main" val="38677848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DrG</a:t>
            </a:r>
            <a:endParaRPr lang="en-US" dirty="0" smtClean="0"/>
          </a:p>
          <a:p>
            <a:endParaRPr lang="en-US" dirty="0" smtClean="0"/>
          </a:p>
          <a:p>
            <a:r>
              <a:rPr lang="en-US" dirty="0" smtClean="0"/>
              <a:t>Note:</a:t>
            </a:r>
            <a:r>
              <a:rPr lang="en-US" baseline="0" dirty="0" smtClean="0"/>
              <a:t> Vagus nerve has both excitatory and inhibitory effects on the LES. Direct vagal innervation invariably leads to relaxation. More research is needed to understand how vagal tone influences either LES relaxation or contraction. </a:t>
            </a:r>
          </a:p>
          <a:p>
            <a:endParaRPr lang="en-US" baseline="0" dirty="0" smtClean="0"/>
          </a:p>
          <a:p>
            <a:pPr defTabSz="939363">
              <a:defRPr/>
            </a:pPr>
            <a:r>
              <a:rPr lang="en-US" b="1" dirty="0" smtClean="0"/>
              <a:t>LES Incompetence </a:t>
            </a:r>
          </a:p>
          <a:p>
            <a:pPr defTabSz="939363">
              <a:defRPr/>
            </a:pPr>
            <a:r>
              <a:rPr lang="en-US" dirty="0" smtClean="0"/>
              <a:t>in some form of the LES is the predominant determinant of GERD. </a:t>
            </a:r>
          </a:p>
          <a:p>
            <a:pPr defTabSz="939363">
              <a:defRPr/>
            </a:pPr>
            <a:endParaRPr lang="en-US" b="1" dirty="0"/>
          </a:p>
          <a:p>
            <a:pPr defTabSz="939363">
              <a:defRPr/>
            </a:pPr>
            <a:r>
              <a:rPr lang="en-US" b="1" dirty="0"/>
              <a:t>Reflux is different in GERD vs. non-GERD patients</a:t>
            </a:r>
          </a:p>
          <a:p>
            <a:pPr defTabSz="939363">
              <a:defRPr/>
            </a:pPr>
            <a:r>
              <a:rPr lang="en-US" dirty="0"/>
              <a:t>In non-GERD, the gastric distension mechanism is exclusively responsible for reflux  - Transient  Lower Esophageal Sphincter Relaxation (TSLER) are caused by reflexes associated with low cardiac vagal tone following a meal. </a:t>
            </a:r>
          </a:p>
          <a:p>
            <a:endParaRPr lang="en-US" baseline="0" dirty="0" smtClean="0"/>
          </a:p>
          <a:p>
            <a:endParaRPr lang="en-US" baseline="0" dirty="0" smtClean="0"/>
          </a:p>
          <a:p>
            <a:r>
              <a:rPr lang="en-US" b="1" baseline="0" dirty="0" smtClean="0"/>
              <a:t>Centrally mediated vagal dysfunction</a:t>
            </a:r>
          </a:p>
          <a:p>
            <a:pPr defTabSz="939363">
              <a:defRPr/>
            </a:pPr>
            <a:r>
              <a:rPr lang="en-US" dirty="0"/>
              <a:t>has been indicated as the primary cause of GERD causing not only low HRV, but </a:t>
            </a:r>
          </a:p>
          <a:p>
            <a:pPr defTabSz="939363">
              <a:defRPr/>
            </a:pPr>
            <a:endParaRPr lang="en-US" dirty="0"/>
          </a:p>
          <a:p>
            <a:pPr defTabSz="939363">
              <a:defRPr/>
            </a:pPr>
            <a:r>
              <a:rPr lang="en-US" dirty="0" smtClean="0"/>
              <a:t>Mark</a:t>
            </a:r>
          </a:p>
          <a:p>
            <a:pPr defTabSz="939363">
              <a:defRPr/>
            </a:pPr>
            <a:endParaRPr lang="en-US" dirty="0"/>
          </a:p>
          <a:p>
            <a:endParaRPr lang="en-US" dirty="0"/>
          </a:p>
        </p:txBody>
      </p:sp>
      <p:sp>
        <p:nvSpPr>
          <p:cNvPr id="4" name="Slide Number Placeholder 3"/>
          <p:cNvSpPr>
            <a:spLocks noGrp="1"/>
          </p:cNvSpPr>
          <p:nvPr>
            <p:ph type="sldNum" sz="quarter" idx="10"/>
          </p:nvPr>
        </p:nvSpPr>
        <p:spPr/>
        <p:txBody>
          <a:bodyPr/>
          <a:lstStyle/>
          <a:p>
            <a:fld id="{DE099B02-3191-4854-AB33-CCD1B9EB008C}" type="slidenum">
              <a:rPr lang="en-US" smtClean="0"/>
              <a:t>54</a:t>
            </a:fld>
            <a:endParaRPr lang="en-US"/>
          </a:p>
        </p:txBody>
      </p:sp>
    </p:spTree>
    <p:extLst>
      <p:ext uri="{BB962C8B-B14F-4D97-AF65-F5344CB8AC3E}">
        <p14:creationId xmlns:p14="http://schemas.microsoft.com/office/powerpoint/2010/main" val="13852113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DrG</a:t>
            </a:r>
            <a:endParaRPr lang="en-US" dirty="0" smtClean="0"/>
          </a:p>
          <a:p>
            <a:endParaRPr lang="en-GB" dirty="0" smtClean="0">
              <a:ea typeface="ＭＳ Ｐゴシック" pitchFamily="-84" charset="-128"/>
            </a:endParaRPr>
          </a:p>
        </p:txBody>
      </p:sp>
      <p:sp>
        <p:nvSpPr>
          <p:cNvPr id="27651" name="Slide Number Placeholder 3"/>
          <p:cNvSpPr>
            <a:spLocks noGrp="1"/>
          </p:cNvSpPr>
          <p:nvPr>
            <p:ph type="sldNum" sz="quarter" idx="5"/>
          </p:nvPr>
        </p:nvSpPr>
        <p:spPr bwMode="auto">
          <a:noFill/>
          <a:ln>
            <a:miter lim="800000"/>
            <a:headEnd/>
            <a:tailEnd/>
          </a:ln>
        </p:spPr>
        <p:txBody>
          <a:bodyPr/>
          <a:lstStyle/>
          <a:p>
            <a:fld id="{C298183B-86DF-4CB9-97EB-B9C96FFB8D30}" type="slidenum">
              <a:rPr lang="en-US"/>
              <a:pPr/>
              <a:t>55</a:t>
            </a:fld>
            <a:endParaRPr lang="en-US"/>
          </a:p>
        </p:txBody>
      </p:sp>
    </p:spTree>
    <p:extLst>
      <p:ext uri="{BB962C8B-B14F-4D97-AF65-F5344CB8AC3E}">
        <p14:creationId xmlns:p14="http://schemas.microsoft.com/office/powerpoint/2010/main" val="8132852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DrG</a:t>
            </a:r>
            <a:endParaRPr lang="en-US" dirty="0" smtClean="0"/>
          </a:p>
          <a:p>
            <a:r>
              <a:rPr lang="en-GB" dirty="0" smtClean="0">
                <a:ea typeface="ＭＳ Ｐゴシック" pitchFamily="-84" charset="-128"/>
              </a:rPr>
              <a:t>Reliably and validated model of VPH</a:t>
            </a:r>
          </a:p>
          <a:p>
            <a:r>
              <a:rPr lang="en-GB" dirty="0" smtClean="0">
                <a:ea typeface="ＭＳ Ｐゴシック" pitchFamily="-84" charset="-128"/>
              </a:rPr>
              <a:t>IN THIS MODEL WE USE A CATHETHER ASSEMBLEY WHICH HAS AN INFUSION PORT POSITION IN THE LOWER --</a:t>
            </a:r>
          </a:p>
          <a:p>
            <a:endParaRPr lang="en-GB" dirty="0" smtClean="0">
              <a:ea typeface="ＭＳ Ｐゴシック" pitchFamily="-84" charset="-128"/>
            </a:endParaRPr>
          </a:p>
          <a:p>
            <a:r>
              <a:rPr lang="en-GB" dirty="0" smtClean="0">
                <a:ea typeface="ＭＳ Ｐゴシック" pitchFamily="-84" charset="-128"/>
              </a:rPr>
              <a:t>demonstrated…</a:t>
            </a:r>
          </a:p>
          <a:p>
            <a:r>
              <a:rPr lang="en-GB" dirty="0" smtClean="0">
                <a:ea typeface="ＭＳ Ｐゴシック" pitchFamily="-84" charset="-128"/>
              </a:rPr>
              <a:t>… then we can measure the changes in PT in the Un exposed proximal </a:t>
            </a:r>
            <a:r>
              <a:rPr lang="en-GB" dirty="0" err="1" smtClean="0">
                <a:ea typeface="ＭＳ Ｐゴシック" pitchFamily="-84" charset="-128"/>
              </a:rPr>
              <a:t>oes</a:t>
            </a:r>
            <a:endParaRPr lang="en-GB" dirty="0" smtClean="0">
              <a:ea typeface="ＭＳ Ｐゴシック" pitchFamily="-84" charset="-128"/>
            </a:endParaRPr>
          </a:p>
          <a:p>
            <a:r>
              <a:rPr lang="en-GB" dirty="0" smtClean="0">
                <a:ea typeface="ＭＳ Ｐゴシック" pitchFamily="-84" charset="-128"/>
              </a:rPr>
              <a:t>…demonstrably not injured</a:t>
            </a:r>
          </a:p>
        </p:txBody>
      </p:sp>
      <p:sp>
        <p:nvSpPr>
          <p:cNvPr id="31747" name="Slide Number Placeholder 3"/>
          <p:cNvSpPr>
            <a:spLocks noGrp="1"/>
          </p:cNvSpPr>
          <p:nvPr>
            <p:ph type="sldNum" sz="quarter" idx="5"/>
          </p:nvPr>
        </p:nvSpPr>
        <p:spPr bwMode="auto">
          <a:noFill/>
          <a:ln>
            <a:miter lim="800000"/>
            <a:headEnd/>
            <a:tailEnd/>
          </a:ln>
        </p:spPr>
        <p:txBody>
          <a:bodyPr/>
          <a:lstStyle/>
          <a:p>
            <a:fld id="{C10B9DAA-B97B-4FE0-8035-20AD57DECFEC}" type="slidenum">
              <a:rPr lang="en-US"/>
              <a:pPr/>
              <a:t>56</a:t>
            </a:fld>
            <a:endParaRPr lang="en-US"/>
          </a:p>
        </p:txBody>
      </p:sp>
    </p:spTree>
    <p:extLst>
      <p:ext uri="{BB962C8B-B14F-4D97-AF65-F5344CB8AC3E}">
        <p14:creationId xmlns:p14="http://schemas.microsoft.com/office/powerpoint/2010/main" val="13025969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TextEdit="1"/>
          </p:cNvSpPr>
          <p:nvPr>
            <p:ph type="sldImg"/>
          </p:nvPr>
        </p:nvSpPr>
        <p:spPr bwMode="auto">
          <a:noFill/>
          <a:ln>
            <a:solidFill>
              <a:srgbClr val="000000"/>
            </a:solidFill>
            <a:miter lim="800000"/>
            <a:headEnd/>
            <a:tailEnd/>
          </a:ln>
        </p:spPr>
      </p:sp>
      <p:sp>
        <p:nvSpPr>
          <p:cNvPr id="35842" name="Rectangle 3"/>
          <p:cNvSpPr>
            <a:spLocks noGrp="1"/>
          </p:cNvSpPr>
          <p:nvPr>
            <p:ph type="body" idx="1"/>
          </p:nvPr>
        </p:nvSpPr>
        <p:spPr bwMode="auto">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DrG</a:t>
            </a:r>
            <a:endParaRPr lang="en-US" dirty="0" smtClean="0"/>
          </a:p>
          <a:p>
            <a:r>
              <a:rPr lang="en-GB" dirty="0" smtClean="0">
                <a:ea typeface="ＭＳ Ｐゴシック" pitchFamily="-84" charset="-128"/>
              </a:rPr>
              <a:t>Acid=sensitisation</a:t>
            </a:r>
          </a:p>
          <a:p>
            <a:r>
              <a:rPr lang="en-GB" dirty="0" smtClean="0">
                <a:ea typeface="ＭＳ Ｐゴシック" pitchFamily="-84" charset="-128"/>
              </a:rPr>
              <a:t>Saline=habituation</a:t>
            </a:r>
          </a:p>
        </p:txBody>
      </p:sp>
    </p:spTree>
    <p:extLst>
      <p:ext uri="{BB962C8B-B14F-4D97-AF65-F5344CB8AC3E}">
        <p14:creationId xmlns:p14="http://schemas.microsoft.com/office/powerpoint/2010/main" val="19095925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TextEdit="1"/>
          </p:cNvSpPr>
          <p:nvPr>
            <p:ph type="sldImg"/>
          </p:nvPr>
        </p:nvSpPr>
        <p:spPr bwMode="auto">
          <a:noFill/>
          <a:ln>
            <a:solidFill>
              <a:srgbClr val="000000"/>
            </a:solidFill>
            <a:miter lim="800000"/>
            <a:headEnd/>
            <a:tailEnd/>
          </a:ln>
        </p:spPr>
      </p:sp>
      <p:sp>
        <p:nvSpPr>
          <p:cNvPr id="39938" name="Rectangle 3"/>
          <p:cNvSpPr>
            <a:spLocks noGrp="1"/>
          </p:cNvSpPr>
          <p:nvPr>
            <p:ph type="body" idx="1"/>
          </p:nvPr>
        </p:nvSpPr>
        <p:spPr bwMode="auto">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DrG</a:t>
            </a:r>
            <a:endParaRPr lang="en-US" dirty="0" smtClean="0"/>
          </a:p>
          <a:p>
            <a:r>
              <a:rPr lang="en-US" dirty="0" smtClean="0">
                <a:ea typeface="ＭＳ Ｐゴシック" pitchFamily="-84" charset="-128"/>
              </a:rPr>
              <a:t>USING A COMBINATION OF OUR ACID INDUCED ES HS model and </a:t>
            </a:r>
            <a:r>
              <a:rPr lang="en-US" dirty="0" err="1" smtClean="0">
                <a:ea typeface="ＭＳ Ｐゴシック" pitchFamily="-84" charset="-128"/>
              </a:rPr>
              <a:t>cvt</a:t>
            </a:r>
            <a:r>
              <a:rPr lang="en-US" dirty="0" smtClean="0">
                <a:ea typeface="ＭＳ Ｐゴシック" pitchFamily="-84" charset="-128"/>
              </a:rPr>
              <a:t> measurement we have made an interesting observation. </a:t>
            </a:r>
          </a:p>
          <a:p>
            <a:endParaRPr lang="en-US" dirty="0" smtClean="0">
              <a:ea typeface="ＭＳ Ｐゴシック" pitchFamily="-84" charset="-128"/>
            </a:endParaRPr>
          </a:p>
          <a:p>
            <a:r>
              <a:rPr lang="en-US" dirty="0" smtClean="0">
                <a:ea typeface="ＭＳ Ｐゴシック" pitchFamily="-84" charset="-128"/>
              </a:rPr>
              <a:t>Individuals that withdrew vagal (parasympathetic) tone the most also developed the greatest </a:t>
            </a:r>
            <a:r>
              <a:rPr lang="en-US" dirty="0" err="1" smtClean="0">
                <a:ea typeface="ＭＳ Ｐゴシック" pitchFamily="-84" charset="-128"/>
              </a:rPr>
              <a:t>oesophageal</a:t>
            </a:r>
            <a:r>
              <a:rPr lang="en-US" dirty="0" smtClean="0">
                <a:ea typeface="ＭＳ Ｐゴシック" pitchFamily="-84" charset="-128"/>
              </a:rPr>
              <a:t> </a:t>
            </a:r>
            <a:r>
              <a:rPr lang="en-US" dirty="0" err="1" smtClean="0">
                <a:ea typeface="ＭＳ Ｐゴシック" pitchFamily="-84" charset="-128"/>
              </a:rPr>
              <a:t>sensitisation</a:t>
            </a:r>
            <a:r>
              <a:rPr lang="en-US" dirty="0" smtClean="0">
                <a:ea typeface="ＭＳ Ｐゴシック" pitchFamily="-84" charset="-128"/>
              </a:rPr>
              <a:t> and resultant pain hypersensitivity</a:t>
            </a:r>
            <a:r>
              <a:rPr lang="en-GB" dirty="0" smtClean="0">
                <a:ea typeface="ＭＳ Ｐゴシック" pitchFamily="-84" charset="-128"/>
              </a:rPr>
              <a:t> </a:t>
            </a:r>
          </a:p>
        </p:txBody>
      </p:sp>
    </p:spTree>
    <p:extLst>
      <p:ext uri="{BB962C8B-B14F-4D97-AF65-F5344CB8AC3E}">
        <p14:creationId xmlns:p14="http://schemas.microsoft.com/office/powerpoint/2010/main" val="28052394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bwMode="auto">
          <a:noFill/>
          <a:ln>
            <a:solidFill>
              <a:srgbClr val="000000"/>
            </a:solidFill>
            <a:miter lim="800000"/>
            <a:headEnd/>
            <a:tailEnd/>
          </a:ln>
        </p:spPr>
      </p:sp>
      <p:sp>
        <p:nvSpPr>
          <p:cNvPr id="41986" name="Notes Placeholder 2"/>
          <p:cNvSpPr>
            <a:spLocks noGrp="1"/>
          </p:cNvSpPr>
          <p:nvPr>
            <p:ph type="body" idx="1"/>
          </p:nvPr>
        </p:nvSpPr>
        <p:spPr bwMode="auto">
          <a:noFill/>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dirty="0" err="1" smtClean="0"/>
              <a:t>DrG</a:t>
            </a:r>
            <a:endParaRPr lang="en-US" dirty="0" smtClean="0"/>
          </a:p>
          <a:p>
            <a:pPr eaLnBrk="1" hangingPunct="1">
              <a:spcBef>
                <a:spcPct val="0"/>
              </a:spcBef>
            </a:pPr>
            <a:r>
              <a:rPr lang="en-GB" dirty="0" smtClean="0">
                <a:ea typeface="ＭＳ Ｐゴシック" pitchFamily="-84" charset="-128"/>
              </a:rPr>
              <a:t>Controlled way in the lab using a deep breathing protocol</a:t>
            </a:r>
          </a:p>
        </p:txBody>
      </p:sp>
      <p:sp>
        <p:nvSpPr>
          <p:cNvPr id="4198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0CC460FA-4D71-41EC-A962-9374C24C9B23}" type="slidenum">
              <a:rPr lang="en-US" sz="1200">
                <a:latin typeface="Calibri" pitchFamily="34" charset="0"/>
              </a:rPr>
              <a:pPr algn="r"/>
              <a:t>59</a:t>
            </a:fld>
            <a:endParaRPr lang="en-US" sz="1200">
              <a:latin typeface="Calibri" pitchFamily="34" charset="0"/>
            </a:endParaRPr>
          </a:p>
        </p:txBody>
      </p:sp>
    </p:spTree>
    <p:extLst>
      <p:ext uri="{BB962C8B-B14F-4D97-AF65-F5344CB8AC3E}">
        <p14:creationId xmlns:p14="http://schemas.microsoft.com/office/powerpoint/2010/main" val="34311882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DrG</a:t>
            </a:r>
            <a:endParaRPr lang="en-US" dirty="0" smtClean="0"/>
          </a:p>
          <a:p>
            <a:endParaRPr lang="en-US" dirty="0"/>
          </a:p>
        </p:txBody>
      </p:sp>
      <p:sp>
        <p:nvSpPr>
          <p:cNvPr id="4" name="Slide Number Placeholder 3"/>
          <p:cNvSpPr>
            <a:spLocks noGrp="1"/>
          </p:cNvSpPr>
          <p:nvPr>
            <p:ph type="sldNum" sz="quarter" idx="10"/>
          </p:nvPr>
        </p:nvSpPr>
        <p:spPr/>
        <p:txBody>
          <a:bodyPr/>
          <a:lstStyle/>
          <a:p>
            <a:fld id="{00BE6BFA-7202-460F-8FE2-69FC9C85EDD9}" type="slidenum">
              <a:rPr lang="en-US" smtClean="0"/>
              <a:t>60</a:t>
            </a:fld>
            <a:endParaRPr lang="en-US"/>
          </a:p>
        </p:txBody>
      </p:sp>
    </p:spTree>
    <p:extLst>
      <p:ext uri="{BB962C8B-B14F-4D97-AF65-F5344CB8AC3E}">
        <p14:creationId xmlns:p14="http://schemas.microsoft.com/office/powerpoint/2010/main" val="30900722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noTextEdit="1"/>
          </p:cNvSpPr>
          <p:nvPr>
            <p:ph type="sldImg"/>
          </p:nvPr>
        </p:nvSpPr>
        <p:spPr bwMode="auto">
          <a:noFill/>
          <a:ln>
            <a:solidFill>
              <a:srgbClr val="000000"/>
            </a:solidFill>
            <a:miter lim="800000"/>
            <a:headEnd/>
            <a:tailEnd/>
          </a:ln>
        </p:spPr>
      </p:sp>
      <p:sp>
        <p:nvSpPr>
          <p:cNvPr id="60418" name="Notes Placeholder 2"/>
          <p:cNvSpPr>
            <a:spLocks noGrp="1"/>
          </p:cNvSpPr>
          <p:nvPr>
            <p:ph type="body" idx="1"/>
          </p:nvPr>
        </p:nvSpPr>
        <p:spPr bwMode="auto">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DrG</a:t>
            </a:r>
            <a:endParaRPr lang="en-US" dirty="0" smtClean="0"/>
          </a:p>
          <a:p>
            <a:r>
              <a:rPr lang="en-GB" dirty="0" smtClean="0">
                <a:ea typeface="ＭＳ Ｐゴシック" pitchFamily="-84" charset="-128"/>
              </a:rPr>
              <a:t>Response significantly attenuated </a:t>
            </a:r>
          </a:p>
        </p:txBody>
      </p:sp>
      <p:sp>
        <p:nvSpPr>
          <p:cNvPr id="60419" name="Slide Number Placeholder 3"/>
          <p:cNvSpPr>
            <a:spLocks noGrp="1"/>
          </p:cNvSpPr>
          <p:nvPr>
            <p:ph type="sldNum" sz="quarter" idx="5"/>
          </p:nvPr>
        </p:nvSpPr>
        <p:spPr bwMode="auto">
          <a:noFill/>
          <a:ln>
            <a:miter lim="800000"/>
            <a:headEnd/>
            <a:tailEnd/>
          </a:ln>
        </p:spPr>
        <p:txBody>
          <a:bodyPr/>
          <a:lstStyle/>
          <a:p>
            <a:fld id="{E2AECE70-DDDC-4529-BE2D-C296D633FDEC}" type="slidenum">
              <a:rPr lang="en-US"/>
              <a:pPr/>
              <a:t>61</a:t>
            </a:fld>
            <a:endParaRPr lang="en-US"/>
          </a:p>
        </p:txBody>
      </p:sp>
    </p:spTree>
    <p:extLst>
      <p:ext uri="{BB962C8B-B14F-4D97-AF65-F5344CB8AC3E}">
        <p14:creationId xmlns:p14="http://schemas.microsoft.com/office/powerpoint/2010/main" val="24330588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DrG</a:t>
            </a:r>
            <a:endParaRPr lang="en-US" dirty="0" smtClean="0"/>
          </a:p>
          <a:p>
            <a:endParaRPr lang="en-US" dirty="0"/>
          </a:p>
        </p:txBody>
      </p:sp>
      <p:sp>
        <p:nvSpPr>
          <p:cNvPr id="4" name="Slide Number Placeholder 3"/>
          <p:cNvSpPr>
            <a:spLocks noGrp="1"/>
          </p:cNvSpPr>
          <p:nvPr>
            <p:ph type="sldNum" sz="quarter" idx="10"/>
          </p:nvPr>
        </p:nvSpPr>
        <p:spPr/>
        <p:txBody>
          <a:bodyPr/>
          <a:lstStyle/>
          <a:p>
            <a:fld id="{00BE6BFA-7202-460F-8FE2-69FC9C85EDD9}" type="slidenum">
              <a:rPr lang="en-US" smtClean="0"/>
              <a:t>62</a:t>
            </a:fld>
            <a:endParaRPr lang="en-US"/>
          </a:p>
        </p:txBody>
      </p:sp>
    </p:spTree>
    <p:extLst>
      <p:ext uri="{BB962C8B-B14F-4D97-AF65-F5344CB8AC3E}">
        <p14:creationId xmlns:p14="http://schemas.microsoft.com/office/powerpoint/2010/main" val="3448220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DrG</a:t>
            </a:r>
            <a:endParaRPr lang="en-US" dirty="0" smtClean="0"/>
          </a:p>
          <a:p>
            <a:endParaRPr lang="en-US" dirty="0"/>
          </a:p>
        </p:txBody>
      </p:sp>
      <p:sp>
        <p:nvSpPr>
          <p:cNvPr id="4" name="Slide Number Placeholder 3"/>
          <p:cNvSpPr>
            <a:spLocks noGrp="1"/>
          </p:cNvSpPr>
          <p:nvPr>
            <p:ph type="sldNum" sz="quarter" idx="10"/>
          </p:nvPr>
        </p:nvSpPr>
        <p:spPr/>
        <p:txBody>
          <a:bodyPr/>
          <a:lstStyle/>
          <a:p>
            <a:fld id="{00BE6BFA-7202-460F-8FE2-69FC9C85EDD9}" type="slidenum">
              <a:rPr lang="en-US" smtClean="0"/>
              <a:t>8</a:t>
            </a:fld>
            <a:endParaRPr lang="en-US"/>
          </a:p>
        </p:txBody>
      </p:sp>
    </p:spTree>
    <p:extLst>
      <p:ext uri="{BB962C8B-B14F-4D97-AF65-F5344CB8AC3E}">
        <p14:creationId xmlns:p14="http://schemas.microsoft.com/office/powerpoint/2010/main" val="240704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RG</a:t>
            </a:r>
          </a:p>
          <a:p>
            <a:r>
              <a:rPr lang="en-US" b="1" dirty="0" smtClean="0"/>
              <a:t>We can make a difference</a:t>
            </a:r>
            <a:r>
              <a:rPr lang="en-US" b="1" baseline="0" dirty="0" smtClean="0"/>
              <a:t> to patient outcomes.</a:t>
            </a:r>
            <a:endParaRPr lang="en-US" b="1" dirty="0" smtClean="0"/>
          </a:p>
          <a:p>
            <a:endParaRPr lang="en-US" dirty="0" smtClean="0"/>
          </a:p>
          <a:p>
            <a:r>
              <a:rPr lang="en-US" dirty="0" smtClean="0"/>
              <a:t>Patients believe that certain foods may</a:t>
            </a:r>
            <a:r>
              <a:rPr lang="en-US" baseline="0" dirty="0" smtClean="0"/>
              <a:t> exacerbate their symptoms. In the absence of specific food allergies or intolerance, evidence shows that there is little to no impact from dietary changes. Yet physicians are still recommending them. </a:t>
            </a:r>
          </a:p>
          <a:p>
            <a:endParaRPr lang="en-US" baseline="0" dirty="0" smtClean="0"/>
          </a:p>
          <a:p>
            <a:r>
              <a:rPr lang="en-US" baseline="0" dirty="0" smtClean="0"/>
              <a:t>Minimal, sub-optimal evidence for the use of fiber, bulking agents, and laxatives temporarily improves stool frequency, but do not improve global symptoms or abdominal pain. Long term use may possibly be detrimental and side effects include causing switching from constipation to diarrhea. </a:t>
            </a:r>
          </a:p>
          <a:p>
            <a:endParaRPr lang="en-US" baseline="0" dirty="0" smtClean="0"/>
          </a:p>
          <a:p>
            <a:r>
              <a:rPr lang="en-US" baseline="0" dirty="0" smtClean="0"/>
              <a:t>Some evidence that antispasmodics can reduce pain and discomfort in IBS, but no evidence of improving bowel movements. </a:t>
            </a:r>
          </a:p>
          <a:p>
            <a:endParaRPr lang="en-US" baseline="0" dirty="0" smtClean="0"/>
          </a:p>
          <a:p>
            <a:r>
              <a:rPr lang="en-US" baseline="0" dirty="0" err="1" smtClean="0"/>
              <a:t>Antidiarrheals</a:t>
            </a:r>
            <a:r>
              <a:rPr lang="en-US" baseline="0" dirty="0" smtClean="0"/>
              <a:t> show some evidence of improving stool consistency, but no difference in global IBS from placebos and can cause constipation in IBS patients. </a:t>
            </a:r>
          </a:p>
          <a:p>
            <a:endParaRPr lang="en-US" baseline="0" dirty="0" smtClean="0"/>
          </a:p>
          <a:p>
            <a:r>
              <a:rPr lang="en-US" baseline="0" dirty="0" smtClean="0"/>
              <a:t>IBS patients are 2-3 times more likely to incur unnecessary surgery and rarely leads to symptom improvement.</a:t>
            </a:r>
          </a:p>
          <a:p>
            <a:endParaRPr lang="en-US" baseline="0" dirty="0" smtClean="0"/>
          </a:p>
          <a:p>
            <a:r>
              <a:rPr lang="en-US" baseline="0" dirty="0" err="1" smtClean="0"/>
              <a:t>Vagus</a:t>
            </a:r>
            <a:r>
              <a:rPr lang="en-US" baseline="0" dirty="0" smtClean="0"/>
              <a:t> nerve 5HT agonists show global improvements, compared to placebos. However, use is cautioned due the high number needed to treat and risk of cardiac and colonic ischemic events.</a:t>
            </a:r>
          </a:p>
          <a:p>
            <a:pPr defTabSz="939363">
              <a:defRPr/>
            </a:pPr>
            <a:endParaRPr lang="en-US" baseline="0" dirty="0" smtClean="0"/>
          </a:p>
          <a:p>
            <a:pPr defTabSz="939363">
              <a:defRPr/>
            </a:pPr>
            <a:r>
              <a:rPr lang="en-US" baseline="0" dirty="0" smtClean="0"/>
              <a:t>Psychotropic medication is given without screening for psychiatric comorbidity which can increase the risk of psychiatric side-effects.</a:t>
            </a:r>
          </a:p>
          <a:p>
            <a:pPr defTabSz="939363">
              <a:defRPr/>
            </a:pPr>
            <a:endParaRPr lang="en-US" baseline="0" dirty="0" smtClean="0"/>
          </a:p>
          <a:p>
            <a:pPr defTabSz="939363">
              <a:defRPr/>
            </a:pPr>
            <a:r>
              <a:rPr lang="en-US" baseline="0" dirty="0" smtClean="0"/>
              <a:t>Antidepressants showed some of the strongest pharmaceutical improvements in global and stool symptoms IBS-M and IBS-C, but can cause diarrhea and there is no information on long term use. High recidivism post cessation. </a:t>
            </a:r>
          </a:p>
          <a:p>
            <a:pPr defTabSz="939363">
              <a:defRPr/>
            </a:pPr>
            <a:endParaRPr lang="en-US" baseline="0" dirty="0" smtClean="0"/>
          </a:p>
          <a:p>
            <a:pPr defTabSz="939363">
              <a:defRPr/>
            </a:pPr>
            <a:r>
              <a:rPr lang="en-US" baseline="0" dirty="0" smtClean="0"/>
              <a:t>According the AGA, Psychotherapy is more effective at reducing global IBS complaints than treatment as usual with no side effects, and long-term benefits. </a:t>
            </a:r>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CE24185-E508-44EC-8902-2255BF45E789}" type="slidenum">
              <a:rPr lang="en-US" smtClean="0"/>
              <a:t>63</a:t>
            </a:fld>
            <a:endParaRPr lang="en-US"/>
          </a:p>
        </p:txBody>
      </p:sp>
    </p:spTree>
    <p:extLst>
      <p:ext uri="{BB962C8B-B14F-4D97-AF65-F5344CB8AC3E}">
        <p14:creationId xmlns:p14="http://schemas.microsoft.com/office/powerpoint/2010/main" val="8032909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MJ</a:t>
            </a:r>
          </a:p>
          <a:p>
            <a:r>
              <a:rPr lang="en-US" dirty="0" smtClean="0"/>
              <a:t>A</a:t>
            </a:r>
            <a:r>
              <a:rPr lang="en-US" baseline="0" dirty="0" smtClean="0"/>
              <a:t> </a:t>
            </a:r>
            <a:r>
              <a:rPr lang="en-US" dirty="0" smtClean="0"/>
              <a:t>non-invasive</a:t>
            </a:r>
            <a:r>
              <a:rPr lang="en-US" baseline="0" dirty="0" smtClean="0"/>
              <a:t> means to assess and monitor cardiac and respiratory indices of autonomic regularity. Physiological displays with visual and/or auditory feedback enable patients to improve vagal tone and restore autonomic balance.</a:t>
            </a:r>
          </a:p>
          <a:p>
            <a:endParaRPr lang="en-US" baseline="0" dirty="0" smtClean="0"/>
          </a:p>
          <a:p>
            <a:r>
              <a:rPr lang="en-US" baseline="0" dirty="0" smtClean="0"/>
              <a:t>Both biofeedback and hypnotherapy improve global symptoms in IBS, but biofeedback was more successful immediately post treatment.</a:t>
            </a:r>
          </a:p>
          <a:p>
            <a:endParaRPr lang="en-US" baseline="0" dirty="0" smtClean="0"/>
          </a:p>
          <a:p>
            <a:r>
              <a:rPr lang="en-US" baseline="0" dirty="0" smtClean="0"/>
              <a:t>HRVB has also been shown to equally as efficacious at improving abdominal discomfort and IBS-related quality of life as Cognitive Therapy.</a:t>
            </a:r>
          </a:p>
          <a:p>
            <a:endParaRPr lang="en-US" baseline="0" dirty="0" smtClean="0"/>
          </a:p>
          <a:p>
            <a:r>
              <a:rPr lang="en-US" baseline="0" dirty="0" smtClean="0"/>
              <a:t>A recent case series at an outpatient managed care, by Stern, Guiles and </a:t>
            </a:r>
            <a:r>
              <a:rPr lang="en-US" baseline="0" dirty="0" err="1" smtClean="0"/>
              <a:t>Gevirtz</a:t>
            </a:r>
            <a:r>
              <a:rPr lang="en-US" baseline="0" dirty="0" smtClean="0"/>
              <a:t>, showed that of 13 pediatric IBS patients, all of them improved to patient satisfaction. 70% saw full remission.  </a:t>
            </a:r>
          </a:p>
          <a:p>
            <a:endParaRPr lang="en-US" baseline="0" dirty="0" smtClean="0"/>
          </a:p>
          <a:p>
            <a:pPr defTabSz="939363">
              <a:defRPr/>
            </a:pPr>
            <a:r>
              <a:rPr lang="en-US" baseline="0" dirty="0" smtClean="0"/>
              <a:t>Psychophysiological education alone helped validate the reality of their symptoms and reduces their GI specific anxiety.</a:t>
            </a:r>
          </a:p>
          <a:p>
            <a:endParaRPr lang="en-US" dirty="0"/>
          </a:p>
        </p:txBody>
      </p:sp>
      <p:sp>
        <p:nvSpPr>
          <p:cNvPr id="4" name="Slide Number Placeholder 3"/>
          <p:cNvSpPr>
            <a:spLocks noGrp="1"/>
          </p:cNvSpPr>
          <p:nvPr>
            <p:ph type="sldNum" sz="quarter" idx="10"/>
          </p:nvPr>
        </p:nvSpPr>
        <p:spPr/>
        <p:txBody>
          <a:bodyPr/>
          <a:lstStyle/>
          <a:p>
            <a:fld id="{0CE24185-E508-44EC-8902-2255BF45E789}" type="slidenum">
              <a:rPr lang="en-US" smtClean="0"/>
              <a:t>64</a:t>
            </a:fld>
            <a:endParaRPr lang="en-US"/>
          </a:p>
        </p:txBody>
      </p:sp>
    </p:spTree>
    <p:extLst>
      <p:ext uri="{BB962C8B-B14F-4D97-AF65-F5344CB8AC3E}">
        <p14:creationId xmlns:p14="http://schemas.microsoft.com/office/powerpoint/2010/main" val="42727420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RG</a:t>
            </a:r>
          </a:p>
          <a:p>
            <a:r>
              <a:rPr lang="en-US" dirty="0" smtClean="0"/>
              <a:t>Humphreys</a:t>
            </a:r>
            <a:r>
              <a:rPr lang="en-US" baseline="0" dirty="0" smtClean="0"/>
              <a:t> and Gevirtz (2006) compared three different treatment groups, all including thermal biofeedback, to a fiber-only control group in 47 pediatric patients with FAP. All three treatment groups showed greater improvements in self-reported pain than the fiber-only group. </a:t>
            </a:r>
          </a:p>
          <a:p>
            <a:endParaRPr lang="en-US" baseline="0" dirty="0" smtClean="0"/>
          </a:p>
          <a:p>
            <a:r>
              <a:rPr lang="en-US" baseline="0" dirty="0" smtClean="0"/>
              <a:t>Combination of HRV and thermal biofeedback, Masters (2006) was successful in reducing pain symptoms in a pediatric female patient with FAP.</a:t>
            </a:r>
          </a:p>
          <a:p>
            <a:endParaRPr lang="en-US" baseline="0" dirty="0" smtClean="0"/>
          </a:p>
          <a:p>
            <a:r>
              <a:rPr lang="en-US" baseline="0" dirty="0" err="1" smtClean="0"/>
              <a:t>Sowder</a:t>
            </a:r>
            <a:r>
              <a:rPr lang="en-US" baseline="0" dirty="0" smtClean="0"/>
              <a:t> (2010) demonstrated that HRV biofeedback was successful in reducing FAP in 20 children diagnosed by a pediatric gastroenterologist. Abdominal pain reductions were successfully mediated by restoration of vagal tone. </a:t>
            </a:r>
          </a:p>
          <a:p>
            <a:endParaRPr lang="en-US" baseline="0" dirty="0" smtClean="0"/>
          </a:p>
          <a:p>
            <a:r>
              <a:rPr lang="en-US" baseline="0" dirty="0" smtClean="0"/>
              <a:t>HRV biofeedback is showing promising results and mediational compatibility with restoration of vagal tone, however, more RCT’s is necessary. </a:t>
            </a:r>
          </a:p>
          <a:p>
            <a:endParaRPr lang="en-US" baseline="0" dirty="0" smtClean="0"/>
          </a:p>
          <a:p>
            <a:r>
              <a:rPr lang="en-US" baseline="0" dirty="0" smtClean="0"/>
              <a:t>__________________________________________________________________________________________________________________________________________________________________________________________________</a:t>
            </a:r>
          </a:p>
          <a:p>
            <a:endParaRPr lang="en-US" baseline="0" dirty="0" smtClean="0"/>
          </a:p>
          <a:p>
            <a:r>
              <a:rPr lang="en-US" baseline="0" dirty="0" smtClean="0"/>
              <a:t>In a clinical replication series, 11 out of 24 patients were diagnosed by their pediatric gastroenterologist</a:t>
            </a:r>
          </a:p>
          <a:p>
            <a:endParaRPr lang="en-US" baseline="0" dirty="0" smtClean="0"/>
          </a:p>
          <a:p>
            <a:r>
              <a:rPr lang="en-US" baseline="0" dirty="0" smtClean="0"/>
              <a:t>Randomly assigned to 1 of 3 practicum students supervised by Dr. Gevirtz</a:t>
            </a:r>
          </a:p>
          <a:p>
            <a:endParaRPr lang="en-US" baseline="0" dirty="0" smtClean="0"/>
          </a:p>
          <a:p>
            <a:r>
              <a:rPr lang="en-US" baseline="0" dirty="0" smtClean="0"/>
              <a:t>HRVB was utilized to help train the autonomic nervous system through slow, diaphragmatic breathing at their resonant frequency breath rate. </a:t>
            </a:r>
          </a:p>
          <a:p>
            <a:endParaRPr lang="en-US" baseline="0" dirty="0" smtClean="0"/>
          </a:p>
          <a:p>
            <a:r>
              <a:rPr lang="en-US" baseline="0" dirty="0" smtClean="0"/>
              <a:t>Full remission achieved by 63.6%/Partial remission achieved by 36.4%</a:t>
            </a:r>
          </a:p>
          <a:p>
            <a:endParaRPr lang="en-US" baseline="0" dirty="0" smtClean="0"/>
          </a:p>
          <a:p>
            <a:r>
              <a:rPr lang="en-US" baseline="0" dirty="0" smtClean="0"/>
              <a:t>Avg. 10 sessions with range of 4-19 HRVB sessions. </a:t>
            </a:r>
            <a:endParaRPr lang="en-US" dirty="0"/>
          </a:p>
        </p:txBody>
      </p:sp>
      <p:sp>
        <p:nvSpPr>
          <p:cNvPr id="4" name="Slide Number Placeholder 3"/>
          <p:cNvSpPr>
            <a:spLocks noGrp="1"/>
          </p:cNvSpPr>
          <p:nvPr>
            <p:ph type="sldNum" sz="quarter" idx="10"/>
          </p:nvPr>
        </p:nvSpPr>
        <p:spPr/>
        <p:txBody>
          <a:bodyPr/>
          <a:lstStyle/>
          <a:p>
            <a:fld id="{0CE24185-E508-44EC-8902-2255BF45E789}" type="slidenum">
              <a:rPr lang="en-US" smtClean="0"/>
              <a:t>65</a:t>
            </a:fld>
            <a:endParaRPr lang="en-US"/>
          </a:p>
        </p:txBody>
      </p:sp>
    </p:spTree>
    <p:extLst>
      <p:ext uri="{BB962C8B-B14F-4D97-AF65-F5344CB8AC3E}">
        <p14:creationId xmlns:p14="http://schemas.microsoft.com/office/powerpoint/2010/main" val="12215848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DrG</a:t>
            </a:r>
            <a:endParaRPr lang="en-US" dirty="0" smtClean="0"/>
          </a:p>
          <a:p>
            <a:endParaRPr lang="en-US" dirty="0"/>
          </a:p>
        </p:txBody>
      </p:sp>
      <p:sp>
        <p:nvSpPr>
          <p:cNvPr id="4" name="Slide Number Placeholder 3"/>
          <p:cNvSpPr>
            <a:spLocks noGrp="1"/>
          </p:cNvSpPr>
          <p:nvPr>
            <p:ph type="sldNum" sz="quarter" idx="10"/>
          </p:nvPr>
        </p:nvSpPr>
        <p:spPr/>
        <p:txBody>
          <a:bodyPr/>
          <a:lstStyle/>
          <a:p>
            <a:fld id="{0CE24185-E508-44EC-8902-2255BF45E789}" type="slidenum">
              <a:rPr lang="en-US" smtClean="0"/>
              <a:t>66</a:t>
            </a:fld>
            <a:endParaRPr lang="en-US"/>
          </a:p>
        </p:txBody>
      </p:sp>
    </p:spTree>
    <p:extLst>
      <p:ext uri="{BB962C8B-B14F-4D97-AF65-F5344CB8AC3E}">
        <p14:creationId xmlns:p14="http://schemas.microsoft.com/office/powerpoint/2010/main" val="17916581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MJ</a:t>
            </a:r>
          </a:p>
          <a:p>
            <a:r>
              <a:rPr lang="en-US" dirty="0" smtClean="0"/>
              <a:t>Sample of Intake form</a:t>
            </a:r>
            <a:r>
              <a:rPr lang="en-US" baseline="0" dirty="0" smtClean="0"/>
              <a:t> being passed around.</a:t>
            </a:r>
            <a:endParaRPr lang="en-US" dirty="0"/>
          </a:p>
        </p:txBody>
      </p:sp>
      <p:sp>
        <p:nvSpPr>
          <p:cNvPr id="4" name="Slide Number Placeholder 3"/>
          <p:cNvSpPr>
            <a:spLocks noGrp="1"/>
          </p:cNvSpPr>
          <p:nvPr>
            <p:ph type="sldNum" sz="quarter" idx="10"/>
          </p:nvPr>
        </p:nvSpPr>
        <p:spPr/>
        <p:txBody>
          <a:bodyPr/>
          <a:lstStyle/>
          <a:p>
            <a:fld id="{DE099B02-3191-4854-AB33-CCD1B9EB008C}" type="slidenum">
              <a:rPr lang="en-US" smtClean="0"/>
              <a:t>67</a:t>
            </a:fld>
            <a:endParaRPr lang="en-US"/>
          </a:p>
        </p:txBody>
      </p:sp>
    </p:spTree>
    <p:extLst>
      <p:ext uri="{BB962C8B-B14F-4D97-AF65-F5344CB8AC3E}">
        <p14:creationId xmlns:p14="http://schemas.microsoft.com/office/powerpoint/2010/main" val="38295658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smtClean="0"/>
              <a:t>RG</a:t>
            </a:r>
          </a:p>
          <a:p>
            <a:pPr marL="176131" indent="-176131">
              <a:buFontTx/>
              <a:buChar char="-"/>
            </a:pPr>
            <a:r>
              <a:rPr lang="en-US" baseline="0" dirty="0" err="1" smtClean="0"/>
              <a:t>Nijmegan</a:t>
            </a:r>
            <a:r>
              <a:rPr lang="en-US" baseline="0" dirty="0" smtClean="0"/>
              <a:t> is high, want to check CO2 for hyperventilation</a:t>
            </a:r>
          </a:p>
          <a:p>
            <a:pPr marL="645812" lvl="1" indent="-176131">
              <a:buFontTx/>
              <a:buChar char="-"/>
            </a:pPr>
            <a:r>
              <a:rPr lang="en-US" baseline="0" dirty="0" smtClean="0"/>
              <a:t>Normal range</a:t>
            </a:r>
          </a:p>
          <a:p>
            <a:pPr marL="176131" indent="-176131">
              <a:buFontTx/>
              <a:buChar char="-"/>
            </a:pPr>
            <a:endParaRPr lang="en-US" baseline="0" dirty="0" smtClean="0"/>
          </a:p>
          <a:p>
            <a:pPr marL="176131" indent="-176131">
              <a:buFontTx/>
              <a:buChar char="-"/>
            </a:pPr>
            <a:r>
              <a:rPr lang="en-US" baseline="0" dirty="0" smtClean="0"/>
              <a:t>Stressors – For ex. serial 7s. This is an important opportunity to illustrate the physiological effects of stress on the part that deals with digestion. </a:t>
            </a:r>
          </a:p>
          <a:p>
            <a:pPr marL="176131" indent="-176131">
              <a:buFontTx/>
              <a:buChar char="-"/>
            </a:pPr>
            <a:endParaRPr lang="en-US" baseline="0" dirty="0" smtClean="0"/>
          </a:p>
          <a:p>
            <a:pPr marL="176131" indent="-176131">
              <a:buFontTx/>
              <a:buChar char="-"/>
            </a:pPr>
            <a:r>
              <a:rPr lang="en-US" baseline="0" dirty="0" smtClean="0"/>
              <a:t>Don’t show them screen during assessment – Rob explain why</a:t>
            </a:r>
          </a:p>
          <a:p>
            <a:pPr marL="176131" indent="-176131">
              <a:buFontTx/>
              <a:buChar char="-"/>
            </a:pPr>
            <a:endParaRPr lang="en-US" baseline="0" dirty="0" smtClean="0"/>
          </a:p>
          <a:p>
            <a:pPr marL="176131" indent="-176131">
              <a:buFontTx/>
              <a:buChar char="-"/>
            </a:pPr>
            <a:r>
              <a:rPr lang="en-US" baseline="0" dirty="0" smtClean="0"/>
              <a:t>Importance of screenshots</a:t>
            </a:r>
          </a:p>
          <a:p>
            <a:pPr marL="645812" lvl="1" indent="-176131">
              <a:buFontTx/>
              <a:buChar char="-"/>
            </a:pPr>
            <a:r>
              <a:rPr lang="en-US" baseline="0" dirty="0" smtClean="0"/>
              <a:t>Reviewing assessment</a:t>
            </a:r>
          </a:p>
          <a:p>
            <a:pPr marL="645812" lvl="1" indent="-176131">
              <a:buFontTx/>
              <a:buChar char="-"/>
            </a:pPr>
            <a:r>
              <a:rPr lang="en-US" baseline="0" dirty="0" smtClean="0"/>
              <a:t>Reviewing progress</a:t>
            </a:r>
          </a:p>
          <a:p>
            <a:pPr marL="645812" lvl="1" indent="-176131">
              <a:buFontTx/>
              <a:buChar char="-"/>
            </a:pPr>
            <a:endParaRPr lang="en-US" baseline="0" dirty="0" smtClean="0"/>
          </a:p>
          <a:p>
            <a:pPr marL="176131" indent="-176131">
              <a:buFontTx/>
              <a:buChar char="-"/>
            </a:pPr>
            <a:r>
              <a:rPr lang="en-US" baseline="0" dirty="0" smtClean="0"/>
              <a:t>Systematically going down in increments of one breath per minute and fine tuning from there. </a:t>
            </a:r>
          </a:p>
        </p:txBody>
      </p:sp>
      <p:sp>
        <p:nvSpPr>
          <p:cNvPr id="4" name="Slide Number Placeholder 3"/>
          <p:cNvSpPr>
            <a:spLocks noGrp="1"/>
          </p:cNvSpPr>
          <p:nvPr>
            <p:ph type="sldNum" sz="quarter" idx="10"/>
          </p:nvPr>
        </p:nvSpPr>
        <p:spPr/>
        <p:txBody>
          <a:bodyPr/>
          <a:lstStyle/>
          <a:p>
            <a:fld id="{DE099B02-3191-4854-AB33-CCD1B9EB008C}" type="slidenum">
              <a:rPr lang="en-US" smtClean="0"/>
              <a:t>68</a:t>
            </a:fld>
            <a:endParaRPr lang="en-US"/>
          </a:p>
        </p:txBody>
      </p:sp>
    </p:spTree>
    <p:extLst>
      <p:ext uri="{BB962C8B-B14F-4D97-AF65-F5344CB8AC3E}">
        <p14:creationId xmlns:p14="http://schemas.microsoft.com/office/powerpoint/2010/main" val="16334808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pitchFamily="34" charset="0"/>
              </a:defRPr>
            </a:lvl1pPr>
            <a:lvl2pPr marL="742950" indent="-285750" eaLnBrk="0" hangingPunct="0">
              <a:defRPr kumimoji="1" sz="2400">
                <a:solidFill>
                  <a:schemeClr val="tx1"/>
                </a:solidFill>
                <a:latin typeface="Arial" pitchFamily="34" charset="0"/>
              </a:defRPr>
            </a:lvl2pPr>
            <a:lvl3pPr marL="1143000" indent="-228600" eaLnBrk="0" hangingPunct="0">
              <a:defRPr kumimoji="1" sz="2400">
                <a:solidFill>
                  <a:schemeClr val="tx1"/>
                </a:solidFill>
                <a:latin typeface="Arial" pitchFamily="34" charset="0"/>
              </a:defRPr>
            </a:lvl3pPr>
            <a:lvl4pPr marL="1600200" indent="-228600" eaLnBrk="0" hangingPunct="0">
              <a:defRPr kumimoji="1" sz="2400">
                <a:solidFill>
                  <a:schemeClr val="tx1"/>
                </a:solidFill>
                <a:latin typeface="Arial" pitchFamily="34" charset="0"/>
              </a:defRPr>
            </a:lvl4pPr>
            <a:lvl5pPr marL="2057400" indent="-228600" eaLnBrk="0" hangingPunct="0">
              <a:defRPr kumimoji="1" sz="2400">
                <a:solidFill>
                  <a:schemeClr val="tx1"/>
                </a:solidFill>
                <a:latin typeface="Arial" pitchFamily="34" charset="0"/>
              </a:defRPr>
            </a:lvl5pPr>
            <a:lvl6pPr marL="2514600" indent="-228600" eaLnBrk="0" fontAlgn="base" hangingPunct="0">
              <a:spcBef>
                <a:spcPct val="0"/>
              </a:spcBef>
              <a:spcAft>
                <a:spcPct val="0"/>
              </a:spcAft>
              <a:defRPr kumimoji="1" sz="2400">
                <a:solidFill>
                  <a:schemeClr val="tx1"/>
                </a:solidFill>
                <a:latin typeface="Arial" pitchFamily="34" charset="0"/>
              </a:defRPr>
            </a:lvl6pPr>
            <a:lvl7pPr marL="2971800" indent="-228600" eaLnBrk="0" fontAlgn="base" hangingPunct="0">
              <a:spcBef>
                <a:spcPct val="0"/>
              </a:spcBef>
              <a:spcAft>
                <a:spcPct val="0"/>
              </a:spcAft>
              <a:defRPr kumimoji="1" sz="2400">
                <a:solidFill>
                  <a:schemeClr val="tx1"/>
                </a:solidFill>
                <a:latin typeface="Arial" pitchFamily="34" charset="0"/>
              </a:defRPr>
            </a:lvl7pPr>
            <a:lvl8pPr marL="3429000" indent="-228600" eaLnBrk="0" fontAlgn="base" hangingPunct="0">
              <a:spcBef>
                <a:spcPct val="0"/>
              </a:spcBef>
              <a:spcAft>
                <a:spcPct val="0"/>
              </a:spcAft>
              <a:defRPr kumimoji="1" sz="2400">
                <a:solidFill>
                  <a:schemeClr val="tx1"/>
                </a:solidFill>
                <a:latin typeface="Arial" pitchFamily="34" charset="0"/>
              </a:defRPr>
            </a:lvl8pPr>
            <a:lvl9pPr marL="3886200" indent="-228600" eaLnBrk="0" fontAlgn="base" hangingPunct="0">
              <a:spcBef>
                <a:spcPct val="0"/>
              </a:spcBef>
              <a:spcAft>
                <a:spcPct val="0"/>
              </a:spcAft>
              <a:defRPr kumimoji="1" sz="2400">
                <a:solidFill>
                  <a:schemeClr val="tx1"/>
                </a:solidFill>
                <a:latin typeface="Arial" pitchFamily="34" charset="0"/>
              </a:defRPr>
            </a:lvl9pPr>
          </a:lstStyle>
          <a:p>
            <a:r>
              <a:rPr lang="en-US" sz="1000" smtClean="0"/>
              <a:t>*</a:t>
            </a:r>
            <a:endParaRPr lang="en-US" sz="1200" i="0" smtClean="0"/>
          </a:p>
        </p:txBody>
      </p:sp>
      <p:sp>
        <p:nvSpPr>
          <p:cNvPr id="15565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pitchFamily="34" charset="0"/>
              </a:defRPr>
            </a:lvl1pPr>
            <a:lvl2pPr marL="742950" indent="-285750" eaLnBrk="0" hangingPunct="0">
              <a:defRPr kumimoji="1" sz="2400">
                <a:solidFill>
                  <a:schemeClr val="tx1"/>
                </a:solidFill>
                <a:latin typeface="Arial" pitchFamily="34" charset="0"/>
              </a:defRPr>
            </a:lvl2pPr>
            <a:lvl3pPr marL="1143000" indent="-228600" eaLnBrk="0" hangingPunct="0">
              <a:defRPr kumimoji="1" sz="2400">
                <a:solidFill>
                  <a:schemeClr val="tx1"/>
                </a:solidFill>
                <a:latin typeface="Arial" pitchFamily="34" charset="0"/>
              </a:defRPr>
            </a:lvl3pPr>
            <a:lvl4pPr marL="1600200" indent="-228600" eaLnBrk="0" hangingPunct="0">
              <a:defRPr kumimoji="1" sz="2400">
                <a:solidFill>
                  <a:schemeClr val="tx1"/>
                </a:solidFill>
                <a:latin typeface="Arial" pitchFamily="34" charset="0"/>
              </a:defRPr>
            </a:lvl4pPr>
            <a:lvl5pPr marL="2057400" indent="-228600" eaLnBrk="0" hangingPunct="0">
              <a:defRPr kumimoji="1" sz="2400">
                <a:solidFill>
                  <a:schemeClr val="tx1"/>
                </a:solidFill>
                <a:latin typeface="Arial" pitchFamily="34" charset="0"/>
              </a:defRPr>
            </a:lvl5pPr>
            <a:lvl6pPr marL="2514600" indent="-228600" eaLnBrk="0" fontAlgn="base" hangingPunct="0">
              <a:spcBef>
                <a:spcPct val="0"/>
              </a:spcBef>
              <a:spcAft>
                <a:spcPct val="0"/>
              </a:spcAft>
              <a:defRPr kumimoji="1" sz="2400">
                <a:solidFill>
                  <a:schemeClr val="tx1"/>
                </a:solidFill>
                <a:latin typeface="Arial" pitchFamily="34" charset="0"/>
              </a:defRPr>
            </a:lvl6pPr>
            <a:lvl7pPr marL="2971800" indent="-228600" eaLnBrk="0" fontAlgn="base" hangingPunct="0">
              <a:spcBef>
                <a:spcPct val="0"/>
              </a:spcBef>
              <a:spcAft>
                <a:spcPct val="0"/>
              </a:spcAft>
              <a:defRPr kumimoji="1" sz="2400">
                <a:solidFill>
                  <a:schemeClr val="tx1"/>
                </a:solidFill>
                <a:latin typeface="Arial" pitchFamily="34" charset="0"/>
              </a:defRPr>
            </a:lvl7pPr>
            <a:lvl8pPr marL="3429000" indent="-228600" eaLnBrk="0" fontAlgn="base" hangingPunct="0">
              <a:spcBef>
                <a:spcPct val="0"/>
              </a:spcBef>
              <a:spcAft>
                <a:spcPct val="0"/>
              </a:spcAft>
              <a:defRPr kumimoji="1" sz="2400">
                <a:solidFill>
                  <a:schemeClr val="tx1"/>
                </a:solidFill>
                <a:latin typeface="Arial" pitchFamily="34" charset="0"/>
              </a:defRPr>
            </a:lvl8pPr>
            <a:lvl9pPr marL="3886200" indent="-228600" eaLnBrk="0" fontAlgn="base" hangingPunct="0">
              <a:spcBef>
                <a:spcPct val="0"/>
              </a:spcBef>
              <a:spcAft>
                <a:spcPct val="0"/>
              </a:spcAft>
              <a:defRPr kumimoji="1" sz="2400">
                <a:solidFill>
                  <a:schemeClr val="tx1"/>
                </a:solidFill>
                <a:latin typeface="Arial" pitchFamily="34" charset="0"/>
              </a:defRPr>
            </a:lvl9pPr>
          </a:lstStyle>
          <a:p>
            <a:r>
              <a:rPr lang="en-US" sz="1000" smtClean="0"/>
              <a:t>07/16/96</a:t>
            </a:r>
            <a:endParaRPr lang="en-US" sz="1200" i="0" smtClean="0"/>
          </a:p>
        </p:txBody>
      </p:sp>
      <p:sp>
        <p:nvSpPr>
          <p:cNvPr id="15565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pitchFamily="34" charset="0"/>
              </a:defRPr>
            </a:lvl1pPr>
            <a:lvl2pPr marL="742950" indent="-285750" eaLnBrk="0" hangingPunct="0">
              <a:defRPr kumimoji="1" sz="2400">
                <a:solidFill>
                  <a:schemeClr val="tx1"/>
                </a:solidFill>
                <a:latin typeface="Arial" pitchFamily="34" charset="0"/>
              </a:defRPr>
            </a:lvl2pPr>
            <a:lvl3pPr marL="1143000" indent="-228600" eaLnBrk="0" hangingPunct="0">
              <a:defRPr kumimoji="1" sz="2400">
                <a:solidFill>
                  <a:schemeClr val="tx1"/>
                </a:solidFill>
                <a:latin typeface="Arial" pitchFamily="34" charset="0"/>
              </a:defRPr>
            </a:lvl3pPr>
            <a:lvl4pPr marL="1600200" indent="-228600" eaLnBrk="0" hangingPunct="0">
              <a:defRPr kumimoji="1" sz="2400">
                <a:solidFill>
                  <a:schemeClr val="tx1"/>
                </a:solidFill>
                <a:latin typeface="Arial" pitchFamily="34" charset="0"/>
              </a:defRPr>
            </a:lvl4pPr>
            <a:lvl5pPr marL="2057400" indent="-228600" eaLnBrk="0" hangingPunct="0">
              <a:defRPr kumimoji="1" sz="2400">
                <a:solidFill>
                  <a:schemeClr val="tx1"/>
                </a:solidFill>
                <a:latin typeface="Arial" pitchFamily="34" charset="0"/>
              </a:defRPr>
            </a:lvl5pPr>
            <a:lvl6pPr marL="2514600" indent="-228600" eaLnBrk="0" fontAlgn="base" hangingPunct="0">
              <a:spcBef>
                <a:spcPct val="0"/>
              </a:spcBef>
              <a:spcAft>
                <a:spcPct val="0"/>
              </a:spcAft>
              <a:defRPr kumimoji="1" sz="2400">
                <a:solidFill>
                  <a:schemeClr val="tx1"/>
                </a:solidFill>
                <a:latin typeface="Arial" pitchFamily="34" charset="0"/>
              </a:defRPr>
            </a:lvl6pPr>
            <a:lvl7pPr marL="2971800" indent="-228600" eaLnBrk="0" fontAlgn="base" hangingPunct="0">
              <a:spcBef>
                <a:spcPct val="0"/>
              </a:spcBef>
              <a:spcAft>
                <a:spcPct val="0"/>
              </a:spcAft>
              <a:defRPr kumimoji="1" sz="2400">
                <a:solidFill>
                  <a:schemeClr val="tx1"/>
                </a:solidFill>
                <a:latin typeface="Arial" pitchFamily="34" charset="0"/>
              </a:defRPr>
            </a:lvl7pPr>
            <a:lvl8pPr marL="3429000" indent="-228600" eaLnBrk="0" fontAlgn="base" hangingPunct="0">
              <a:spcBef>
                <a:spcPct val="0"/>
              </a:spcBef>
              <a:spcAft>
                <a:spcPct val="0"/>
              </a:spcAft>
              <a:defRPr kumimoji="1" sz="2400">
                <a:solidFill>
                  <a:schemeClr val="tx1"/>
                </a:solidFill>
                <a:latin typeface="Arial" pitchFamily="34" charset="0"/>
              </a:defRPr>
            </a:lvl8pPr>
            <a:lvl9pPr marL="3886200" indent="-228600" eaLnBrk="0" fontAlgn="base" hangingPunct="0">
              <a:spcBef>
                <a:spcPct val="0"/>
              </a:spcBef>
              <a:spcAft>
                <a:spcPct val="0"/>
              </a:spcAft>
              <a:defRPr kumimoji="1" sz="2400">
                <a:solidFill>
                  <a:schemeClr val="tx1"/>
                </a:solidFill>
                <a:latin typeface="Arial" pitchFamily="34" charset="0"/>
              </a:defRPr>
            </a:lvl9pPr>
          </a:lstStyle>
          <a:p>
            <a:r>
              <a:rPr lang="en-US" sz="1000" smtClean="0"/>
              <a:t>*</a:t>
            </a:r>
            <a:endParaRPr lang="en-US" sz="1200" i="0" smtClean="0"/>
          </a:p>
        </p:txBody>
      </p:sp>
      <p:sp>
        <p:nvSpPr>
          <p:cNvPr id="1556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pitchFamily="34" charset="0"/>
              </a:defRPr>
            </a:lvl1pPr>
            <a:lvl2pPr marL="742950" indent="-285750" eaLnBrk="0" hangingPunct="0">
              <a:defRPr kumimoji="1" sz="2400">
                <a:solidFill>
                  <a:schemeClr val="tx1"/>
                </a:solidFill>
                <a:latin typeface="Arial" pitchFamily="34" charset="0"/>
              </a:defRPr>
            </a:lvl2pPr>
            <a:lvl3pPr marL="1143000" indent="-228600" eaLnBrk="0" hangingPunct="0">
              <a:defRPr kumimoji="1" sz="2400">
                <a:solidFill>
                  <a:schemeClr val="tx1"/>
                </a:solidFill>
                <a:latin typeface="Arial" pitchFamily="34" charset="0"/>
              </a:defRPr>
            </a:lvl3pPr>
            <a:lvl4pPr marL="1600200" indent="-228600" eaLnBrk="0" hangingPunct="0">
              <a:defRPr kumimoji="1" sz="2400">
                <a:solidFill>
                  <a:schemeClr val="tx1"/>
                </a:solidFill>
                <a:latin typeface="Arial" pitchFamily="34" charset="0"/>
              </a:defRPr>
            </a:lvl4pPr>
            <a:lvl5pPr marL="2057400" indent="-228600" eaLnBrk="0" hangingPunct="0">
              <a:defRPr kumimoji="1" sz="2400">
                <a:solidFill>
                  <a:schemeClr val="tx1"/>
                </a:solidFill>
                <a:latin typeface="Arial" pitchFamily="34" charset="0"/>
              </a:defRPr>
            </a:lvl5pPr>
            <a:lvl6pPr marL="2514600" indent="-228600" eaLnBrk="0" fontAlgn="base" hangingPunct="0">
              <a:spcBef>
                <a:spcPct val="0"/>
              </a:spcBef>
              <a:spcAft>
                <a:spcPct val="0"/>
              </a:spcAft>
              <a:defRPr kumimoji="1" sz="2400">
                <a:solidFill>
                  <a:schemeClr val="tx1"/>
                </a:solidFill>
                <a:latin typeface="Arial" pitchFamily="34" charset="0"/>
              </a:defRPr>
            </a:lvl6pPr>
            <a:lvl7pPr marL="2971800" indent="-228600" eaLnBrk="0" fontAlgn="base" hangingPunct="0">
              <a:spcBef>
                <a:spcPct val="0"/>
              </a:spcBef>
              <a:spcAft>
                <a:spcPct val="0"/>
              </a:spcAft>
              <a:defRPr kumimoji="1" sz="2400">
                <a:solidFill>
                  <a:schemeClr val="tx1"/>
                </a:solidFill>
                <a:latin typeface="Arial" pitchFamily="34" charset="0"/>
              </a:defRPr>
            </a:lvl7pPr>
            <a:lvl8pPr marL="3429000" indent="-228600" eaLnBrk="0" fontAlgn="base" hangingPunct="0">
              <a:spcBef>
                <a:spcPct val="0"/>
              </a:spcBef>
              <a:spcAft>
                <a:spcPct val="0"/>
              </a:spcAft>
              <a:defRPr kumimoji="1" sz="2400">
                <a:solidFill>
                  <a:schemeClr val="tx1"/>
                </a:solidFill>
                <a:latin typeface="Arial" pitchFamily="34" charset="0"/>
              </a:defRPr>
            </a:lvl8pPr>
            <a:lvl9pPr marL="3886200" indent="-228600" eaLnBrk="0" fontAlgn="base" hangingPunct="0">
              <a:spcBef>
                <a:spcPct val="0"/>
              </a:spcBef>
              <a:spcAft>
                <a:spcPct val="0"/>
              </a:spcAft>
              <a:defRPr kumimoji="1" sz="2400">
                <a:solidFill>
                  <a:schemeClr val="tx1"/>
                </a:solidFill>
                <a:latin typeface="Arial" pitchFamily="34" charset="0"/>
              </a:defRPr>
            </a:lvl9pPr>
          </a:lstStyle>
          <a:p>
            <a:r>
              <a:rPr lang="en-US" sz="1000" smtClean="0"/>
              <a:t>##</a:t>
            </a:r>
            <a:endParaRPr lang="en-US" sz="1200" i="0" smtClean="0"/>
          </a:p>
        </p:txBody>
      </p:sp>
      <p:sp>
        <p:nvSpPr>
          <p:cNvPr id="155654" name="Rectangle 2"/>
          <p:cNvSpPr>
            <a:spLocks noGrp="1" noRot="1" noChangeAspect="1" noChangeArrowheads="1" noTextEdit="1"/>
          </p:cNvSpPr>
          <p:nvPr>
            <p:ph type="sldImg"/>
          </p:nvPr>
        </p:nvSpPr>
        <p:spPr>
          <a:solidFill>
            <a:srgbClr val="FFFFFF"/>
          </a:solidFill>
          <a:ln/>
        </p:spPr>
      </p:sp>
      <p:sp>
        <p:nvSpPr>
          <p:cNvPr id="155655"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DrG</a:t>
            </a:r>
            <a:endParaRPr lang="en-US" dirty="0" smtClean="0"/>
          </a:p>
          <a:p>
            <a:endParaRPr lang="en-US" dirty="0" smtClean="0"/>
          </a:p>
        </p:txBody>
      </p:sp>
    </p:spTree>
    <p:extLst>
      <p:ext uri="{BB962C8B-B14F-4D97-AF65-F5344CB8AC3E}">
        <p14:creationId xmlns:p14="http://schemas.microsoft.com/office/powerpoint/2010/main" val="37746465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DrG</a:t>
            </a:r>
            <a:endParaRPr lang="en-US" dirty="0" smtClean="0"/>
          </a:p>
          <a:p>
            <a:endParaRPr lang="en-US" dirty="0"/>
          </a:p>
        </p:txBody>
      </p:sp>
      <p:sp>
        <p:nvSpPr>
          <p:cNvPr id="4" name="Slide Number Placeholder 3"/>
          <p:cNvSpPr>
            <a:spLocks noGrp="1"/>
          </p:cNvSpPr>
          <p:nvPr>
            <p:ph type="sldNum" sz="quarter" idx="10"/>
          </p:nvPr>
        </p:nvSpPr>
        <p:spPr/>
        <p:txBody>
          <a:bodyPr/>
          <a:lstStyle/>
          <a:p>
            <a:fld id="{00BE6BFA-7202-460F-8FE2-69FC9C85EDD9}" type="slidenum">
              <a:rPr lang="en-US" smtClean="0"/>
              <a:t>70</a:t>
            </a:fld>
            <a:endParaRPr lang="en-US"/>
          </a:p>
        </p:txBody>
      </p:sp>
    </p:spTree>
    <p:extLst>
      <p:ext uri="{BB962C8B-B14F-4D97-AF65-F5344CB8AC3E}">
        <p14:creationId xmlns:p14="http://schemas.microsoft.com/office/powerpoint/2010/main" val="21697718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DrG</a:t>
            </a:r>
            <a:endParaRPr lang="en-US" dirty="0" smtClean="0"/>
          </a:p>
          <a:p>
            <a:endParaRPr lang="en-US" dirty="0"/>
          </a:p>
        </p:txBody>
      </p:sp>
      <p:sp>
        <p:nvSpPr>
          <p:cNvPr id="4" name="Slide Number Placeholder 3"/>
          <p:cNvSpPr>
            <a:spLocks noGrp="1"/>
          </p:cNvSpPr>
          <p:nvPr>
            <p:ph type="sldNum" sz="quarter" idx="10"/>
          </p:nvPr>
        </p:nvSpPr>
        <p:spPr/>
        <p:txBody>
          <a:bodyPr/>
          <a:lstStyle/>
          <a:p>
            <a:fld id="{00BE6BFA-7202-460F-8FE2-69FC9C85EDD9}" type="slidenum">
              <a:rPr lang="en-US" smtClean="0"/>
              <a:t>71</a:t>
            </a:fld>
            <a:endParaRPr lang="en-US"/>
          </a:p>
        </p:txBody>
      </p:sp>
    </p:spTree>
    <p:extLst>
      <p:ext uri="{BB962C8B-B14F-4D97-AF65-F5344CB8AC3E}">
        <p14:creationId xmlns:p14="http://schemas.microsoft.com/office/powerpoint/2010/main" val="15426314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DrG</a:t>
            </a:r>
            <a:endParaRPr lang="en-US" dirty="0" smtClean="0"/>
          </a:p>
          <a:p>
            <a:endParaRPr lang="en-US" dirty="0"/>
          </a:p>
        </p:txBody>
      </p:sp>
      <p:sp>
        <p:nvSpPr>
          <p:cNvPr id="4" name="Slide Number Placeholder 3"/>
          <p:cNvSpPr>
            <a:spLocks noGrp="1"/>
          </p:cNvSpPr>
          <p:nvPr>
            <p:ph type="sldNum" sz="quarter" idx="10"/>
          </p:nvPr>
        </p:nvSpPr>
        <p:spPr/>
        <p:txBody>
          <a:bodyPr/>
          <a:lstStyle/>
          <a:p>
            <a:fld id="{00BE6BFA-7202-460F-8FE2-69FC9C85EDD9}" type="slidenum">
              <a:rPr lang="en-US" smtClean="0"/>
              <a:t>72</a:t>
            </a:fld>
            <a:endParaRPr lang="en-US"/>
          </a:p>
        </p:txBody>
      </p:sp>
    </p:spTree>
    <p:extLst>
      <p:ext uri="{BB962C8B-B14F-4D97-AF65-F5344CB8AC3E}">
        <p14:creationId xmlns:p14="http://schemas.microsoft.com/office/powerpoint/2010/main" val="2526664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1" baseline="0" dirty="0" smtClean="0"/>
              <a:t>RG</a:t>
            </a:r>
          </a:p>
          <a:p>
            <a:pPr marL="0" indent="0">
              <a:buFontTx/>
              <a:buNone/>
            </a:pPr>
            <a:r>
              <a:rPr lang="en-US" b="1" baseline="0" dirty="0" smtClean="0"/>
              <a:t>The Parasympathetic Nervous System is the dominant excitatory control of the ENS and responsible for…..</a:t>
            </a:r>
          </a:p>
          <a:p>
            <a:pPr marL="171450" indent="-171450">
              <a:buFontTx/>
              <a:buChar char="-"/>
            </a:pPr>
            <a:endParaRPr lang="en-US" b="1" dirty="0" smtClean="0"/>
          </a:p>
          <a:p>
            <a:pPr marL="171450" indent="-171450">
              <a:buFontTx/>
              <a:buChar char="-"/>
            </a:pPr>
            <a:r>
              <a:rPr lang="en-US" b="0" dirty="0" smtClean="0"/>
              <a:t>Preganglionic neurons in</a:t>
            </a:r>
            <a:r>
              <a:rPr lang="en-US" b="0" baseline="0" dirty="0" smtClean="0"/>
              <a:t> the DMNX may influence the motility of the GIT by excitation and inhibition of smooth muscle directly or via ICC, and by activation of endocrine and hormone release. Other PNS neurons innervate </a:t>
            </a:r>
            <a:r>
              <a:rPr lang="en-US" b="0" baseline="0" dirty="0" err="1" smtClean="0"/>
              <a:t>secretomotor</a:t>
            </a:r>
            <a:r>
              <a:rPr lang="en-US" b="0" baseline="0" dirty="0" smtClean="0"/>
              <a:t> neurons in the </a:t>
            </a:r>
            <a:r>
              <a:rPr lang="en-US" b="0" baseline="0" dirty="0" err="1" smtClean="0"/>
              <a:t>submucosal</a:t>
            </a:r>
            <a:r>
              <a:rPr lang="en-US" b="0" baseline="0" dirty="0" smtClean="0"/>
              <a:t> plexus. </a:t>
            </a:r>
          </a:p>
          <a:p>
            <a:pPr marL="171450" indent="-171450">
              <a:buFontTx/>
              <a:buChar char="-"/>
            </a:pPr>
            <a:endParaRPr lang="en-US" b="0" baseline="0" dirty="0" smtClean="0"/>
          </a:p>
          <a:p>
            <a:pPr marL="171450" indent="-171450">
              <a:buFontTx/>
              <a:buChar char="-"/>
            </a:pPr>
            <a:r>
              <a:rPr lang="en-US" b="0" baseline="0" dirty="0" smtClean="0"/>
              <a:t>SNS inhibition of enteric neurons occur by either direct innervation of the mucosa or by innervation of the non-</a:t>
            </a:r>
            <a:r>
              <a:rPr lang="en-US" b="0" baseline="0" dirty="0" err="1" smtClean="0"/>
              <a:t>sphincteric</a:t>
            </a:r>
            <a:r>
              <a:rPr lang="en-US" b="0" baseline="0" dirty="0" smtClean="0"/>
              <a:t> smooth muscles. </a:t>
            </a:r>
            <a:endParaRPr lang="en-US" b="0" dirty="0"/>
          </a:p>
        </p:txBody>
      </p:sp>
      <p:sp>
        <p:nvSpPr>
          <p:cNvPr id="4" name="Slide Number Placeholder 3"/>
          <p:cNvSpPr>
            <a:spLocks noGrp="1"/>
          </p:cNvSpPr>
          <p:nvPr>
            <p:ph type="sldNum" sz="quarter" idx="10"/>
          </p:nvPr>
        </p:nvSpPr>
        <p:spPr/>
        <p:txBody>
          <a:bodyPr/>
          <a:lstStyle/>
          <a:p>
            <a:fld id="{DE099B02-3191-4854-AB33-CCD1B9EB008C}" type="slidenum">
              <a:rPr lang="en-US" smtClean="0"/>
              <a:t>10</a:t>
            </a:fld>
            <a:endParaRPr lang="en-US"/>
          </a:p>
        </p:txBody>
      </p:sp>
    </p:spTree>
    <p:extLst>
      <p:ext uri="{BB962C8B-B14F-4D97-AF65-F5344CB8AC3E}">
        <p14:creationId xmlns:p14="http://schemas.microsoft.com/office/powerpoint/2010/main" val="26091907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smtClean="0"/>
              <a:t>MJ</a:t>
            </a:r>
          </a:p>
          <a:p>
            <a:pPr marL="176131" indent="-176131">
              <a:buFontTx/>
              <a:buChar char="-"/>
            </a:pPr>
            <a:r>
              <a:rPr lang="en-US" dirty="0" smtClean="0"/>
              <a:t>This session more important</a:t>
            </a:r>
            <a:r>
              <a:rPr lang="en-US" baseline="0" dirty="0" smtClean="0"/>
              <a:t> for them than it is for you.</a:t>
            </a:r>
            <a:endParaRPr lang="en-US" dirty="0" smtClean="0"/>
          </a:p>
          <a:p>
            <a:pPr marL="176131" indent="-176131">
              <a:buFontTx/>
              <a:buChar char="-"/>
            </a:pPr>
            <a:r>
              <a:rPr lang="en-US" dirty="0" smtClean="0"/>
              <a:t>It important</a:t>
            </a:r>
            <a:r>
              <a:rPr lang="en-US" baseline="0" dirty="0" smtClean="0"/>
              <a:t> to remember that most of these patients have been made to believe (or even told directly) that this is all in their head. Many GI specialists and even psychologists act as though this exists only in their mind or are feigning. Though there possible secondary gains to consider for behavioral intervention, it is important to remember that few of these cases are malingering and there are physiological mechanisms responsible for their experiences.</a:t>
            </a:r>
          </a:p>
          <a:p>
            <a:pPr marL="176131" indent="-176131">
              <a:buFontTx/>
              <a:buChar char="-"/>
            </a:pPr>
            <a:endParaRPr lang="en-US" baseline="0" dirty="0" smtClean="0"/>
          </a:p>
          <a:p>
            <a:pPr marL="176131" lvl="3" indent="-176131" defTabSz="939363">
              <a:buFontTx/>
              <a:buChar char="-"/>
              <a:defRPr/>
            </a:pPr>
            <a:r>
              <a:rPr lang="en-US" dirty="0" smtClean="0"/>
              <a:t>Same explanation works for both. (important to find things they can relate to when you discuss stressors. </a:t>
            </a:r>
          </a:p>
          <a:p>
            <a:pPr marL="176131" indent="-176131">
              <a:buFontTx/>
              <a:buChar char="-"/>
            </a:pPr>
            <a:endParaRPr lang="en-US" baseline="0" dirty="0" smtClean="0"/>
          </a:p>
          <a:p>
            <a:pPr marL="176131" indent="-176131">
              <a:buFontTx/>
              <a:buChar char="-"/>
            </a:pPr>
            <a:endParaRPr lang="en-US" baseline="0" dirty="0" smtClean="0"/>
          </a:p>
          <a:p>
            <a:pPr marL="176131" indent="-176131">
              <a:buFontTx/>
              <a:buChar char="-"/>
            </a:pPr>
            <a:endParaRPr lang="en-US" dirty="0"/>
          </a:p>
        </p:txBody>
      </p:sp>
      <p:sp>
        <p:nvSpPr>
          <p:cNvPr id="4" name="Slide Number Placeholder 3"/>
          <p:cNvSpPr>
            <a:spLocks noGrp="1"/>
          </p:cNvSpPr>
          <p:nvPr>
            <p:ph type="sldNum" sz="quarter" idx="10"/>
          </p:nvPr>
        </p:nvSpPr>
        <p:spPr/>
        <p:txBody>
          <a:bodyPr/>
          <a:lstStyle/>
          <a:p>
            <a:fld id="{DE099B02-3191-4854-AB33-CCD1B9EB008C}" type="slidenum">
              <a:rPr lang="en-US" smtClean="0"/>
              <a:t>73</a:t>
            </a:fld>
            <a:endParaRPr lang="en-US"/>
          </a:p>
        </p:txBody>
      </p:sp>
    </p:spTree>
    <p:extLst>
      <p:ext uri="{BB962C8B-B14F-4D97-AF65-F5344CB8AC3E}">
        <p14:creationId xmlns:p14="http://schemas.microsoft.com/office/powerpoint/2010/main" val="28423068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DrG</a:t>
            </a:r>
            <a:endParaRPr lang="en-US" dirty="0" smtClean="0"/>
          </a:p>
          <a:p>
            <a:pPr marL="176131" indent="-176131">
              <a:buFontTx/>
              <a:buChar char="-"/>
            </a:pPr>
            <a:endParaRPr lang="en-US" baseline="0" dirty="0" smtClean="0"/>
          </a:p>
          <a:p>
            <a:pPr marL="176131" indent="-176131">
              <a:buFontTx/>
              <a:buChar char="-"/>
            </a:pPr>
            <a:r>
              <a:rPr lang="en-US" baseline="0" dirty="0" smtClean="0"/>
              <a:t>I know how to breathe – Negative ghost rider</a:t>
            </a:r>
          </a:p>
          <a:p>
            <a:pPr marL="176131" indent="-176131">
              <a:buFontTx/>
              <a:buChar char="-"/>
            </a:pPr>
            <a:r>
              <a:rPr lang="en-US" baseline="0" dirty="0" smtClean="0"/>
              <a:t>Modeling for patient – Mark’s joke </a:t>
            </a:r>
          </a:p>
          <a:p>
            <a:pPr marL="176131" indent="-176131">
              <a:buFontTx/>
              <a:buChar char="-"/>
            </a:pPr>
            <a:r>
              <a:rPr lang="en-US" dirty="0" smtClean="0"/>
              <a:t>Then do it together</a:t>
            </a:r>
          </a:p>
          <a:p>
            <a:pPr marL="176131" indent="-176131">
              <a:buFontTx/>
              <a:buChar char="-"/>
            </a:pPr>
            <a:r>
              <a:rPr lang="en-US" dirty="0" smtClean="0"/>
              <a:t>Different strategies</a:t>
            </a:r>
          </a:p>
          <a:p>
            <a:pPr marL="645812" lvl="1" indent="-176131">
              <a:buFontTx/>
              <a:buChar char="-"/>
            </a:pPr>
            <a:r>
              <a:rPr lang="en-US" dirty="0" smtClean="0"/>
              <a:t>Chest hand/ Tummy</a:t>
            </a:r>
            <a:r>
              <a:rPr lang="en-US" baseline="0" dirty="0" smtClean="0"/>
              <a:t> hand</a:t>
            </a:r>
          </a:p>
          <a:p>
            <a:pPr marL="645812" lvl="1" indent="-176131">
              <a:buFontTx/>
              <a:buChar char="-"/>
            </a:pPr>
            <a:r>
              <a:rPr lang="en-US" baseline="0" dirty="0" smtClean="0"/>
              <a:t>Lying down – hospital</a:t>
            </a:r>
          </a:p>
          <a:p>
            <a:pPr marL="645812" lvl="1" indent="-176131">
              <a:buFontTx/>
              <a:buChar char="-"/>
            </a:pPr>
            <a:r>
              <a:rPr lang="en-US" baseline="0" dirty="0" smtClean="0"/>
              <a:t>Pillow on stomach</a:t>
            </a:r>
          </a:p>
          <a:p>
            <a:pPr marL="645812" lvl="1" indent="-176131">
              <a:buFontTx/>
              <a:buChar char="-"/>
            </a:pPr>
            <a:endParaRPr lang="en-US" baseline="0" dirty="0" smtClean="0"/>
          </a:p>
          <a:p>
            <a:pPr marL="645812" lvl="1" indent="-176131">
              <a:buFontTx/>
              <a:buChar char="-"/>
            </a:pPr>
            <a:endParaRPr lang="en-US" baseline="0" dirty="0" smtClean="0"/>
          </a:p>
          <a:p>
            <a:pPr marL="176131" indent="-176131">
              <a:buFontTx/>
              <a:buChar char="-"/>
            </a:pPr>
            <a:r>
              <a:rPr lang="en-US" baseline="0" dirty="0" smtClean="0"/>
              <a:t>If </a:t>
            </a:r>
            <a:r>
              <a:rPr lang="en-US" baseline="0" dirty="0" err="1" smtClean="0"/>
              <a:t>Pt</a:t>
            </a:r>
            <a:r>
              <a:rPr lang="en-US" baseline="0" dirty="0" smtClean="0"/>
              <a:t> cannot start at their RFR, start them higher with the goal to go down.</a:t>
            </a:r>
          </a:p>
          <a:p>
            <a:pPr marL="176131" indent="-176131">
              <a:buFontTx/>
              <a:buChar char="-"/>
            </a:pPr>
            <a:endParaRPr lang="en-US" baseline="0" dirty="0" smtClean="0"/>
          </a:p>
          <a:p>
            <a:pPr marL="176131" indent="-176131">
              <a:buFontTx/>
              <a:buChar char="-"/>
            </a:pPr>
            <a:endParaRPr lang="en-US" dirty="0"/>
          </a:p>
        </p:txBody>
      </p:sp>
      <p:sp>
        <p:nvSpPr>
          <p:cNvPr id="4" name="Slide Number Placeholder 3"/>
          <p:cNvSpPr>
            <a:spLocks noGrp="1"/>
          </p:cNvSpPr>
          <p:nvPr>
            <p:ph type="sldNum" sz="quarter" idx="10"/>
          </p:nvPr>
        </p:nvSpPr>
        <p:spPr/>
        <p:txBody>
          <a:bodyPr/>
          <a:lstStyle/>
          <a:p>
            <a:fld id="{DE099B02-3191-4854-AB33-CCD1B9EB008C}" type="slidenum">
              <a:rPr lang="en-US" smtClean="0"/>
              <a:t>74</a:t>
            </a:fld>
            <a:endParaRPr lang="en-US"/>
          </a:p>
        </p:txBody>
      </p:sp>
    </p:spTree>
    <p:extLst>
      <p:ext uri="{BB962C8B-B14F-4D97-AF65-F5344CB8AC3E}">
        <p14:creationId xmlns:p14="http://schemas.microsoft.com/office/powerpoint/2010/main" val="24946152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pitchFamily="34" charset="0"/>
              </a:defRPr>
            </a:lvl1pPr>
            <a:lvl2pPr marL="742950" indent="-285750" eaLnBrk="0" hangingPunct="0">
              <a:defRPr kumimoji="1" sz="2400">
                <a:solidFill>
                  <a:schemeClr val="tx1"/>
                </a:solidFill>
                <a:latin typeface="Arial" pitchFamily="34" charset="0"/>
              </a:defRPr>
            </a:lvl2pPr>
            <a:lvl3pPr marL="1143000" indent="-228600" eaLnBrk="0" hangingPunct="0">
              <a:defRPr kumimoji="1" sz="2400">
                <a:solidFill>
                  <a:schemeClr val="tx1"/>
                </a:solidFill>
                <a:latin typeface="Arial" pitchFamily="34" charset="0"/>
              </a:defRPr>
            </a:lvl3pPr>
            <a:lvl4pPr marL="1600200" indent="-228600" eaLnBrk="0" hangingPunct="0">
              <a:defRPr kumimoji="1" sz="2400">
                <a:solidFill>
                  <a:schemeClr val="tx1"/>
                </a:solidFill>
                <a:latin typeface="Arial" pitchFamily="34" charset="0"/>
              </a:defRPr>
            </a:lvl4pPr>
            <a:lvl5pPr marL="2057400" indent="-228600" eaLnBrk="0" hangingPunct="0">
              <a:defRPr kumimoji="1" sz="2400">
                <a:solidFill>
                  <a:schemeClr val="tx1"/>
                </a:solidFill>
                <a:latin typeface="Arial" pitchFamily="34" charset="0"/>
              </a:defRPr>
            </a:lvl5pPr>
            <a:lvl6pPr marL="2514600" indent="-228600" eaLnBrk="0" fontAlgn="base" hangingPunct="0">
              <a:spcBef>
                <a:spcPct val="0"/>
              </a:spcBef>
              <a:spcAft>
                <a:spcPct val="0"/>
              </a:spcAft>
              <a:defRPr kumimoji="1" sz="2400">
                <a:solidFill>
                  <a:schemeClr val="tx1"/>
                </a:solidFill>
                <a:latin typeface="Arial" pitchFamily="34" charset="0"/>
              </a:defRPr>
            </a:lvl6pPr>
            <a:lvl7pPr marL="2971800" indent="-228600" eaLnBrk="0" fontAlgn="base" hangingPunct="0">
              <a:spcBef>
                <a:spcPct val="0"/>
              </a:spcBef>
              <a:spcAft>
                <a:spcPct val="0"/>
              </a:spcAft>
              <a:defRPr kumimoji="1" sz="2400">
                <a:solidFill>
                  <a:schemeClr val="tx1"/>
                </a:solidFill>
                <a:latin typeface="Arial" pitchFamily="34" charset="0"/>
              </a:defRPr>
            </a:lvl7pPr>
            <a:lvl8pPr marL="3429000" indent="-228600" eaLnBrk="0" fontAlgn="base" hangingPunct="0">
              <a:spcBef>
                <a:spcPct val="0"/>
              </a:spcBef>
              <a:spcAft>
                <a:spcPct val="0"/>
              </a:spcAft>
              <a:defRPr kumimoji="1" sz="2400">
                <a:solidFill>
                  <a:schemeClr val="tx1"/>
                </a:solidFill>
                <a:latin typeface="Arial" pitchFamily="34" charset="0"/>
              </a:defRPr>
            </a:lvl8pPr>
            <a:lvl9pPr marL="3886200" indent="-228600" eaLnBrk="0" fontAlgn="base" hangingPunct="0">
              <a:spcBef>
                <a:spcPct val="0"/>
              </a:spcBef>
              <a:spcAft>
                <a:spcPct val="0"/>
              </a:spcAft>
              <a:defRPr kumimoji="1" sz="2400">
                <a:solidFill>
                  <a:schemeClr val="tx1"/>
                </a:solidFill>
                <a:latin typeface="Arial" pitchFamily="34" charset="0"/>
              </a:defRPr>
            </a:lvl9pPr>
          </a:lstStyle>
          <a:p>
            <a:r>
              <a:rPr lang="en-US" sz="1000" smtClean="0"/>
              <a:t>*</a:t>
            </a:r>
            <a:endParaRPr lang="en-US" sz="1200" i="0" smtClean="0"/>
          </a:p>
        </p:txBody>
      </p:sp>
      <p:sp>
        <p:nvSpPr>
          <p:cNvPr id="15462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pitchFamily="34" charset="0"/>
              </a:defRPr>
            </a:lvl1pPr>
            <a:lvl2pPr marL="742950" indent="-285750" eaLnBrk="0" hangingPunct="0">
              <a:defRPr kumimoji="1" sz="2400">
                <a:solidFill>
                  <a:schemeClr val="tx1"/>
                </a:solidFill>
                <a:latin typeface="Arial" pitchFamily="34" charset="0"/>
              </a:defRPr>
            </a:lvl2pPr>
            <a:lvl3pPr marL="1143000" indent="-228600" eaLnBrk="0" hangingPunct="0">
              <a:defRPr kumimoji="1" sz="2400">
                <a:solidFill>
                  <a:schemeClr val="tx1"/>
                </a:solidFill>
                <a:latin typeface="Arial" pitchFamily="34" charset="0"/>
              </a:defRPr>
            </a:lvl3pPr>
            <a:lvl4pPr marL="1600200" indent="-228600" eaLnBrk="0" hangingPunct="0">
              <a:defRPr kumimoji="1" sz="2400">
                <a:solidFill>
                  <a:schemeClr val="tx1"/>
                </a:solidFill>
                <a:latin typeface="Arial" pitchFamily="34" charset="0"/>
              </a:defRPr>
            </a:lvl4pPr>
            <a:lvl5pPr marL="2057400" indent="-228600" eaLnBrk="0" hangingPunct="0">
              <a:defRPr kumimoji="1" sz="2400">
                <a:solidFill>
                  <a:schemeClr val="tx1"/>
                </a:solidFill>
                <a:latin typeface="Arial" pitchFamily="34" charset="0"/>
              </a:defRPr>
            </a:lvl5pPr>
            <a:lvl6pPr marL="2514600" indent="-228600" eaLnBrk="0" fontAlgn="base" hangingPunct="0">
              <a:spcBef>
                <a:spcPct val="0"/>
              </a:spcBef>
              <a:spcAft>
                <a:spcPct val="0"/>
              </a:spcAft>
              <a:defRPr kumimoji="1" sz="2400">
                <a:solidFill>
                  <a:schemeClr val="tx1"/>
                </a:solidFill>
                <a:latin typeface="Arial" pitchFamily="34" charset="0"/>
              </a:defRPr>
            </a:lvl6pPr>
            <a:lvl7pPr marL="2971800" indent="-228600" eaLnBrk="0" fontAlgn="base" hangingPunct="0">
              <a:spcBef>
                <a:spcPct val="0"/>
              </a:spcBef>
              <a:spcAft>
                <a:spcPct val="0"/>
              </a:spcAft>
              <a:defRPr kumimoji="1" sz="2400">
                <a:solidFill>
                  <a:schemeClr val="tx1"/>
                </a:solidFill>
                <a:latin typeface="Arial" pitchFamily="34" charset="0"/>
              </a:defRPr>
            </a:lvl7pPr>
            <a:lvl8pPr marL="3429000" indent="-228600" eaLnBrk="0" fontAlgn="base" hangingPunct="0">
              <a:spcBef>
                <a:spcPct val="0"/>
              </a:spcBef>
              <a:spcAft>
                <a:spcPct val="0"/>
              </a:spcAft>
              <a:defRPr kumimoji="1" sz="2400">
                <a:solidFill>
                  <a:schemeClr val="tx1"/>
                </a:solidFill>
                <a:latin typeface="Arial" pitchFamily="34" charset="0"/>
              </a:defRPr>
            </a:lvl8pPr>
            <a:lvl9pPr marL="3886200" indent="-228600" eaLnBrk="0" fontAlgn="base" hangingPunct="0">
              <a:spcBef>
                <a:spcPct val="0"/>
              </a:spcBef>
              <a:spcAft>
                <a:spcPct val="0"/>
              </a:spcAft>
              <a:defRPr kumimoji="1" sz="2400">
                <a:solidFill>
                  <a:schemeClr val="tx1"/>
                </a:solidFill>
                <a:latin typeface="Arial" pitchFamily="34" charset="0"/>
              </a:defRPr>
            </a:lvl9pPr>
          </a:lstStyle>
          <a:p>
            <a:r>
              <a:rPr lang="en-US" sz="1000" smtClean="0"/>
              <a:t>07/16/96</a:t>
            </a:r>
            <a:endParaRPr lang="en-US" sz="1200" i="0" smtClean="0"/>
          </a:p>
        </p:txBody>
      </p:sp>
      <p:sp>
        <p:nvSpPr>
          <p:cNvPr id="15462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pitchFamily="34" charset="0"/>
              </a:defRPr>
            </a:lvl1pPr>
            <a:lvl2pPr marL="742950" indent="-285750" eaLnBrk="0" hangingPunct="0">
              <a:defRPr kumimoji="1" sz="2400">
                <a:solidFill>
                  <a:schemeClr val="tx1"/>
                </a:solidFill>
                <a:latin typeface="Arial" pitchFamily="34" charset="0"/>
              </a:defRPr>
            </a:lvl2pPr>
            <a:lvl3pPr marL="1143000" indent="-228600" eaLnBrk="0" hangingPunct="0">
              <a:defRPr kumimoji="1" sz="2400">
                <a:solidFill>
                  <a:schemeClr val="tx1"/>
                </a:solidFill>
                <a:latin typeface="Arial" pitchFamily="34" charset="0"/>
              </a:defRPr>
            </a:lvl3pPr>
            <a:lvl4pPr marL="1600200" indent="-228600" eaLnBrk="0" hangingPunct="0">
              <a:defRPr kumimoji="1" sz="2400">
                <a:solidFill>
                  <a:schemeClr val="tx1"/>
                </a:solidFill>
                <a:latin typeface="Arial" pitchFamily="34" charset="0"/>
              </a:defRPr>
            </a:lvl4pPr>
            <a:lvl5pPr marL="2057400" indent="-228600" eaLnBrk="0" hangingPunct="0">
              <a:defRPr kumimoji="1" sz="2400">
                <a:solidFill>
                  <a:schemeClr val="tx1"/>
                </a:solidFill>
                <a:latin typeface="Arial" pitchFamily="34" charset="0"/>
              </a:defRPr>
            </a:lvl5pPr>
            <a:lvl6pPr marL="2514600" indent="-228600" eaLnBrk="0" fontAlgn="base" hangingPunct="0">
              <a:spcBef>
                <a:spcPct val="0"/>
              </a:spcBef>
              <a:spcAft>
                <a:spcPct val="0"/>
              </a:spcAft>
              <a:defRPr kumimoji="1" sz="2400">
                <a:solidFill>
                  <a:schemeClr val="tx1"/>
                </a:solidFill>
                <a:latin typeface="Arial" pitchFamily="34" charset="0"/>
              </a:defRPr>
            </a:lvl6pPr>
            <a:lvl7pPr marL="2971800" indent="-228600" eaLnBrk="0" fontAlgn="base" hangingPunct="0">
              <a:spcBef>
                <a:spcPct val="0"/>
              </a:spcBef>
              <a:spcAft>
                <a:spcPct val="0"/>
              </a:spcAft>
              <a:defRPr kumimoji="1" sz="2400">
                <a:solidFill>
                  <a:schemeClr val="tx1"/>
                </a:solidFill>
                <a:latin typeface="Arial" pitchFamily="34" charset="0"/>
              </a:defRPr>
            </a:lvl7pPr>
            <a:lvl8pPr marL="3429000" indent="-228600" eaLnBrk="0" fontAlgn="base" hangingPunct="0">
              <a:spcBef>
                <a:spcPct val="0"/>
              </a:spcBef>
              <a:spcAft>
                <a:spcPct val="0"/>
              </a:spcAft>
              <a:defRPr kumimoji="1" sz="2400">
                <a:solidFill>
                  <a:schemeClr val="tx1"/>
                </a:solidFill>
                <a:latin typeface="Arial" pitchFamily="34" charset="0"/>
              </a:defRPr>
            </a:lvl8pPr>
            <a:lvl9pPr marL="3886200" indent="-228600" eaLnBrk="0" fontAlgn="base" hangingPunct="0">
              <a:spcBef>
                <a:spcPct val="0"/>
              </a:spcBef>
              <a:spcAft>
                <a:spcPct val="0"/>
              </a:spcAft>
              <a:defRPr kumimoji="1" sz="2400">
                <a:solidFill>
                  <a:schemeClr val="tx1"/>
                </a:solidFill>
                <a:latin typeface="Arial" pitchFamily="34" charset="0"/>
              </a:defRPr>
            </a:lvl9pPr>
          </a:lstStyle>
          <a:p>
            <a:r>
              <a:rPr lang="en-US" sz="1000" smtClean="0"/>
              <a:t>*</a:t>
            </a:r>
            <a:endParaRPr lang="en-US" sz="1200" i="0" smtClean="0"/>
          </a:p>
        </p:txBody>
      </p:sp>
      <p:sp>
        <p:nvSpPr>
          <p:cNvPr id="1546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pitchFamily="34" charset="0"/>
              </a:defRPr>
            </a:lvl1pPr>
            <a:lvl2pPr marL="742950" indent="-285750" eaLnBrk="0" hangingPunct="0">
              <a:defRPr kumimoji="1" sz="2400">
                <a:solidFill>
                  <a:schemeClr val="tx1"/>
                </a:solidFill>
                <a:latin typeface="Arial" pitchFamily="34" charset="0"/>
              </a:defRPr>
            </a:lvl2pPr>
            <a:lvl3pPr marL="1143000" indent="-228600" eaLnBrk="0" hangingPunct="0">
              <a:defRPr kumimoji="1" sz="2400">
                <a:solidFill>
                  <a:schemeClr val="tx1"/>
                </a:solidFill>
                <a:latin typeface="Arial" pitchFamily="34" charset="0"/>
              </a:defRPr>
            </a:lvl3pPr>
            <a:lvl4pPr marL="1600200" indent="-228600" eaLnBrk="0" hangingPunct="0">
              <a:defRPr kumimoji="1" sz="2400">
                <a:solidFill>
                  <a:schemeClr val="tx1"/>
                </a:solidFill>
                <a:latin typeface="Arial" pitchFamily="34" charset="0"/>
              </a:defRPr>
            </a:lvl4pPr>
            <a:lvl5pPr marL="2057400" indent="-228600" eaLnBrk="0" hangingPunct="0">
              <a:defRPr kumimoji="1" sz="2400">
                <a:solidFill>
                  <a:schemeClr val="tx1"/>
                </a:solidFill>
                <a:latin typeface="Arial" pitchFamily="34" charset="0"/>
              </a:defRPr>
            </a:lvl5pPr>
            <a:lvl6pPr marL="2514600" indent="-228600" eaLnBrk="0" fontAlgn="base" hangingPunct="0">
              <a:spcBef>
                <a:spcPct val="0"/>
              </a:spcBef>
              <a:spcAft>
                <a:spcPct val="0"/>
              </a:spcAft>
              <a:defRPr kumimoji="1" sz="2400">
                <a:solidFill>
                  <a:schemeClr val="tx1"/>
                </a:solidFill>
                <a:latin typeface="Arial" pitchFamily="34" charset="0"/>
              </a:defRPr>
            </a:lvl6pPr>
            <a:lvl7pPr marL="2971800" indent="-228600" eaLnBrk="0" fontAlgn="base" hangingPunct="0">
              <a:spcBef>
                <a:spcPct val="0"/>
              </a:spcBef>
              <a:spcAft>
                <a:spcPct val="0"/>
              </a:spcAft>
              <a:defRPr kumimoji="1" sz="2400">
                <a:solidFill>
                  <a:schemeClr val="tx1"/>
                </a:solidFill>
                <a:latin typeface="Arial" pitchFamily="34" charset="0"/>
              </a:defRPr>
            </a:lvl7pPr>
            <a:lvl8pPr marL="3429000" indent="-228600" eaLnBrk="0" fontAlgn="base" hangingPunct="0">
              <a:spcBef>
                <a:spcPct val="0"/>
              </a:spcBef>
              <a:spcAft>
                <a:spcPct val="0"/>
              </a:spcAft>
              <a:defRPr kumimoji="1" sz="2400">
                <a:solidFill>
                  <a:schemeClr val="tx1"/>
                </a:solidFill>
                <a:latin typeface="Arial" pitchFamily="34" charset="0"/>
              </a:defRPr>
            </a:lvl8pPr>
            <a:lvl9pPr marL="3886200" indent="-228600" eaLnBrk="0" fontAlgn="base" hangingPunct="0">
              <a:spcBef>
                <a:spcPct val="0"/>
              </a:spcBef>
              <a:spcAft>
                <a:spcPct val="0"/>
              </a:spcAft>
              <a:defRPr kumimoji="1" sz="2400">
                <a:solidFill>
                  <a:schemeClr val="tx1"/>
                </a:solidFill>
                <a:latin typeface="Arial" pitchFamily="34" charset="0"/>
              </a:defRPr>
            </a:lvl9pPr>
          </a:lstStyle>
          <a:p>
            <a:r>
              <a:rPr lang="en-US" sz="1000" smtClean="0"/>
              <a:t>##</a:t>
            </a:r>
            <a:endParaRPr lang="en-US" sz="1200" i="0" smtClean="0"/>
          </a:p>
        </p:txBody>
      </p:sp>
      <p:sp>
        <p:nvSpPr>
          <p:cNvPr id="154630" name="Rectangle 2"/>
          <p:cNvSpPr>
            <a:spLocks noGrp="1" noRot="1" noChangeAspect="1" noChangeArrowheads="1" noTextEdit="1"/>
          </p:cNvSpPr>
          <p:nvPr>
            <p:ph type="sldImg"/>
          </p:nvPr>
        </p:nvSpPr>
        <p:spPr>
          <a:solidFill>
            <a:srgbClr val="FFFFFF"/>
          </a:solidFill>
          <a:ln/>
        </p:spPr>
      </p:sp>
      <p:sp>
        <p:nvSpPr>
          <p:cNvPr id="154631"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DrG</a:t>
            </a:r>
            <a:endParaRPr lang="en-US" dirty="0" smtClean="0"/>
          </a:p>
          <a:p>
            <a:r>
              <a:rPr lang="en-US" dirty="0" smtClean="0"/>
              <a:t>Fig. 1. J&amp;J Screen showing HR, </a:t>
            </a:r>
            <a:r>
              <a:rPr lang="en-US" dirty="0" err="1" smtClean="0"/>
              <a:t>Resp,temp</a:t>
            </a:r>
            <a:r>
              <a:rPr lang="en-US" dirty="0" smtClean="0"/>
              <a:t>, Skin </a:t>
            </a:r>
            <a:r>
              <a:rPr lang="en-US" dirty="0" err="1" smtClean="0"/>
              <a:t>Cond</a:t>
            </a:r>
            <a:r>
              <a:rPr lang="en-US" dirty="0" smtClean="0"/>
              <a:t>, and a spectral analysis. Peak valley differences are about 14 B/M (79-65), LF is .1.</a:t>
            </a:r>
          </a:p>
        </p:txBody>
      </p:sp>
    </p:spTree>
    <p:extLst>
      <p:ext uri="{BB962C8B-B14F-4D97-AF65-F5344CB8AC3E}">
        <p14:creationId xmlns:p14="http://schemas.microsoft.com/office/powerpoint/2010/main" val="30047905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MJ</a:t>
            </a:r>
            <a:endParaRPr lang="en-US" dirty="0"/>
          </a:p>
        </p:txBody>
      </p:sp>
      <p:sp>
        <p:nvSpPr>
          <p:cNvPr id="4" name="Slide Number Placeholder 3"/>
          <p:cNvSpPr>
            <a:spLocks noGrp="1"/>
          </p:cNvSpPr>
          <p:nvPr>
            <p:ph type="sldNum" sz="quarter" idx="10"/>
          </p:nvPr>
        </p:nvSpPr>
        <p:spPr/>
        <p:txBody>
          <a:bodyPr/>
          <a:lstStyle/>
          <a:p>
            <a:fld id="{00BE6BFA-7202-460F-8FE2-69FC9C85EDD9}" type="slidenum">
              <a:rPr lang="en-US" smtClean="0"/>
              <a:t>77</a:t>
            </a:fld>
            <a:endParaRPr lang="en-US"/>
          </a:p>
        </p:txBody>
      </p:sp>
    </p:spTree>
    <p:extLst>
      <p:ext uri="{BB962C8B-B14F-4D97-AF65-F5344CB8AC3E}">
        <p14:creationId xmlns:p14="http://schemas.microsoft.com/office/powerpoint/2010/main" val="41527301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RG</a:t>
            </a:r>
            <a:endParaRPr lang="en-US" dirty="0"/>
          </a:p>
        </p:txBody>
      </p:sp>
      <p:sp>
        <p:nvSpPr>
          <p:cNvPr id="4" name="Slide Number Placeholder 3"/>
          <p:cNvSpPr>
            <a:spLocks noGrp="1"/>
          </p:cNvSpPr>
          <p:nvPr>
            <p:ph type="sldNum" sz="quarter" idx="10"/>
          </p:nvPr>
        </p:nvSpPr>
        <p:spPr/>
        <p:txBody>
          <a:bodyPr/>
          <a:lstStyle/>
          <a:p>
            <a:fld id="{00BE6BFA-7202-460F-8FE2-69FC9C85EDD9}" type="slidenum">
              <a:rPr lang="en-US" smtClean="0"/>
              <a:t>78</a:t>
            </a:fld>
            <a:endParaRPr lang="en-US"/>
          </a:p>
        </p:txBody>
      </p:sp>
    </p:spTree>
    <p:extLst>
      <p:ext uri="{BB962C8B-B14F-4D97-AF65-F5344CB8AC3E}">
        <p14:creationId xmlns:p14="http://schemas.microsoft.com/office/powerpoint/2010/main" val="11585353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DrG</a:t>
            </a:r>
            <a:endParaRPr lang="en-US" smtClean="0"/>
          </a:p>
          <a:p>
            <a:endParaRPr lang="en-US"/>
          </a:p>
        </p:txBody>
      </p:sp>
      <p:sp>
        <p:nvSpPr>
          <p:cNvPr id="4" name="Slide Number Placeholder 3"/>
          <p:cNvSpPr>
            <a:spLocks noGrp="1"/>
          </p:cNvSpPr>
          <p:nvPr>
            <p:ph type="sldNum" sz="quarter" idx="10"/>
          </p:nvPr>
        </p:nvSpPr>
        <p:spPr/>
        <p:txBody>
          <a:bodyPr/>
          <a:lstStyle/>
          <a:p>
            <a:fld id="{00BE6BFA-7202-460F-8FE2-69FC9C85EDD9}" type="slidenum">
              <a:rPr lang="en-US" smtClean="0"/>
              <a:t>79</a:t>
            </a:fld>
            <a:endParaRPr lang="en-US"/>
          </a:p>
        </p:txBody>
      </p:sp>
    </p:spTree>
    <p:extLst>
      <p:ext uri="{BB962C8B-B14F-4D97-AF65-F5344CB8AC3E}">
        <p14:creationId xmlns:p14="http://schemas.microsoft.com/office/powerpoint/2010/main" val="31589962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BE6BFA-7202-460F-8FE2-69FC9C85EDD9}" type="slidenum">
              <a:rPr lang="en-US" smtClean="0"/>
              <a:t>82</a:t>
            </a:fld>
            <a:endParaRPr lang="en-US"/>
          </a:p>
        </p:txBody>
      </p:sp>
    </p:spTree>
    <p:extLst>
      <p:ext uri="{BB962C8B-B14F-4D97-AF65-F5344CB8AC3E}">
        <p14:creationId xmlns:p14="http://schemas.microsoft.com/office/powerpoint/2010/main" val="36215932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BE6BFA-7202-460F-8FE2-69FC9C85EDD9}" type="slidenum">
              <a:rPr lang="en-US" smtClean="0"/>
              <a:t>83</a:t>
            </a:fld>
            <a:endParaRPr lang="en-US"/>
          </a:p>
        </p:txBody>
      </p:sp>
    </p:spTree>
    <p:extLst>
      <p:ext uri="{BB962C8B-B14F-4D97-AF65-F5344CB8AC3E}">
        <p14:creationId xmlns:p14="http://schemas.microsoft.com/office/powerpoint/2010/main" val="4522144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BE6BFA-7202-460F-8FE2-69FC9C85EDD9}" type="slidenum">
              <a:rPr lang="en-US" smtClean="0"/>
              <a:t>84</a:t>
            </a:fld>
            <a:endParaRPr lang="en-US"/>
          </a:p>
        </p:txBody>
      </p:sp>
    </p:spTree>
    <p:extLst>
      <p:ext uri="{BB962C8B-B14F-4D97-AF65-F5344CB8AC3E}">
        <p14:creationId xmlns:p14="http://schemas.microsoft.com/office/powerpoint/2010/main" val="22829810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E24185-E508-44EC-8902-2255BF45E789}" type="slidenum">
              <a:rPr lang="en-US" smtClean="0"/>
              <a:t>85</a:t>
            </a:fld>
            <a:endParaRPr lang="en-US"/>
          </a:p>
        </p:txBody>
      </p:sp>
    </p:spTree>
    <p:extLst>
      <p:ext uri="{BB962C8B-B14F-4D97-AF65-F5344CB8AC3E}">
        <p14:creationId xmlns:p14="http://schemas.microsoft.com/office/powerpoint/2010/main" val="710776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baseline="0" dirty="0" smtClean="0"/>
              <a:t>Each area and structure has distinct normal electro-physiological function, which when disrupted can cause functional pathology. Were </a:t>
            </a:r>
            <a:r>
              <a:rPr lang="en-US" baseline="0" dirty="0" err="1" smtClean="0"/>
              <a:t>gonna</a:t>
            </a:r>
            <a:r>
              <a:rPr lang="en-US" baseline="0" dirty="0" smtClean="0"/>
              <a:t> start at the bottom and work our way up. </a:t>
            </a:r>
            <a:endParaRPr lang="en-US" dirty="0" smtClean="0"/>
          </a:p>
          <a:p>
            <a:endParaRPr lang="en-US" dirty="0" smtClean="0"/>
          </a:p>
          <a:p>
            <a:r>
              <a:rPr lang="en-US" dirty="0" smtClean="0"/>
              <a:t>Gastric emptying</a:t>
            </a:r>
            <a:r>
              <a:rPr lang="en-US" baseline="0" dirty="0" smtClean="0"/>
              <a:t> starts in the stomach. </a:t>
            </a:r>
            <a:r>
              <a:rPr lang="en-US" dirty="0" smtClean="0"/>
              <a:t>The motor control of the gut (or motility) is controlled by both extrinsic (PNS) and internal reflexes.</a:t>
            </a:r>
            <a:r>
              <a:rPr lang="en-US" baseline="0" dirty="0" smtClean="0"/>
              <a:t> </a:t>
            </a:r>
            <a:r>
              <a:rPr lang="en-US" dirty="0" err="1" smtClean="0"/>
              <a:t>Peristalisic</a:t>
            </a:r>
            <a:r>
              <a:rPr lang="en-US" baseline="0" dirty="0" smtClean="0"/>
              <a:t> waves move contents from the gastric reservoir through the </a:t>
            </a:r>
            <a:r>
              <a:rPr lang="en-US" baseline="0" dirty="0" err="1" smtClean="0"/>
              <a:t>antrum</a:t>
            </a:r>
            <a:r>
              <a:rPr lang="en-US" baseline="0" dirty="0" smtClean="0"/>
              <a:t> by a jet-like propulsion. </a:t>
            </a:r>
          </a:p>
          <a:p>
            <a:endParaRPr lang="en-US" baseline="0" dirty="0" smtClean="0"/>
          </a:p>
          <a:p>
            <a:r>
              <a:rPr lang="en-US" baseline="0" dirty="0" smtClean="0"/>
              <a:t>Throughout the GIT, the ENS acts as a </a:t>
            </a:r>
            <a:r>
              <a:rPr lang="en-US" baseline="0" dirty="0" err="1" smtClean="0"/>
              <a:t>vagus</a:t>
            </a:r>
            <a:r>
              <a:rPr lang="en-US" baseline="0" dirty="0" smtClean="0"/>
              <a:t> relay station sending excitatory/inhibitory signals back to vagal afferents which then relay back into the tract. </a:t>
            </a:r>
          </a:p>
          <a:p>
            <a:endParaRPr lang="en-US" baseline="0" dirty="0" smtClean="0"/>
          </a:p>
          <a:p>
            <a:r>
              <a:rPr lang="en-US" baseline="0" dirty="0" smtClean="0"/>
              <a:t>Colonic motility is largely extrinsic. PNS excites motility, SNS inhibits motility. </a:t>
            </a:r>
            <a:endParaRPr lang="en-US" dirty="0" smtClean="0"/>
          </a:p>
          <a:p>
            <a:endParaRPr lang="en-US" dirty="0" smtClean="0"/>
          </a:p>
          <a:p>
            <a:r>
              <a:rPr lang="en-US" dirty="0" smtClean="0"/>
              <a:t>Rob</a:t>
            </a:r>
            <a:endParaRPr lang="en-US" dirty="0"/>
          </a:p>
        </p:txBody>
      </p:sp>
      <p:sp>
        <p:nvSpPr>
          <p:cNvPr id="4" name="Slide Number Placeholder 3"/>
          <p:cNvSpPr>
            <a:spLocks noGrp="1"/>
          </p:cNvSpPr>
          <p:nvPr>
            <p:ph type="sldNum" sz="quarter" idx="10"/>
          </p:nvPr>
        </p:nvSpPr>
        <p:spPr/>
        <p:txBody>
          <a:bodyPr/>
          <a:lstStyle/>
          <a:p>
            <a:fld id="{0CE24185-E508-44EC-8902-2255BF45E789}" type="slidenum">
              <a:rPr lang="en-US" smtClean="0"/>
              <a:t>12</a:t>
            </a:fld>
            <a:endParaRPr lang="en-US"/>
          </a:p>
        </p:txBody>
      </p:sp>
    </p:spTree>
    <p:extLst>
      <p:ext uri="{BB962C8B-B14F-4D97-AF65-F5344CB8AC3E}">
        <p14:creationId xmlns:p14="http://schemas.microsoft.com/office/powerpoint/2010/main" val="2588870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DrG</a:t>
            </a:r>
            <a:endParaRPr lang="en-US" dirty="0" smtClean="0"/>
          </a:p>
          <a:p>
            <a:endParaRPr lang="en-US" dirty="0"/>
          </a:p>
        </p:txBody>
      </p:sp>
      <p:sp>
        <p:nvSpPr>
          <p:cNvPr id="4" name="Slide Number Placeholder 3"/>
          <p:cNvSpPr>
            <a:spLocks noGrp="1"/>
          </p:cNvSpPr>
          <p:nvPr>
            <p:ph type="sldNum" sz="quarter" idx="10"/>
          </p:nvPr>
        </p:nvSpPr>
        <p:spPr/>
        <p:txBody>
          <a:bodyPr/>
          <a:lstStyle/>
          <a:p>
            <a:fld id="{00BE6BFA-7202-460F-8FE2-69FC9C85EDD9}" type="slidenum">
              <a:rPr lang="en-US" smtClean="0"/>
              <a:t>14</a:t>
            </a:fld>
            <a:endParaRPr lang="en-US"/>
          </a:p>
        </p:txBody>
      </p:sp>
    </p:spTree>
    <p:extLst>
      <p:ext uri="{BB962C8B-B14F-4D97-AF65-F5344CB8AC3E}">
        <p14:creationId xmlns:p14="http://schemas.microsoft.com/office/powerpoint/2010/main" val="1574058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BE6BFA-7202-460F-8FE2-69FC9C85EDD9}" type="slidenum">
              <a:rPr lang="en-US" smtClean="0"/>
              <a:t>21</a:t>
            </a:fld>
            <a:endParaRPr lang="en-US"/>
          </a:p>
        </p:txBody>
      </p:sp>
    </p:spTree>
    <p:extLst>
      <p:ext uri="{BB962C8B-B14F-4D97-AF65-F5344CB8AC3E}">
        <p14:creationId xmlns:p14="http://schemas.microsoft.com/office/powerpoint/2010/main" val="1571343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RG</a:t>
            </a:r>
          </a:p>
          <a:p>
            <a:r>
              <a:rPr lang="en-US" dirty="0" smtClean="0"/>
              <a:t>Traditionally,</a:t>
            </a:r>
            <a:r>
              <a:rPr lang="en-US" baseline="0" dirty="0" smtClean="0"/>
              <a:t> FGIDs are viewed as….</a:t>
            </a:r>
            <a:endParaRPr lang="en-US" dirty="0" smtClean="0"/>
          </a:p>
          <a:p>
            <a:endParaRPr lang="en-US" dirty="0" smtClean="0"/>
          </a:p>
          <a:p>
            <a:r>
              <a:rPr lang="en-US" dirty="0" smtClean="0"/>
              <a:t>Moving away from </a:t>
            </a:r>
            <a:r>
              <a:rPr lang="en-US" dirty="0" err="1" smtClean="0"/>
              <a:t>Sx</a:t>
            </a:r>
            <a:r>
              <a:rPr lang="en-US" dirty="0" smtClean="0"/>
              <a:t> based</a:t>
            </a:r>
            <a:r>
              <a:rPr lang="en-US" baseline="0" dirty="0" smtClean="0"/>
              <a:t> rule out disorders, the majority research utilizes Rome III diagnostic criteria to identify positive symptomology. </a:t>
            </a:r>
            <a:endParaRPr lang="en-US" dirty="0" smtClean="0"/>
          </a:p>
          <a:p>
            <a:endParaRPr lang="en-US" dirty="0" smtClean="0"/>
          </a:p>
          <a:p>
            <a:r>
              <a:rPr lang="en-US" dirty="0" smtClean="0"/>
              <a:t>What</a:t>
            </a:r>
            <a:r>
              <a:rPr lang="en-US" baseline="0" dirty="0" smtClean="0"/>
              <a:t> I want to emphasize today is that there are clear physiological mechanisms mediating these disorders and moderated by factors that are relevant for treatment planning. </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0BE6BFA-7202-460F-8FE2-69FC9C85EDD9}" type="slidenum">
              <a:rPr lang="en-US" smtClean="0"/>
              <a:t>22</a:t>
            </a:fld>
            <a:endParaRPr lang="en-US"/>
          </a:p>
        </p:txBody>
      </p:sp>
    </p:spTree>
    <p:extLst>
      <p:ext uri="{BB962C8B-B14F-4D97-AF65-F5344CB8AC3E}">
        <p14:creationId xmlns:p14="http://schemas.microsoft.com/office/powerpoint/2010/main" val="1603381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2426" y="2895600"/>
            <a:ext cx="4572000" cy="13687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Rectangle 14"/>
          <p:cNvSpPr/>
          <p:nvPr/>
        </p:nvSpPr>
        <p:spPr>
          <a:xfrm>
            <a:off x="0" y="4743451"/>
            <a:ext cx="9144000" cy="21145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0" y="4714875"/>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Date Placeholder 21"/>
          <p:cNvSpPr>
            <a:spLocks noGrp="1"/>
          </p:cNvSpPr>
          <p:nvPr>
            <p:ph type="dt" sz="half" idx="10"/>
          </p:nvPr>
        </p:nvSpPr>
        <p:spPr/>
        <p:txBody>
          <a:bodyPr/>
          <a:lstStyle/>
          <a:p>
            <a:fld id="{840FEBA6-3DA8-4139-9DFF-BD98327CB340}" type="datetimeFigureOut">
              <a:rPr lang="en-US" smtClean="0"/>
              <a:t>10/3/2015</a:t>
            </a:fld>
            <a:endParaRPr lang="en-US"/>
          </a:p>
        </p:txBody>
      </p:sp>
      <p:sp>
        <p:nvSpPr>
          <p:cNvPr id="23" name="Slide Number Placeholder 22"/>
          <p:cNvSpPr>
            <a:spLocks noGrp="1"/>
          </p:cNvSpPr>
          <p:nvPr>
            <p:ph type="sldNum" sz="quarter" idx="11"/>
          </p:nvPr>
        </p:nvSpPr>
        <p:spPr/>
        <p:txBody>
          <a:bodyPr/>
          <a:lstStyle/>
          <a:p>
            <a:fld id="{320E5CE4-C286-4ABD-8620-0DAB5B47FCD1}" type="slidenum">
              <a:rPr lang="en-US" smtClean="0"/>
              <a:t>‹#›</a:t>
            </a:fld>
            <a:endParaRPr lang="en-US"/>
          </a:p>
        </p:txBody>
      </p:sp>
      <p:sp>
        <p:nvSpPr>
          <p:cNvPr id="24" name="Footer Placeholder 23"/>
          <p:cNvSpPr>
            <a:spLocks noGrp="1"/>
          </p:cNvSpPr>
          <p:nvPr>
            <p:ph type="ftr" sz="quarter" idx="12"/>
          </p:nvPr>
        </p:nvSpPr>
        <p:spPr/>
        <p:txBody>
          <a:bodyPr/>
          <a:lstStyle/>
          <a:p>
            <a:endParaRPr lang="en-US"/>
          </a:p>
        </p:txBody>
      </p:sp>
      <p:sp>
        <p:nvSpPr>
          <p:cNvPr id="12" name="Title 11"/>
          <p:cNvSpPr>
            <a:spLocks noGrp="1"/>
          </p:cNvSpPr>
          <p:nvPr>
            <p:ph type="title"/>
          </p:nvPr>
        </p:nvSpPr>
        <p:spPr>
          <a:xfrm>
            <a:off x="352426" y="457200"/>
            <a:ext cx="7680960" cy="2438399"/>
          </a:xfrm>
        </p:spPr>
        <p:txBody>
          <a:bodyPr>
            <a:normAutofit/>
          </a:bodyPr>
          <a:lstStyle>
            <a:lvl1pPr>
              <a:spcBef>
                <a:spcPts val="0"/>
              </a:spcBef>
              <a:defRPr kumimoji="0" lang="en-US" sz="6000" b="1" i="0" u="none" strike="noStrike" kern="1200" cap="none" spc="0" normalizeH="0" baseline="0" noProof="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FEBA6-3DA8-4139-9DFF-BD98327CB340}" type="datetimeFigureOut">
              <a:rPr lang="en-US" smtClean="0"/>
              <a:t>10/3/2015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0E5CE4-C286-4ABD-8620-0DAB5B47FCD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0FEBA6-3DA8-4139-9DFF-BD98327CB340}" type="datetimeFigureOut">
              <a:rPr lang="en-US" smtClean="0"/>
              <a:t>10/3/2015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0E5CE4-C286-4ABD-8620-0DAB5B47FCD1}"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77466BB-5C57-4F99-9B2E-2CC38E9DEB4F}" type="datetime1">
              <a:rPr lang="en-US"/>
              <a:pPr>
                <a:defRPr/>
              </a:pPr>
              <a:t>10/3/2015</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Gevirtz</a:t>
            </a:r>
          </a:p>
        </p:txBody>
      </p:sp>
      <p:sp>
        <p:nvSpPr>
          <p:cNvPr id="7" name="Slide Number Placeholder 5"/>
          <p:cNvSpPr>
            <a:spLocks noGrp="1"/>
          </p:cNvSpPr>
          <p:nvPr>
            <p:ph type="sldNum" sz="quarter" idx="12"/>
          </p:nvPr>
        </p:nvSpPr>
        <p:spPr/>
        <p:txBody>
          <a:bodyPr/>
          <a:lstStyle>
            <a:lvl1pPr>
              <a:defRPr/>
            </a:lvl1pPr>
          </a:lstStyle>
          <a:p>
            <a:pPr>
              <a:defRPr/>
            </a:pPr>
            <a:fld id="{19393979-8D01-4257-B89F-C223558EF6A4}" type="slidenum">
              <a:rPr lang="en-US"/>
              <a:pPr>
                <a:defRPr/>
              </a:pPr>
              <a:t>‹#›</a:t>
            </a:fld>
            <a:endParaRPr lang="en-US"/>
          </a:p>
        </p:txBody>
      </p:sp>
    </p:spTree>
    <p:extLst>
      <p:ext uri="{BB962C8B-B14F-4D97-AF65-F5344CB8AC3E}">
        <p14:creationId xmlns:p14="http://schemas.microsoft.com/office/powerpoint/2010/main" val="12975795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fld id="{36304C68-5393-406C-997E-A7EB3CC9E229}" type="datetime1">
              <a:rPr lang="en-US"/>
              <a:pPr>
                <a:defRPr/>
              </a:pPr>
              <a:t>10/3/2015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Gevirtz</a:t>
            </a:r>
          </a:p>
        </p:txBody>
      </p:sp>
      <p:sp>
        <p:nvSpPr>
          <p:cNvPr id="6" name="Rectangle 6"/>
          <p:cNvSpPr>
            <a:spLocks noGrp="1" noChangeArrowheads="1"/>
          </p:cNvSpPr>
          <p:nvPr>
            <p:ph type="sldNum" sz="quarter" idx="12"/>
          </p:nvPr>
        </p:nvSpPr>
        <p:spPr>
          <a:ln/>
        </p:spPr>
        <p:txBody>
          <a:bodyPr/>
          <a:lstStyle>
            <a:lvl1pPr>
              <a:defRPr/>
            </a:lvl1pPr>
          </a:lstStyle>
          <a:p>
            <a:fld id="{A64A7AC0-BCBB-49AB-9F85-14E2F8AB19AB}" type="slidenum">
              <a:rPr lang="en-US" altLang="en-US"/>
              <a:pPr/>
              <a:t>‹#›</a:t>
            </a:fld>
            <a:endParaRPr lang="en-US" altLang="en-US"/>
          </a:p>
        </p:txBody>
      </p:sp>
    </p:spTree>
    <p:extLst>
      <p:ext uri="{BB962C8B-B14F-4D97-AF65-F5344CB8AC3E}">
        <p14:creationId xmlns:p14="http://schemas.microsoft.com/office/powerpoint/2010/main" val="2167955876"/>
      </p:ext>
    </p:extLst>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flip="none" rotWithShape="1">
          <a:gsLst>
            <a:gs pos="0">
              <a:schemeClr val="bg1">
                <a:lumMod val="95000"/>
              </a:schemeClr>
            </a:gs>
            <a:gs pos="10000">
              <a:schemeClr val="bg2">
                <a:lumMod val="50000"/>
              </a:schemeClr>
            </a:gs>
            <a:gs pos="46000">
              <a:schemeClr val="bg2">
                <a:lumMod val="90000"/>
              </a:schemeClr>
            </a:gs>
            <a:gs pos="98000">
              <a:schemeClr val="bg1">
                <a:lumMod val="95000"/>
              </a:schemeClr>
            </a:gs>
            <a:gs pos="77000">
              <a:schemeClr val="bg2">
                <a:tint val="100000"/>
                <a:shade val="30000"/>
                <a:alpha val="100000"/>
                <a:satMod val="255000"/>
                <a:lumMod val="10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1" name="Rectangle 10"/>
          <p:cNvSpPr/>
          <p:nvPr userDrawn="1"/>
        </p:nvSpPr>
        <p:spPr>
          <a:xfrm>
            <a:off x="0" y="1447800"/>
            <a:ext cx="9144000" cy="4759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ontent Placeholder 30"/>
          <p:cNvSpPr>
            <a:spLocks noGrp="1"/>
          </p:cNvSpPr>
          <p:nvPr>
            <p:ph sz="quarter" idx="13"/>
          </p:nvPr>
        </p:nvSpPr>
        <p:spPr>
          <a:xfrm>
            <a:off x="352426" y="1600200"/>
            <a:ext cx="7953374" cy="4724400"/>
          </a:xfrm>
        </p:spPr>
        <p:txBody>
          <a:bodyPr>
            <a:normAutofit/>
          </a:bodyPr>
          <a:lstStyle>
            <a:lvl1pPr marL="342900" marR="0" indent="-342900" algn="l" defTabSz="914400" rtl="0" eaLnBrk="1" fontAlgn="base" latinLnBrk="0" hangingPunct="1">
              <a:lnSpc>
                <a:spcPct val="100000"/>
              </a:lnSpc>
              <a:spcBef>
                <a:spcPct val="20000"/>
              </a:spcBef>
              <a:spcAft>
                <a:spcPct val="0"/>
              </a:spcAft>
              <a:buClr>
                <a:schemeClr val="tx2">
                  <a:lumMod val="75000"/>
                </a:schemeClr>
              </a:buClr>
              <a:buSzTx/>
              <a:buFont typeface="Wingdings" panose="05000000000000000000" pitchFamily="2" charset="2"/>
              <a:buChar char="v"/>
              <a:tabLst/>
              <a:defRPr sz="1600">
                <a:latin typeface="Arial" panose="020B0604020202020204" pitchFamily="34" charset="0"/>
                <a:cs typeface="Arial" panose="020B0604020202020204" pitchFamily="34" charset="0"/>
              </a:defRPr>
            </a:lvl1pPr>
            <a:lvl2pPr marL="742950" marR="0" indent="-285750" algn="l" defTabSz="914400" rtl="0" eaLnBrk="1" fontAlgn="base" latinLnBrk="0" hangingPunct="1">
              <a:lnSpc>
                <a:spcPct val="100000"/>
              </a:lnSpc>
              <a:spcBef>
                <a:spcPct val="20000"/>
              </a:spcBef>
              <a:spcAft>
                <a:spcPct val="0"/>
              </a:spcAft>
              <a:buClrTx/>
              <a:buSzTx/>
              <a:buFontTx/>
              <a:buChar char="–"/>
              <a:tabLst/>
              <a:defRPr sz="1600"/>
            </a:lvl2pPr>
            <a:lvl3pPr marL="1143000" marR="0" indent="-228600" algn="l" defTabSz="914400" rtl="0" eaLnBrk="1" fontAlgn="base" latinLnBrk="0" hangingPunct="1">
              <a:lnSpc>
                <a:spcPct val="100000"/>
              </a:lnSpc>
              <a:spcBef>
                <a:spcPct val="20000"/>
              </a:spcBef>
              <a:spcAft>
                <a:spcPct val="0"/>
              </a:spcAft>
              <a:buClrTx/>
              <a:buSzTx/>
              <a:buFontTx/>
              <a:buChar char="•"/>
              <a:tabLst/>
              <a:defRPr sz="1600"/>
            </a:lvl3pPr>
            <a:lvl4pPr marL="1600200" marR="0" indent="-228600" algn="l" defTabSz="914400" rtl="0" eaLnBrk="1" fontAlgn="base" latinLnBrk="0" hangingPunct="1">
              <a:lnSpc>
                <a:spcPct val="100000"/>
              </a:lnSpc>
              <a:spcBef>
                <a:spcPct val="20000"/>
              </a:spcBef>
              <a:spcAft>
                <a:spcPct val="0"/>
              </a:spcAft>
              <a:buClrTx/>
              <a:buSzTx/>
              <a:buFontTx/>
              <a:buChar char="–"/>
              <a:tabLst/>
              <a:defRPr sz="1600">
                <a:latin typeface="Arial" panose="020B0604020202020204" pitchFamily="34" charset="0"/>
                <a:cs typeface="Arial" panose="020B0604020202020204" pitchFamily="34" charset="0"/>
              </a:defRPr>
            </a:lvl4pPr>
            <a:lvl5pPr marL="2057400" marR="0" indent="-228600" algn="l" defTabSz="914400" rtl="0" eaLnBrk="1" fontAlgn="base" latinLnBrk="0" hangingPunct="1">
              <a:lnSpc>
                <a:spcPct val="100000"/>
              </a:lnSpc>
              <a:spcBef>
                <a:spcPct val="20000"/>
              </a:spcBef>
              <a:spcAft>
                <a:spcPct val="0"/>
              </a:spcAft>
              <a:buClrTx/>
              <a:buSzTx/>
              <a:buFontTx/>
              <a:buChar char="»"/>
              <a:tabLst/>
              <a:defRPr sz="1600"/>
            </a:lvl5pPr>
            <a:lvl6pPr marL="868680" indent="-173736">
              <a:buFont typeface="Wingdings" panose="05000000000000000000" pitchFamily="2" charset="2"/>
              <a:buChar char="§"/>
              <a:defRPr>
                <a:latin typeface="Arial" panose="020B0604020202020204" pitchFamily="34" charset="0"/>
                <a:cs typeface="Arial" panose="020B0604020202020204" pitchFamily="34" charset="0"/>
              </a:defRPr>
            </a:lvl6pPr>
            <a:lvl8pPr marL="1243584" indent="-173736">
              <a:buFont typeface="Arial" panose="020B0604020202020204" pitchFamily="34" charset="0"/>
              <a:buChar char="•"/>
              <a:defRPr>
                <a:latin typeface="Arial" panose="020B0604020202020204" pitchFamily="34" charset="0"/>
                <a:cs typeface="Arial" panose="020B0604020202020204" pitchFamily="34" charset="0"/>
              </a:defRPr>
            </a:lvl8pPr>
            <a:lvl9pPr marL="1408176" indent="-173736">
              <a:buFont typeface="Arial" panose="020B0604020202020204" pitchFamily="34" charset="0"/>
              <a:buChar char="•"/>
              <a:defRPr>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3200" b="0" i="0" u="none" strike="noStrike" kern="0" cap="none" spc="0" normalizeH="0" baseline="0" noProof="0" dirty="0" smtClean="0">
                <a:ln>
                  <a:noFill/>
                </a:ln>
                <a:solidFill>
                  <a:prstClr val="black"/>
                </a:solidFill>
                <a:effectLst/>
                <a:uLnTx/>
                <a:uFillTx/>
                <a:latin typeface="Arial"/>
              </a:rPr>
              <a:t>Click to edit Master text styles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smtClean="0">
                <a:ln>
                  <a:noFill/>
                </a:ln>
                <a:solidFill>
                  <a:prstClr val="black"/>
                </a:solidFill>
                <a:effectLst/>
                <a:uLnTx/>
                <a:uFillTx/>
                <a:latin typeface="Arial"/>
              </a:rPr>
              <a:t>Second level</a:t>
            </a:r>
          </a:p>
          <a:p>
            <a:pPr marL="1143000" marR="0" lvl="2" indent="-228600" algn="l" defTabSz="914400" rtl="0" eaLnBrk="1" fontAlgn="base" latinLnBrk="0" hangingPunct="1">
              <a:lnSpc>
                <a:spcPct val="10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prstClr val="black"/>
                </a:solidFill>
                <a:effectLst/>
                <a:uLnTx/>
                <a:uFillTx/>
                <a:latin typeface="Arial"/>
              </a:rPr>
              <a:t>Third level</a:t>
            </a:r>
          </a:p>
          <a:p>
            <a:pPr marL="1600200" marR="0" lvl="3" indent="-2286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prstClr val="black"/>
                </a:solidFill>
                <a:effectLst/>
                <a:uLnTx/>
                <a:uFillTx/>
                <a:latin typeface="Arial"/>
              </a:rPr>
              <a:t>Fourth level</a:t>
            </a:r>
          </a:p>
          <a:p>
            <a:pPr marL="2057400" marR="0" lvl="4" indent="-2286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prstClr val="black"/>
                </a:solidFill>
                <a:effectLst/>
                <a:uLnTx/>
                <a:uFillTx/>
                <a:latin typeface="Arial"/>
              </a:rPr>
              <a:t>Fifth level</a:t>
            </a:r>
            <a:endParaRPr kumimoji="0" lang="en-US" sz="2000" b="0" i="0" u="none" strike="noStrike" kern="0" cap="none" spc="0" normalizeH="0" baseline="0" noProof="0" dirty="0">
              <a:ln>
                <a:noFill/>
              </a:ln>
              <a:solidFill>
                <a:prstClr val="black"/>
              </a:solidFill>
              <a:effectLst/>
              <a:uLnTx/>
              <a:uFillTx/>
              <a:latin typeface="Arial"/>
            </a:endParaRPr>
          </a:p>
        </p:txBody>
      </p:sp>
      <p:sp>
        <p:nvSpPr>
          <p:cNvPr id="12" name="Date Placeholder 11"/>
          <p:cNvSpPr>
            <a:spLocks noGrp="1"/>
          </p:cNvSpPr>
          <p:nvPr>
            <p:ph type="dt" sz="half" idx="14"/>
          </p:nvPr>
        </p:nvSpPr>
        <p:spPr/>
        <p:txBody>
          <a:bodyPr/>
          <a:lstStyle/>
          <a:p>
            <a:fld id="{840FEBA6-3DA8-4139-9DFF-BD98327CB340}" type="datetimeFigureOut">
              <a:rPr lang="en-US" smtClean="0"/>
              <a:t>10/3/2015</a:t>
            </a:fld>
            <a:endParaRPr lang="en-US" dirty="0"/>
          </a:p>
        </p:txBody>
      </p:sp>
      <p:sp>
        <p:nvSpPr>
          <p:cNvPr id="19" name="Slide Number Placeholder 18"/>
          <p:cNvSpPr>
            <a:spLocks noGrp="1"/>
          </p:cNvSpPr>
          <p:nvPr>
            <p:ph type="sldNum" sz="quarter" idx="15"/>
          </p:nvPr>
        </p:nvSpPr>
        <p:spPr/>
        <p:txBody>
          <a:bodyPr/>
          <a:lstStyle/>
          <a:p>
            <a:fld id="{320E5CE4-C286-4ABD-8620-0DAB5B47FCD1}" type="slidenum">
              <a:rPr lang="en-US" smtClean="0"/>
              <a:t>‹#›</a:t>
            </a:fld>
            <a:endParaRPr lang="en-US"/>
          </a:p>
        </p:txBody>
      </p:sp>
      <p:sp>
        <p:nvSpPr>
          <p:cNvPr id="21" name="Footer Placeholder 20"/>
          <p:cNvSpPr>
            <a:spLocks noGrp="1"/>
          </p:cNvSpPr>
          <p:nvPr>
            <p:ph type="ftr" sz="quarter" idx="16"/>
          </p:nvPr>
        </p:nvSpPr>
        <p:spPr/>
        <p:txBody>
          <a:bodyPr/>
          <a:lstStyle/>
          <a:p>
            <a:endParaRPr lang="en-US"/>
          </a:p>
        </p:txBody>
      </p:sp>
      <p:sp>
        <p:nvSpPr>
          <p:cNvPr id="8" name="Title 7"/>
          <p:cNvSpPr>
            <a:spLocks noGrp="1"/>
          </p:cNvSpPr>
          <p:nvPr>
            <p:ph type="title"/>
          </p:nvPr>
        </p:nvSpPr>
        <p:spPr>
          <a:xfrm>
            <a:off x="352426" y="228600"/>
            <a:ext cx="8334374" cy="1066800"/>
          </a:xfrm>
        </p:spPr>
        <p:txBody>
          <a:bodyPr>
            <a:normAutofit/>
          </a:bodyPr>
          <a:lstStyle>
            <a:lvl1pPr algn="l">
              <a:defRPr sz="4400" b="1">
                <a:effectLst>
                  <a:outerShdw blurRad="38100" dist="38100" dir="2700000" algn="tl">
                    <a:srgbClr val="000000">
                      <a:alpha val="43137"/>
                    </a:srgbClr>
                  </a:outerShdw>
                </a:effectLst>
                <a:latin typeface="+mj-lt"/>
              </a:defRPr>
            </a:lvl1pPr>
          </a:lstStyle>
          <a:p>
            <a:endParaRPr lang="en-US" dirty="0"/>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72366" y="0"/>
            <a:ext cx="1084453"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86800" y="5558705"/>
            <a:ext cx="457200" cy="650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 name="Straight Connector 14"/>
          <p:cNvCxnSpPr/>
          <p:nvPr userDrawn="1"/>
        </p:nvCxnSpPr>
        <p:spPr>
          <a:xfrm>
            <a:off x="990600" y="1447800"/>
            <a:ext cx="7081766" cy="0"/>
          </a:xfrm>
          <a:prstGeom prst="line">
            <a:avLst/>
          </a:prstGeom>
          <a:ln cap="rnd">
            <a:bevel/>
            <a:headEnd w="sm" len="sm"/>
          </a:ln>
        </p:spPr>
        <p:style>
          <a:lnRef idx="2">
            <a:schemeClr val="accent5"/>
          </a:lnRef>
          <a:fillRef idx="0">
            <a:schemeClr val="accent5"/>
          </a:fillRef>
          <a:effectRef idx="1">
            <a:schemeClr val="accent5"/>
          </a:effectRef>
          <a:fontRef idx="minor">
            <a:schemeClr val="tx1"/>
          </a:fontRef>
        </p:style>
      </p:cxn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p:nvPr>
        </p:nvSpPr>
        <p:spPr>
          <a:xfrm>
            <a:off x="352426" y="4003302"/>
            <a:ext cx="4572000" cy="11782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6" name="Date Placeholder 15"/>
          <p:cNvSpPr>
            <a:spLocks noGrp="1"/>
          </p:cNvSpPr>
          <p:nvPr>
            <p:ph type="dt" sz="half" idx="10"/>
          </p:nvPr>
        </p:nvSpPr>
        <p:spPr/>
        <p:txBody>
          <a:bodyPr/>
          <a:lstStyle/>
          <a:p>
            <a:fld id="{840FEBA6-3DA8-4139-9DFF-BD98327CB340}" type="datetimeFigureOut">
              <a:rPr lang="en-US" smtClean="0"/>
              <a:t>10/3/2015</a:t>
            </a:fld>
            <a:endParaRPr lang="en-US"/>
          </a:p>
        </p:txBody>
      </p:sp>
      <p:sp>
        <p:nvSpPr>
          <p:cNvPr id="20" name="Slide Number Placeholder 19"/>
          <p:cNvSpPr>
            <a:spLocks noGrp="1"/>
          </p:cNvSpPr>
          <p:nvPr>
            <p:ph type="sldNum" sz="quarter" idx="11"/>
          </p:nvPr>
        </p:nvSpPr>
        <p:spPr/>
        <p:txBody>
          <a:bodyPr/>
          <a:lstStyle/>
          <a:p>
            <a:fld id="{320E5CE4-C286-4ABD-8620-0DAB5B47FCD1}" type="slidenum">
              <a:rPr lang="en-US" smtClean="0"/>
              <a:t>‹#›</a:t>
            </a:fld>
            <a:endParaRPr lang="en-US"/>
          </a:p>
        </p:txBody>
      </p:sp>
      <p:sp>
        <p:nvSpPr>
          <p:cNvPr id="21" name="Footer Placeholder 20"/>
          <p:cNvSpPr>
            <a:spLocks noGrp="1"/>
          </p:cNvSpPr>
          <p:nvPr>
            <p:ph type="ftr" sz="quarter" idx="12"/>
          </p:nvPr>
        </p:nvSpPr>
        <p:spPr/>
        <p:txBody>
          <a:bodyPr/>
          <a:lstStyle/>
          <a:p>
            <a:endParaRPr lang="en-US"/>
          </a:p>
        </p:txBody>
      </p:sp>
      <p:sp>
        <p:nvSpPr>
          <p:cNvPr id="13" name="Rectangle 12"/>
          <p:cNvSpPr/>
          <p:nvPr/>
        </p:nvSpPr>
        <p:spPr>
          <a:xfrm>
            <a:off x="0" y="0"/>
            <a:ext cx="9144000" cy="182880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4439" y="182880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13"/>
          <p:cNvSpPr>
            <a:spLocks noGrp="1"/>
          </p:cNvSpPr>
          <p:nvPr>
            <p:ph type="title"/>
          </p:nvPr>
        </p:nvSpPr>
        <p:spPr>
          <a:xfrm>
            <a:off x="354366" y="1990078"/>
            <a:ext cx="8439912" cy="1984248"/>
          </a:xfrm>
        </p:spPr>
        <p:txBody>
          <a:bodyPr>
            <a:noAutofit/>
          </a:bodyPr>
          <a:lstStyle>
            <a:lvl1pPr>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marL="0" marR="0" lvl="0" indent="0" algn="l" defTabSz="914400" rtl="0" eaLnBrk="1" fontAlgn="auto" latinLnBrk="0" hangingPunct="1">
              <a:lnSpc>
                <a:spcPct val="100000"/>
              </a:lnSpc>
              <a:spcBef>
                <a:spcPts val="400"/>
              </a:spcBef>
              <a:spcAft>
                <a:spcPts val="0"/>
              </a:spcAft>
              <a:buClrTx/>
              <a:buSzTx/>
              <a:buFontTx/>
              <a:buNone/>
              <a:tabLst/>
              <a:defRPr/>
            </a:pPr>
            <a:r>
              <a:rPr lang="en-US" smtClean="0"/>
              <a:t>Click to edit Master title style</a:t>
            </a:r>
            <a:endParaRPr lang="en-US" dirty="0"/>
          </a:p>
        </p:txBody>
      </p:sp>
      <p:pic>
        <p:nvPicPr>
          <p:cNvPr id="10" name="Picture 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43400" y="5558705"/>
            <a:ext cx="457200" cy="650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gradFill flip="none" rotWithShape="1">
          <a:gsLst>
            <a:gs pos="0">
              <a:schemeClr val="bg1">
                <a:lumMod val="95000"/>
              </a:schemeClr>
            </a:gs>
            <a:gs pos="10000">
              <a:schemeClr val="bg2">
                <a:lumMod val="50000"/>
              </a:schemeClr>
            </a:gs>
            <a:gs pos="46000">
              <a:schemeClr val="bg2">
                <a:lumMod val="90000"/>
              </a:schemeClr>
            </a:gs>
            <a:gs pos="98000">
              <a:schemeClr val="bg1">
                <a:lumMod val="95000"/>
              </a:schemeClr>
            </a:gs>
            <a:gs pos="77000">
              <a:schemeClr val="bg2">
                <a:tint val="100000"/>
                <a:shade val="30000"/>
                <a:alpha val="100000"/>
                <a:satMod val="255000"/>
                <a:lumMod val="10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2" name="Rectangle 31"/>
          <p:cNvSpPr/>
          <p:nvPr userDrawn="1"/>
        </p:nvSpPr>
        <p:spPr>
          <a:xfrm>
            <a:off x="0" y="1447800"/>
            <a:ext cx="9144000" cy="4759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6" name="Content Placeholder 11"/>
          <p:cNvSpPr>
            <a:spLocks noGrp="1"/>
          </p:cNvSpPr>
          <p:nvPr>
            <p:ph sz="quarter" idx="14"/>
          </p:nvPr>
        </p:nvSpPr>
        <p:spPr>
          <a:xfrm>
            <a:off x="4876800" y="1593192"/>
            <a:ext cx="3886200" cy="4288536"/>
          </a:xfrm>
        </p:spPr>
        <p:txBody>
          <a:bodyPr>
            <a:normAutofit/>
          </a:bodyPr>
          <a:lstStyle>
            <a:lvl1pPr marL="285750" indent="-285750">
              <a:buFont typeface="Wingdings" panose="05000000000000000000" pitchFamily="2" charset="2"/>
              <a:buChar char="v"/>
              <a:defRPr sz="1600">
                <a:latin typeface="Arial" panose="020B0604020202020204" pitchFamily="34" charset="0"/>
                <a:cs typeface="Arial" panose="020B0604020202020204" pitchFamily="34" charset="0"/>
              </a:defRPr>
            </a:lvl1pPr>
            <a:lvl2pPr>
              <a:defRPr sz="1600"/>
            </a:lvl2pPr>
            <a:lvl3pPr>
              <a:defRPr sz="1600"/>
            </a:lvl3pPr>
            <a:lvl4pPr marL="517525" indent="-169863">
              <a:buFont typeface="Courier New" panose="02070309020205020404" pitchFamily="49" charset="0"/>
              <a:buChar char="o"/>
              <a:defRPr sz="1600">
                <a:latin typeface="Arial" panose="020B0604020202020204" pitchFamily="34" charset="0"/>
                <a:cs typeface="Arial" panose="020B0604020202020204" pitchFamily="34" charset="0"/>
              </a:defRPr>
            </a:lvl4pPr>
            <a:lvl5pPr>
              <a:defRPr sz="1600"/>
            </a:lvl5pPr>
            <a:lvl6pPr marL="868680" indent="-173736">
              <a:buFont typeface="Wingdings" panose="05000000000000000000" pitchFamily="2" charset="2"/>
              <a:buChar char="§"/>
              <a:defRPr>
                <a:latin typeface="Arial" panose="020B0604020202020204" pitchFamily="34" charset="0"/>
                <a:cs typeface="Arial" panose="020B0604020202020204" pitchFamily="34" charset="0"/>
              </a:defRPr>
            </a:lvl6pPr>
            <a:lvl8pPr>
              <a:defRPr>
                <a:latin typeface="Arial" panose="020B0604020202020204" pitchFamily="34" charset="0"/>
                <a:cs typeface="Arial" panose="020B0604020202020204" pitchFamily="34" charset="0"/>
              </a:defRPr>
            </a:lvl8pPr>
            <a:lvl9pPr>
              <a:defRPr>
                <a:latin typeface="Arial" panose="020B0604020202020204" pitchFamily="34" charset="0"/>
                <a:cs typeface="Arial" panose="020B0604020202020204" pitchFamily="34" charset="0"/>
              </a:defRPr>
            </a:lvl9pPr>
          </a:lstStyle>
          <a:p>
            <a:pPr lvl="0"/>
            <a:r>
              <a:rPr lang="en-US" dirty="0" smtClean="0"/>
              <a:t>Click to edit Master text styles</a:t>
            </a:r>
          </a:p>
          <a:p>
            <a:pPr lvl="3"/>
            <a:r>
              <a:rPr lang="en-US" dirty="0" smtClean="0"/>
              <a:t>Second level</a:t>
            </a:r>
          </a:p>
          <a:p>
            <a:pPr lvl="5"/>
            <a:r>
              <a:rPr lang="en-US" dirty="0" smtClean="0"/>
              <a:t>Third level</a:t>
            </a:r>
          </a:p>
          <a:p>
            <a:pPr lvl="7"/>
            <a:r>
              <a:rPr lang="en-US" dirty="0" smtClean="0"/>
              <a:t>Fourth level</a:t>
            </a:r>
          </a:p>
          <a:p>
            <a:pPr lvl="8"/>
            <a:r>
              <a:rPr lang="en-US" dirty="0" smtClean="0"/>
              <a:t>Fifth level</a:t>
            </a:r>
            <a:endParaRPr lang="en-US" dirty="0"/>
          </a:p>
        </p:txBody>
      </p:sp>
      <p:sp>
        <p:nvSpPr>
          <p:cNvPr id="18" name="Content Placeholder 30"/>
          <p:cNvSpPr>
            <a:spLocks noGrp="1"/>
          </p:cNvSpPr>
          <p:nvPr>
            <p:ph sz="quarter" idx="13"/>
          </p:nvPr>
        </p:nvSpPr>
        <p:spPr>
          <a:xfrm>
            <a:off x="352426" y="1594810"/>
            <a:ext cx="3886200" cy="4288536"/>
          </a:xfrm>
        </p:spPr>
        <p:txBody>
          <a:bodyPr>
            <a:normAutofit/>
          </a:bodyPr>
          <a:lstStyle>
            <a:lvl1pPr marL="285750" indent="-285750">
              <a:buFont typeface="Wingdings" panose="05000000000000000000" pitchFamily="2" charset="2"/>
              <a:buChar char="v"/>
              <a:defRPr sz="1600">
                <a:latin typeface="Arial" panose="020B0604020202020204" pitchFamily="34" charset="0"/>
                <a:cs typeface="Arial" panose="020B0604020202020204" pitchFamily="34" charset="0"/>
              </a:defRPr>
            </a:lvl1pPr>
            <a:lvl2pPr>
              <a:defRPr sz="1600"/>
            </a:lvl2pPr>
            <a:lvl3pPr>
              <a:defRPr sz="1600"/>
            </a:lvl3pPr>
            <a:lvl4pPr marL="517525" indent="-169863">
              <a:buFont typeface="Courier New" panose="02070309020205020404" pitchFamily="49" charset="0"/>
              <a:buChar char="o"/>
              <a:defRPr sz="1600">
                <a:latin typeface="Arial" panose="020B0604020202020204" pitchFamily="34" charset="0"/>
                <a:cs typeface="Arial" panose="020B0604020202020204" pitchFamily="34" charset="0"/>
              </a:defRPr>
            </a:lvl4pPr>
            <a:lvl5pPr>
              <a:defRPr sz="1600"/>
            </a:lvl5pPr>
            <a:lvl6pPr marL="868680" indent="-173736">
              <a:buFont typeface="Wingdings" panose="05000000000000000000" pitchFamily="2" charset="2"/>
              <a:buChar char="§"/>
              <a:defRPr>
                <a:latin typeface="Arial" panose="020B0604020202020204" pitchFamily="34" charset="0"/>
                <a:cs typeface="Arial" panose="020B0604020202020204" pitchFamily="34" charset="0"/>
              </a:defRPr>
            </a:lvl6pPr>
            <a:lvl8pPr>
              <a:defRPr>
                <a:latin typeface="Arial" panose="020B0604020202020204" pitchFamily="34" charset="0"/>
                <a:cs typeface="Arial" panose="020B0604020202020204" pitchFamily="34" charset="0"/>
              </a:defRPr>
            </a:lvl8pPr>
            <a:lvl9pPr>
              <a:defRPr>
                <a:latin typeface="Arial" panose="020B0604020202020204" pitchFamily="34" charset="0"/>
                <a:cs typeface="Arial" panose="020B0604020202020204" pitchFamily="34" charset="0"/>
              </a:defRPr>
            </a:lvl9pPr>
          </a:lstStyle>
          <a:p>
            <a:pPr lvl="0"/>
            <a:r>
              <a:rPr lang="en-US" dirty="0" smtClean="0"/>
              <a:t>Click to edit Master text styles</a:t>
            </a:r>
          </a:p>
          <a:p>
            <a:pPr lvl="3"/>
            <a:r>
              <a:rPr lang="en-US" dirty="0" smtClean="0"/>
              <a:t>Second level</a:t>
            </a:r>
          </a:p>
          <a:p>
            <a:pPr lvl="5"/>
            <a:r>
              <a:rPr lang="en-US" dirty="0" smtClean="0"/>
              <a:t>Third level</a:t>
            </a:r>
          </a:p>
          <a:p>
            <a:pPr lvl="7"/>
            <a:r>
              <a:rPr lang="en-US" dirty="0" smtClean="0"/>
              <a:t>Fourth level</a:t>
            </a:r>
          </a:p>
          <a:p>
            <a:pPr lvl="8"/>
            <a:r>
              <a:rPr lang="en-US" dirty="0" smtClean="0"/>
              <a:t>Fifth level</a:t>
            </a:r>
            <a:endParaRPr lang="en-US" dirty="0"/>
          </a:p>
        </p:txBody>
      </p:sp>
      <p:sp>
        <p:nvSpPr>
          <p:cNvPr id="27" name="Title 26"/>
          <p:cNvSpPr>
            <a:spLocks noGrp="1"/>
          </p:cNvSpPr>
          <p:nvPr>
            <p:ph type="title"/>
          </p:nvPr>
        </p:nvSpPr>
        <p:spPr/>
        <p:txBody>
          <a:bodyPr/>
          <a:lstStyle>
            <a:lvl1pPr algn="l">
              <a:defRPr sz="4000">
                <a:solidFill>
                  <a:schemeClr val="bg1"/>
                </a:solidFill>
              </a:defRPr>
            </a:lvl1pPr>
          </a:lstStyle>
          <a:p>
            <a:r>
              <a:rPr lang="en-US" sz="4400" b="1" dirty="0" smtClean="0">
                <a:gradFill>
                  <a:gsLst>
                    <a:gs pos="0">
                      <a:srgbClr val="000000">
                        <a:alpha val="92000"/>
                      </a:srgbClr>
                    </a:gs>
                    <a:gs pos="45000">
                      <a:srgbClr val="000000">
                        <a:alpha val="51000"/>
                      </a:srgbClr>
                    </a:gs>
                    <a:gs pos="100000">
                      <a:srgbClr val="000000"/>
                    </a:gs>
                  </a:gsLst>
                  <a:lin ang="3600000" scaled="0"/>
                </a:gradFill>
                <a:effectLst>
                  <a:outerShdw blurRad="38100" dist="38100" dir="2700000" algn="tl">
                    <a:srgbClr val="000000">
                      <a:alpha val="43137"/>
                    </a:srgbClr>
                  </a:outerShdw>
                </a:effectLst>
              </a:rPr>
              <a:t>Click to edit Master title style</a:t>
            </a:r>
            <a:endParaRPr lang="en-US" dirty="0"/>
          </a:p>
        </p:txBody>
      </p:sp>
      <p:sp>
        <p:nvSpPr>
          <p:cNvPr id="20" name="Date Placeholder 19"/>
          <p:cNvSpPr>
            <a:spLocks noGrp="1"/>
          </p:cNvSpPr>
          <p:nvPr>
            <p:ph type="dt" sz="half" idx="15"/>
          </p:nvPr>
        </p:nvSpPr>
        <p:spPr/>
        <p:txBody>
          <a:bodyPr/>
          <a:lstStyle/>
          <a:p>
            <a:fld id="{840FEBA6-3DA8-4139-9DFF-BD98327CB340}" type="datetimeFigureOut">
              <a:rPr lang="en-US" smtClean="0"/>
              <a:t>10/3/2015</a:t>
            </a:fld>
            <a:endParaRPr lang="en-US"/>
          </a:p>
        </p:txBody>
      </p:sp>
      <p:sp>
        <p:nvSpPr>
          <p:cNvPr id="25" name="Slide Number Placeholder 24"/>
          <p:cNvSpPr>
            <a:spLocks noGrp="1"/>
          </p:cNvSpPr>
          <p:nvPr>
            <p:ph type="sldNum" sz="quarter" idx="16"/>
          </p:nvPr>
        </p:nvSpPr>
        <p:spPr/>
        <p:txBody>
          <a:bodyPr/>
          <a:lstStyle/>
          <a:p>
            <a:fld id="{320E5CE4-C286-4ABD-8620-0DAB5B47FCD1}" type="slidenum">
              <a:rPr lang="en-US" smtClean="0"/>
              <a:t>‹#›</a:t>
            </a:fld>
            <a:endParaRPr lang="en-US"/>
          </a:p>
        </p:txBody>
      </p:sp>
      <p:sp>
        <p:nvSpPr>
          <p:cNvPr id="26" name="Footer Placeholder 25"/>
          <p:cNvSpPr>
            <a:spLocks noGrp="1"/>
          </p:cNvSpPr>
          <p:nvPr>
            <p:ph type="ftr" sz="quarter" idx="17"/>
          </p:nvPr>
        </p:nvSpPr>
        <p:spPr/>
        <p:txBody>
          <a:bodyPr/>
          <a:lstStyle/>
          <a:p>
            <a:endParaRPr lang="en-US"/>
          </a:p>
        </p:txBody>
      </p:sp>
      <p:pic>
        <p:nvPicPr>
          <p:cNvPr id="3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72366" y="0"/>
            <a:ext cx="1084453"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86800" y="5558705"/>
            <a:ext cx="457200" cy="650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6" name="Straight Connector 35"/>
          <p:cNvCxnSpPr/>
          <p:nvPr userDrawn="1"/>
        </p:nvCxnSpPr>
        <p:spPr>
          <a:xfrm>
            <a:off x="990600" y="1447800"/>
            <a:ext cx="6858000" cy="0"/>
          </a:xfrm>
          <a:prstGeom prst="line">
            <a:avLst/>
          </a:prstGeom>
          <a:ln cap="rnd">
            <a:bevel/>
            <a:headEnd w="sm" len="sm"/>
          </a:ln>
        </p:spPr>
        <p:style>
          <a:lnRef idx="2">
            <a:schemeClr val="accent5"/>
          </a:lnRef>
          <a:fillRef idx="0">
            <a:schemeClr val="accent5"/>
          </a:fillRef>
          <a:effectRef idx="1">
            <a:schemeClr val="accent5"/>
          </a:effectRef>
          <a:fontRef idx="minor">
            <a:schemeClr val="tx1"/>
          </a:fontRef>
        </p:style>
      </p:cxn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gradFill flip="none" rotWithShape="1">
          <a:gsLst>
            <a:gs pos="0">
              <a:schemeClr val="bg1">
                <a:lumMod val="95000"/>
              </a:schemeClr>
            </a:gs>
            <a:gs pos="10000">
              <a:schemeClr val="bg2">
                <a:lumMod val="50000"/>
              </a:schemeClr>
            </a:gs>
            <a:gs pos="46000">
              <a:schemeClr val="bg2">
                <a:lumMod val="90000"/>
              </a:schemeClr>
            </a:gs>
            <a:gs pos="98000">
              <a:schemeClr val="bg1">
                <a:lumMod val="95000"/>
              </a:schemeClr>
            </a:gs>
            <a:gs pos="77000">
              <a:schemeClr val="bg2">
                <a:tint val="100000"/>
                <a:shade val="30000"/>
                <a:alpha val="100000"/>
                <a:satMod val="255000"/>
                <a:lumMod val="10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1" name="Rectangle 30"/>
          <p:cNvSpPr/>
          <p:nvPr userDrawn="1"/>
        </p:nvSpPr>
        <p:spPr>
          <a:xfrm>
            <a:off x="0" y="1447800"/>
            <a:ext cx="9144000" cy="4759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2819" y="54815"/>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18" name="Text Placeholder 3"/>
          <p:cNvSpPr>
            <a:spLocks noGrp="1"/>
          </p:cNvSpPr>
          <p:nvPr>
            <p:ph type="body" sz="half" idx="2"/>
          </p:nvPr>
        </p:nvSpPr>
        <p:spPr>
          <a:xfrm>
            <a:off x="340288" y="1600200"/>
            <a:ext cx="3886200" cy="509587"/>
          </a:xfrm>
        </p:spPr>
        <p:txBody>
          <a:bodyPr>
            <a:normAutofit/>
          </a:bodyPr>
          <a:lstStyle>
            <a:lvl1pPr marL="0" indent="0" algn="ctr">
              <a:buNone/>
              <a:defRPr sz="2000" b="1" i="0"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9" name="Text Placeholder 3"/>
          <p:cNvSpPr>
            <a:spLocks noGrp="1"/>
          </p:cNvSpPr>
          <p:nvPr>
            <p:ph type="body" sz="half" idx="15"/>
          </p:nvPr>
        </p:nvSpPr>
        <p:spPr>
          <a:xfrm>
            <a:off x="4929187" y="1600200"/>
            <a:ext cx="3886200" cy="509587"/>
          </a:xfrm>
        </p:spPr>
        <p:txBody>
          <a:bodyPr>
            <a:normAutofit/>
          </a:bodyPr>
          <a:lstStyle>
            <a:lvl1pPr marL="0" indent="0" algn="ctr">
              <a:buNone/>
              <a:defRPr sz="2000" b="1" i="0"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22" name="Content Placeholder 11"/>
          <p:cNvSpPr>
            <a:spLocks noGrp="1"/>
          </p:cNvSpPr>
          <p:nvPr>
            <p:ph sz="quarter" idx="14"/>
          </p:nvPr>
        </p:nvSpPr>
        <p:spPr>
          <a:xfrm>
            <a:off x="4916123" y="2286000"/>
            <a:ext cx="3886200" cy="3736848"/>
          </a:xfrm>
        </p:spPr>
        <p:txBody>
          <a:bodyPr>
            <a:normAutofit/>
          </a:bodyPr>
          <a:lstStyle>
            <a:lvl1pPr>
              <a:defRPr sz="1600">
                <a:latin typeface="Arial" panose="020B0604020202020204" pitchFamily="34" charset="0"/>
                <a:cs typeface="Arial" panose="020B0604020202020204" pitchFamily="34" charset="0"/>
              </a:defRPr>
            </a:lvl1pPr>
            <a:lvl2pPr>
              <a:defRPr sz="1600"/>
            </a:lvl2pPr>
            <a:lvl3pPr>
              <a:defRPr sz="1600"/>
            </a:lvl3pPr>
            <a:lvl4pPr marL="517525" indent="-169863">
              <a:buFont typeface="Wingdings" panose="05000000000000000000" pitchFamily="2" charset="2"/>
              <a:buChar char="v"/>
              <a:defRPr sz="1600">
                <a:latin typeface="Arial" panose="020B0604020202020204" pitchFamily="34" charset="0"/>
                <a:cs typeface="Arial" panose="020B0604020202020204" pitchFamily="34" charset="0"/>
              </a:defRPr>
            </a:lvl4pPr>
            <a:lvl5pPr>
              <a:defRPr sz="1600"/>
            </a:lvl5pPr>
            <a:lvl6pPr marL="868680" indent="-173736">
              <a:buFont typeface="Courier New" panose="02070309020205020404" pitchFamily="49" charset="0"/>
              <a:buChar char="o"/>
              <a:defRPr>
                <a:latin typeface="Arial" panose="020B0604020202020204" pitchFamily="34" charset="0"/>
                <a:cs typeface="Arial" panose="020B0604020202020204" pitchFamily="34" charset="0"/>
              </a:defRPr>
            </a:lvl6pPr>
            <a:lvl8pPr>
              <a:defRPr>
                <a:latin typeface="Arial" panose="020B0604020202020204" pitchFamily="34" charset="0"/>
                <a:cs typeface="Arial" panose="020B0604020202020204" pitchFamily="34" charset="0"/>
              </a:defRPr>
            </a:lvl8pPr>
            <a:lvl9pPr>
              <a:defRPr>
                <a:latin typeface="Arial" panose="020B0604020202020204" pitchFamily="34" charset="0"/>
                <a:cs typeface="Arial" panose="020B0604020202020204" pitchFamily="34" charset="0"/>
              </a:defRPr>
            </a:lvl9pPr>
          </a:lstStyle>
          <a:p>
            <a:pPr lvl="0"/>
            <a:r>
              <a:rPr lang="en-US" dirty="0" smtClean="0"/>
              <a:t>Click to edit Master text styles</a:t>
            </a:r>
          </a:p>
          <a:p>
            <a:pPr lvl="3"/>
            <a:r>
              <a:rPr lang="en-US" dirty="0" smtClean="0"/>
              <a:t>Second level</a:t>
            </a:r>
          </a:p>
          <a:p>
            <a:pPr lvl="5"/>
            <a:r>
              <a:rPr lang="en-US" dirty="0" smtClean="0"/>
              <a:t>Third level</a:t>
            </a:r>
          </a:p>
          <a:p>
            <a:pPr lvl="7"/>
            <a:r>
              <a:rPr lang="en-US" dirty="0" smtClean="0"/>
              <a:t>Fourth level</a:t>
            </a:r>
          </a:p>
          <a:p>
            <a:pPr lvl="8"/>
            <a:r>
              <a:rPr lang="en-US" dirty="0" smtClean="0"/>
              <a:t>Fifth level</a:t>
            </a:r>
            <a:endParaRPr lang="en-US" dirty="0"/>
          </a:p>
        </p:txBody>
      </p:sp>
      <p:sp>
        <p:nvSpPr>
          <p:cNvPr id="28" name="Content Placeholder 30"/>
          <p:cNvSpPr>
            <a:spLocks noGrp="1"/>
          </p:cNvSpPr>
          <p:nvPr>
            <p:ph sz="quarter" idx="13"/>
          </p:nvPr>
        </p:nvSpPr>
        <p:spPr>
          <a:xfrm>
            <a:off x="352426" y="2286000"/>
            <a:ext cx="3886200" cy="3736848"/>
          </a:xfrm>
        </p:spPr>
        <p:txBody>
          <a:bodyPr>
            <a:normAutofit/>
          </a:bodyPr>
          <a:lstStyle>
            <a:lvl1pPr marL="285750" indent="-285750">
              <a:buFont typeface="Wingdings" panose="05000000000000000000" pitchFamily="2" charset="2"/>
              <a:buChar char="v"/>
              <a:defRPr sz="1600">
                <a:latin typeface="Arial" panose="020B0604020202020204" pitchFamily="34" charset="0"/>
                <a:cs typeface="Arial" panose="020B0604020202020204" pitchFamily="34" charset="0"/>
              </a:defRPr>
            </a:lvl1pPr>
            <a:lvl2pPr>
              <a:defRPr sz="1600"/>
            </a:lvl2pPr>
            <a:lvl3pPr>
              <a:defRPr sz="1600"/>
            </a:lvl3pPr>
            <a:lvl4pPr marL="517525" indent="-169863">
              <a:buFont typeface="Courier New" panose="02070309020205020404" pitchFamily="49" charset="0"/>
              <a:buChar char="o"/>
              <a:defRPr sz="1600">
                <a:latin typeface="Arial" panose="020B0604020202020204" pitchFamily="34" charset="0"/>
                <a:cs typeface="Arial" panose="020B0604020202020204" pitchFamily="34" charset="0"/>
              </a:defRPr>
            </a:lvl4pPr>
            <a:lvl5pPr>
              <a:defRPr sz="1600"/>
            </a:lvl5pPr>
            <a:lvl6pPr marL="868680" indent="-173736">
              <a:buFont typeface="Wingdings" panose="05000000000000000000" pitchFamily="2" charset="2"/>
              <a:buChar char="§"/>
              <a:defRPr>
                <a:latin typeface="Arial" panose="020B0604020202020204" pitchFamily="34" charset="0"/>
                <a:cs typeface="Arial" panose="020B0604020202020204" pitchFamily="34" charset="0"/>
              </a:defRPr>
            </a:lvl6pPr>
            <a:lvl8pPr>
              <a:defRPr>
                <a:latin typeface="Arial" panose="020B0604020202020204" pitchFamily="34" charset="0"/>
                <a:cs typeface="Arial" panose="020B0604020202020204" pitchFamily="34" charset="0"/>
              </a:defRPr>
            </a:lvl8pPr>
            <a:lvl9pPr>
              <a:defRPr>
                <a:latin typeface="Arial" panose="020B0604020202020204" pitchFamily="34" charset="0"/>
                <a:cs typeface="Arial" panose="020B0604020202020204" pitchFamily="34" charset="0"/>
              </a:defRPr>
            </a:lvl9pPr>
          </a:lstStyle>
          <a:p>
            <a:pPr lvl="0"/>
            <a:r>
              <a:rPr lang="en-US" dirty="0" smtClean="0"/>
              <a:t>Click to edit Master text styles</a:t>
            </a:r>
          </a:p>
          <a:p>
            <a:pPr lvl="3"/>
            <a:r>
              <a:rPr lang="en-US" dirty="0" smtClean="0"/>
              <a:t>Second level</a:t>
            </a:r>
          </a:p>
          <a:p>
            <a:pPr lvl="5"/>
            <a:r>
              <a:rPr lang="en-US" dirty="0" smtClean="0"/>
              <a:t>Third level</a:t>
            </a:r>
          </a:p>
          <a:p>
            <a:pPr lvl="7"/>
            <a:r>
              <a:rPr lang="en-US" dirty="0" smtClean="0"/>
              <a:t>Fourth level</a:t>
            </a:r>
          </a:p>
          <a:p>
            <a:pPr lvl="8"/>
            <a:r>
              <a:rPr lang="en-US" dirty="0" smtClean="0"/>
              <a:t>Fifth level</a:t>
            </a:r>
            <a:endParaRPr lang="en-US" dirty="0"/>
          </a:p>
        </p:txBody>
      </p:sp>
      <p:sp>
        <p:nvSpPr>
          <p:cNvPr id="30" name="Title 29"/>
          <p:cNvSpPr>
            <a:spLocks noGrp="1"/>
          </p:cNvSpPr>
          <p:nvPr>
            <p:ph type="title"/>
          </p:nvPr>
        </p:nvSpPr>
        <p:spPr>
          <a:xfrm>
            <a:off x="398146" y="304800"/>
            <a:ext cx="7680960" cy="1066800"/>
          </a:xfrm>
        </p:spPr>
        <p:txBody>
          <a:bodyPr/>
          <a:lstStyle>
            <a:lvl1pPr algn="l">
              <a:defRPr sz="4000"/>
            </a:lvl1pPr>
          </a:lstStyle>
          <a:p>
            <a:r>
              <a:rPr lang="en-US" sz="4400" b="1" dirty="0" smtClean="0">
                <a:gradFill>
                  <a:gsLst>
                    <a:gs pos="0">
                      <a:srgbClr val="000000">
                        <a:alpha val="92000"/>
                      </a:srgbClr>
                    </a:gs>
                    <a:gs pos="45000">
                      <a:srgbClr val="000000">
                        <a:alpha val="51000"/>
                      </a:srgbClr>
                    </a:gs>
                    <a:gs pos="100000">
                      <a:srgbClr val="000000"/>
                    </a:gs>
                  </a:gsLst>
                  <a:lin ang="3600000" scaled="0"/>
                </a:gradFill>
                <a:effectLst>
                  <a:outerShdw blurRad="38100" dist="38100" dir="2700000" algn="tl">
                    <a:srgbClr val="000000">
                      <a:alpha val="43137"/>
                    </a:srgbClr>
                  </a:outerShdw>
                </a:effectLst>
              </a:rPr>
              <a:t>Click to edit Master title style</a:t>
            </a:r>
            <a:endParaRPr lang="en-US" dirty="0"/>
          </a:p>
        </p:txBody>
      </p:sp>
      <p:sp>
        <p:nvSpPr>
          <p:cNvPr id="20" name="Date Placeholder 19"/>
          <p:cNvSpPr>
            <a:spLocks noGrp="1"/>
          </p:cNvSpPr>
          <p:nvPr>
            <p:ph type="dt" sz="half" idx="16"/>
          </p:nvPr>
        </p:nvSpPr>
        <p:spPr/>
        <p:txBody>
          <a:bodyPr/>
          <a:lstStyle/>
          <a:p>
            <a:fld id="{840FEBA6-3DA8-4139-9DFF-BD98327CB340}" type="datetimeFigureOut">
              <a:rPr lang="en-US" smtClean="0"/>
              <a:t>10/3/2015</a:t>
            </a:fld>
            <a:endParaRPr lang="en-US"/>
          </a:p>
        </p:txBody>
      </p:sp>
      <p:sp>
        <p:nvSpPr>
          <p:cNvPr id="24" name="Slide Number Placeholder 23"/>
          <p:cNvSpPr>
            <a:spLocks noGrp="1"/>
          </p:cNvSpPr>
          <p:nvPr>
            <p:ph type="sldNum" sz="quarter" idx="17"/>
          </p:nvPr>
        </p:nvSpPr>
        <p:spPr/>
        <p:txBody>
          <a:bodyPr/>
          <a:lstStyle/>
          <a:p>
            <a:fld id="{320E5CE4-C286-4ABD-8620-0DAB5B47FCD1}" type="slidenum">
              <a:rPr lang="en-US" smtClean="0"/>
              <a:t>‹#›</a:t>
            </a:fld>
            <a:endParaRPr lang="en-US"/>
          </a:p>
        </p:txBody>
      </p:sp>
      <p:sp>
        <p:nvSpPr>
          <p:cNvPr id="29" name="Footer Placeholder 28"/>
          <p:cNvSpPr>
            <a:spLocks noGrp="1"/>
          </p:cNvSpPr>
          <p:nvPr>
            <p:ph type="ftr" sz="quarter" idx="18"/>
          </p:nvPr>
        </p:nvSpPr>
        <p:spPr/>
        <p:txBody>
          <a:bodyPr/>
          <a:lstStyle/>
          <a:p>
            <a:endParaRPr lang="en-US"/>
          </a:p>
        </p:txBody>
      </p:sp>
      <p:pic>
        <p:nvPicPr>
          <p:cNvPr id="3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72366" y="0"/>
            <a:ext cx="1084453"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86800" y="5558705"/>
            <a:ext cx="457200" cy="650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5" name="Straight Connector 34"/>
          <p:cNvCxnSpPr/>
          <p:nvPr userDrawn="1"/>
        </p:nvCxnSpPr>
        <p:spPr>
          <a:xfrm>
            <a:off x="990600" y="1447800"/>
            <a:ext cx="6858000" cy="0"/>
          </a:xfrm>
          <a:prstGeom prst="line">
            <a:avLst/>
          </a:prstGeom>
          <a:ln cap="rnd">
            <a:bevel/>
            <a:headEnd w="sm" len="sm"/>
          </a:ln>
        </p:spPr>
        <p:style>
          <a:lnRef idx="2">
            <a:schemeClr val="accent5"/>
          </a:lnRef>
          <a:fillRef idx="0">
            <a:schemeClr val="accent5"/>
          </a:fillRef>
          <a:effectRef idx="1">
            <a:schemeClr val="accent5"/>
          </a:effectRef>
          <a:fontRef idx="minor">
            <a:schemeClr val="tx1"/>
          </a:fontRef>
        </p:style>
      </p:cxn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10"/>
          <p:cNvSpPr>
            <a:spLocks noGrp="1"/>
          </p:cNvSpPr>
          <p:nvPr>
            <p:ph type="dt" sz="half" idx="10"/>
          </p:nvPr>
        </p:nvSpPr>
        <p:spPr/>
        <p:txBody>
          <a:bodyPr/>
          <a:lstStyle/>
          <a:p>
            <a:fld id="{840FEBA6-3DA8-4139-9DFF-BD98327CB340}" type="datetimeFigureOut">
              <a:rPr lang="en-US" smtClean="0"/>
              <a:t>10/3/2015</a:t>
            </a:fld>
            <a:endParaRPr lang="en-US"/>
          </a:p>
        </p:txBody>
      </p:sp>
      <p:sp>
        <p:nvSpPr>
          <p:cNvPr id="14" name="Slide Number Placeholder 13"/>
          <p:cNvSpPr>
            <a:spLocks noGrp="1"/>
          </p:cNvSpPr>
          <p:nvPr>
            <p:ph type="sldNum" sz="quarter" idx="11"/>
          </p:nvPr>
        </p:nvSpPr>
        <p:spPr/>
        <p:txBody>
          <a:bodyPr/>
          <a:lstStyle/>
          <a:p>
            <a:fld id="{320E5CE4-C286-4ABD-8620-0DAB5B47FCD1}" type="slidenum">
              <a:rPr lang="en-US" smtClean="0"/>
              <a:t>‹#›</a:t>
            </a:fld>
            <a:endParaRPr lang="en-US"/>
          </a:p>
        </p:txBody>
      </p:sp>
      <p:sp>
        <p:nvSpPr>
          <p:cNvPr id="18" name="Footer Placeholder 17"/>
          <p:cNvSpPr>
            <a:spLocks noGrp="1"/>
          </p:cNvSpPr>
          <p:nvPr>
            <p:ph type="ftr" sz="quarter" idx="12"/>
          </p:nvPr>
        </p:nvSpPr>
        <p:spPr/>
        <p:txBody>
          <a:bodyPr/>
          <a:lstStyle/>
          <a:p>
            <a:endParaRPr lang="en-US"/>
          </a:p>
        </p:txBody>
      </p:sp>
      <p:sp>
        <p:nvSpPr>
          <p:cNvPr id="15" name="Title 14"/>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p:cNvSpPr>
            <a:spLocks noGrp="1"/>
          </p:cNvSpPr>
          <p:nvPr>
            <p:ph type="dt" sz="half" idx="10"/>
          </p:nvPr>
        </p:nvSpPr>
        <p:spPr/>
        <p:txBody>
          <a:bodyPr/>
          <a:lstStyle/>
          <a:p>
            <a:fld id="{840FEBA6-3DA8-4139-9DFF-BD98327CB340}" type="datetimeFigureOut">
              <a:rPr lang="en-US" smtClean="0"/>
              <a:t>10/3/2015</a:t>
            </a:fld>
            <a:endParaRPr lang="en-US"/>
          </a:p>
        </p:txBody>
      </p:sp>
      <p:sp>
        <p:nvSpPr>
          <p:cNvPr id="12" name="Slide Number Placeholder 11"/>
          <p:cNvSpPr>
            <a:spLocks noGrp="1"/>
          </p:cNvSpPr>
          <p:nvPr>
            <p:ph type="sldNum" sz="quarter" idx="11"/>
          </p:nvPr>
        </p:nvSpPr>
        <p:spPr/>
        <p:txBody>
          <a:bodyPr/>
          <a:lstStyle/>
          <a:p>
            <a:fld id="{320E5CE4-C286-4ABD-8620-0DAB5B47FCD1}" type="slidenum">
              <a:rPr lang="en-US" smtClean="0"/>
              <a:t>‹#›</a:t>
            </a:fld>
            <a:endParaRPr lang="en-US"/>
          </a:p>
        </p:txBody>
      </p:sp>
      <p:sp>
        <p:nvSpPr>
          <p:cNvPr id="13" name="Footer Placeholder 12"/>
          <p:cNvSpPr>
            <a:spLocks noGrp="1"/>
          </p:cNvSpPr>
          <p:nvPr>
            <p:ph type="ftr" sz="quarter" idx="12"/>
          </p:nvPr>
        </p:nvSpPr>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itle 23"/>
          <p:cNvSpPr>
            <a:spLocks noGrp="1"/>
          </p:cNvSpPr>
          <p:nvPr>
            <p:ph type="title"/>
          </p:nvPr>
        </p:nvSpPr>
        <p:spPr/>
        <p:txBody>
          <a:bodyPr/>
          <a:lstStyle/>
          <a:p>
            <a:r>
              <a:rPr lang="en-US" smtClean="0"/>
              <a:t>Click to edit Master title style</a:t>
            </a:r>
            <a:endParaRPr lang="en-US"/>
          </a:p>
        </p:txBody>
      </p:sp>
      <p:sp>
        <p:nvSpPr>
          <p:cNvPr id="11" name="Text Placeholder 3"/>
          <p:cNvSpPr>
            <a:spLocks noGrp="1"/>
          </p:cNvSpPr>
          <p:nvPr>
            <p:ph type="body" sz="half" idx="2"/>
          </p:nvPr>
        </p:nvSpPr>
        <p:spPr>
          <a:xfrm>
            <a:off x="352426" y="1463040"/>
            <a:ext cx="3381375" cy="3967162"/>
          </a:xfrm>
        </p:spPr>
        <p:txBody>
          <a:bodyPr>
            <a:normAutofit/>
          </a:bodyPr>
          <a:lstStyle>
            <a:lvl1pPr marL="0" indent="0">
              <a:lnSpc>
                <a:spcPct val="150000"/>
              </a:lnSpc>
              <a:buNone/>
              <a:defRPr sz="1600" b="0" i="1" spc="0" baseline="0">
                <a:solidFill>
                  <a:schemeClr val="tx2"/>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Content Placeholder 11"/>
          <p:cNvSpPr>
            <a:spLocks noGrp="1"/>
          </p:cNvSpPr>
          <p:nvPr>
            <p:ph sz="quarter" idx="14"/>
          </p:nvPr>
        </p:nvSpPr>
        <p:spPr>
          <a:xfrm>
            <a:off x="4105275" y="1463040"/>
            <a:ext cx="4681538" cy="396849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12"/>
          <p:cNvSpPr>
            <a:spLocks noGrp="1"/>
          </p:cNvSpPr>
          <p:nvPr>
            <p:ph type="dt" sz="half" idx="15"/>
          </p:nvPr>
        </p:nvSpPr>
        <p:spPr/>
        <p:txBody>
          <a:bodyPr/>
          <a:lstStyle/>
          <a:p>
            <a:fld id="{840FEBA6-3DA8-4139-9DFF-BD98327CB340}" type="datetimeFigureOut">
              <a:rPr lang="en-US" smtClean="0"/>
              <a:t>10/3/2015</a:t>
            </a:fld>
            <a:endParaRPr lang="en-US"/>
          </a:p>
        </p:txBody>
      </p:sp>
      <p:sp>
        <p:nvSpPr>
          <p:cNvPr id="18" name="Slide Number Placeholder 17"/>
          <p:cNvSpPr>
            <a:spLocks noGrp="1"/>
          </p:cNvSpPr>
          <p:nvPr>
            <p:ph type="sldNum" sz="quarter" idx="16"/>
          </p:nvPr>
        </p:nvSpPr>
        <p:spPr/>
        <p:txBody>
          <a:bodyPr/>
          <a:lstStyle/>
          <a:p>
            <a:fld id="{320E5CE4-C286-4ABD-8620-0DAB5B47FCD1}" type="slidenum">
              <a:rPr lang="en-US" smtClean="0"/>
              <a:t>‹#›</a:t>
            </a:fld>
            <a:endParaRPr lang="en-US"/>
          </a:p>
        </p:txBody>
      </p:sp>
      <p:sp>
        <p:nvSpPr>
          <p:cNvPr id="20" name="Footer Placeholder 19"/>
          <p:cNvSpPr>
            <a:spLocks noGrp="1"/>
          </p:cNvSpPr>
          <p:nvPr>
            <p:ph type="ftr" sz="quarter" idx="17"/>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5229224" y="0"/>
            <a:ext cx="3914775" cy="5657850"/>
          </a:xfrm>
        </p:spPr>
        <p:txBody>
          <a:bodyPr anchor="ctr" anchorCtr="0"/>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352426" y="1600199"/>
            <a:ext cx="4572000" cy="3593237"/>
          </a:xfrm>
        </p:spPr>
        <p:txBody>
          <a:bodyPr>
            <a:normAutofit/>
          </a:bodyPr>
          <a:lstStyle>
            <a:lvl1pPr marL="0" indent="0">
              <a:lnSpc>
                <a:spcPct val="150000"/>
              </a:lnSpc>
              <a:spcBef>
                <a:spcPts val="0"/>
              </a:spcBef>
              <a:buNone/>
              <a:defRPr sz="1600" i="1">
                <a:solidFill>
                  <a:schemeClr val="tx1"/>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smtClean="0"/>
              <a:t>Click to edit Master text styles</a:t>
            </a:r>
          </a:p>
        </p:txBody>
      </p:sp>
      <p:sp>
        <p:nvSpPr>
          <p:cNvPr id="11" name="Rectangle 10"/>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Placeholder 1"/>
          <p:cNvSpPr>
            <a:spLocks noGrp="1"/>
          </p:cNvSpPr>
          <p:nvPr>
            <p:ph type="title"/>
          </p:nvPr>
        </p:nvSpPr>
        <p:spPr>
          <a:xfrm>
            <a:off x="352425" y="275208"/>
            <a:ext cx="4572000" cy="1324992"/>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13" name="Date Placeholder 12"/>
          <p:cNvSpPr>
            <a:spLocks noGrp="1"/>
          </p:cNvSpPr>
          <p:nvPr>
            <p:ph type="dt" sz="half" idx="14"/>
          </p:nvPr>
        </p:nvSpPr>
        <p:spPr/>
        <p:txBody>
          <a:bodyPr/>
          <a:lstStyle/>
          <a:p>
            <a:fld id="{840FEBA6-3DA8-4139-9DFF-BD98327CB340}" type="datetimeFigureOut">
              <a:rPr lang="en-US" smtClean="0"/>
              <a:t>10/3/2015</a:t>
            </a:fld>
            <a:endParaRPr lang="en-US"/>
          </a:p>
        </p:txBody>
      </p:sp>
      <p:sp>
        <p:nvSpPr>
          <p:cNvPr id="20" name="Slide Number Placeholder 19"/>
          <p:cNvSpPr>
            <a:spLocks noGrp="1"/>
          </p:cNvSpPr>
          <p:nvPr>
            <p:ph type="sldNum" sz="quarter" idx="15"/>
          </p:nvPr>
        </p:nvSpPr>
        <p:spPr/>
        <p:txBody>
          <a:bodyPr/>
          <a:lstStyle/>
          <a:p>
            <a:fld id="{320E5CE4-C286-4ABD-8620-0DAB5B47FCD1}" type="slidenum">
              <a:rPr lang="en-US" smtClean="0"/>
              <a:t>‹#›</a:t>
            </a:fld>
            <a:endParaRPr lang="en-US"/>
          </a:p>
        </p:txBody>
      </p:sp>
      <p:sp>
        <p:nvSpPr>
          <p:cNvPr id="21" name="Footer Placeholder 20"/>
          <p:cNvSpPr>
            <a:spLocks noGrp="1"/>
          </p:cNvSpPr>
          <p:nvPr>
            <p:ph type="ftr" sz="quarter" idx="16"/>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426" y="228600"/>
            <a:ext cx="768096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52426" y="1463040"/>
            <a:ext cx="768096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52426" y="6543676"/>
            <a:ext cx="1466850" cy="247650"/>
          </a:xfrm>
          <a:prstGeom prst="rect">
            <a:avLst/>
          </a:prstGeom>
        </p:spPr>
        <p:txBody>
          <a:bodyPr vert="horz" lIns="91440" tIns="45720" rIns="91440" bIns="45720" rtlCol="0" anchor="ctr">
            <a:normAutofit/>
          </a:bodyPr>
          <a:lstStyle>
            <a:lvl1pPr algn="l">
              <a:defRPr sz="1000" b="1">
                <a:solidFill>
                  <a:schemeClr val="tx1">
                    <a:alpha val="65000"/>
                  </a:schemeClr>
                </a:solidFill>
              </a:defRPr>
            </a:lvl1pPr>
          </a:lstStyle>
          <a:p>
            <a:fld id="{840FEBA6-3DA8-4139-9DFF-BD98327CB340}" type="datetimeFigureOut">
              <a:rPr lang="en-US" smtClean="0"/>
              <a:t>10/3/2015</a:t>
            </a:fld>
            <a:endParaRPr lang="en-US"/>
          </a:p>
        </p:txBody>
      </p:sp>
      <p:sp>
        <p:nvSpPr>
          <p:cNvPr id="5" name="Footer Placeholder 4"/>
          <p:cNvSpPr>
            <a:spLocks noGrp="1"/>
          </p:cNvSpPr>
          <p:nvPr>
            <p:ph type="ftr" sz="quarter" idx="3"/>
          </p:nvPr>
        </p:nvSpPr>
        <p:spPr>
          <a:xfrm>
            <a:off x="1809749" y="6543676"/>
            <a:ext cx="4086225" cy="247650"/>
          </a:xfrm>
          <a:prstGeom prst="rect">
            <a:avLst/>
          </a:prstGeom>
        </p:spPr>
        <p:txBody>
          <a:bodyPr vert="horz" lIns="91440" tIns="45720" rIns="91440" bIns="45720" rtlCol="0" anchor="ctr">
            <a:normAutofit/>
          </a:bodyPr>
          <a:lstStyle>
            <a:lvl1pPr algn="l">
              <a:defRPr sz="1000" b="1" i="1">
                <a:solidFill>
                  <a:schemeClr val="tx1">
                    <a:alpha val="65000"/>
                  </a:schemeClr>
                </a:solidFill>
              </a:defRPr>
            </a:lvl1pPr>
          </a:lstStyle>
          <a:p>
            <a:endParaRPr lang="en-US"/>
          </a:p>
        </p:txBody>
      </p:sp>
      <p:sp>
        <p:nvSpPr>
          <p:cNvPr id="6" name="Slide Number Placeholder 5"/>
          <p:cNvSpPr>
            <a:spLocks noGrp="1"/>
          </p:cNvSpPr>
          <p:nvPr>
            <p:ph type="sldNum" sz="quarter" idx="4"/>
          </p:nvPr>
        </p:nvSpPr>
        <p:spPr>
          <a:xfrm>
            <a:off x="7886700" y="6543676"/>
            <a:ext cx="876300" cy="247650"/>
          </a:xfrm>
          <a:prstGeom prst="rect">
            <a:avLst/>
          </a:prstGeom>
        </p:spPr>
        <p:txBody>
          <a:bodyPr vert="horz" lIns="91440" tIns="45720" rIns="91440" bIns="45720" rtlCol="0" anchor="ctr">
            <a:normAutofit/>
          </a:bodyPr>
          <a:lstStyle>
            <a:lvl1pPr algn="r">
              <a:defRPr sz="1000" b="1">
                <a:solidFill>
                  <a:schemeClr val="tx1">
                    <a:alpha val="65000"/>
                  </a:schemeClr>
                </a:solidFill>
              </a:defRPr>
            </a:lvl1pPr>
          </a:lstStyle>
          <a:p>
            <a:fld id="{320E5CE4-C286-4ABD-8620-0DAB5B47FCD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Lst>
  <p:timing>
    <p:tnLst>
      <p:par>
        <p:cTn id="1" dur="indefinite" restart="never" nodeType="tmRoot"/>
      </p:par>
    </p:tnLst>
  </p:timing>
  <p:txStyles>
    <p:title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p:titleStyle>
    <p:body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1.emf"/></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ww.ncbi.nlm.nih.gov/pmc/articles/PMC3292670/figure/F1/" TargetMode="External"/><Relationship Id="rId1" Type="http://schemas.openxmlformats.org/officeDocument/2006/relationships/slideLayout" Target="../slideLayouts/slideLayout7.xml"/><Relationship Id="rId4" Type="http://schemas.openxmlformats.org/officeDocument/2006/relationships/hyperlink" Target="http://www.ncbi.nlm.nih.gov/pmc/articles/PMC3292670/" TargetMode="Externa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3.xml"/><Relationship Id="rId1" Type="http://schemas.openxmlformats.org/officeDocument/2006/relationships/vmlDrawing" Target="../drawings/vmlDrawing2.vml"/><Relationship Id="rId4" Type="http://schemas.openxmlformats.org/officeDocument/2006/relationships/image" Target="../media/image25.emf"/></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vmlDrawing" Target="../drawings/vmlDrawing3.vml"/><Relationship Id="rId5" Type="http://schemas.openxmlformats.org/officeDocument/2006/relationships/image" Target="../media/image26.emf"/><Relationship Id="rId4" Type="http://schemas.openxmlformats.org/officeDocument/2006/relationships/oleObject" Target="../embeddings/oleObject3.bin"/></Relationships>
</file>

<file path=ppt/slides/_rels/slide39.xml.rels><?xml version="1.0" encoding="UTF-8" standalone="yes"?>
<Relationships xmlns="http://schemas.openxmlformats.org/package/2006/relationships"><Relationship Id="rId3" Type="http://schemas.openxmlformats.org/officeDocument/2006/relationships/hyperlink" Target="http://www.ncbi.nlm.nih.gov/pubmed?term=Gevirtz%20R%5bAuthor%5d&amp;cauthor=true&amp;cauthor_uid=20229150"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http://www.ncbi.nlm.nih.gov/pubmed?term=Ebert%20C%5bAuthor%5d&amp;cauthor=true&amp;cauthor_uid=20229150" TargetMode="External"/><Relationship Id="rId5" Type="http://schemas.openxmlformats.org/officeDocument/2006/relationships/hyperlink" Target="http://www.ncbi.nlm.nih.gov/pubmed?term=Shapiro%20W%5bAuthor%5d&amp;cauthor=true&amp;cauthor_uid=20229150" TargetMode="External"/><Relationship Id="rId4" Type="http://schemas.openxmlformats.org/officeDocument/2006/relationships/hyperlink" Target="http://www.ncbi.nlm.nih.gov/pubmed?term=Sowder%20E%5bAuthor%5d&amp;cauthor=true&amp;cauthor_uid=20229150"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38.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40.pn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8.png"/><Relationship Id="rId4" Type="http://schemas.openxmlformats.org/officeDocument/2006/relationships/notesSlide" Target="../notesSlides/notesSlide51.xml"/></Relationships>
</file>

<file path=ppt/slides/_rels/slide7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51.emf"/></Relationships>
</file>

<file path=ppt/slides/_rels/slide8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hyperlink" Target="http://hdl.handle.net/1842/6312" TargetMode="External"/><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695158"/>
            <a:ext cx="9144000" cy="476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4742805"/>
            <a:ext cx="9144000" cy="2115195"/>
          </a:xfrm>
          <a:prstGeom prst="rect">
            <a:avLst/>
          </a:prstGeom>
          <a:gradFill flip="none" rotWithShape="1">
            <a:gsLst>
              <a:gs pos="0">
                <a:srgbClr val="9AA09C">
                  <a:shade val="30000"/>
                  <a:satMod val="115000"/>
                </a:srgbClr>
              </a:gs>
              <a:gs pos="50000">
                <a:srgbClr val="9AA09C">
                  <a:shade val="67500"/>
                  <a:satMod val="115000"/>
                </a:srgbClr>
              </a:gs>
              <a:gs pos="100000">
                <a:srgbClr val="9AA09C">
                  <a:shade val="100000"/>
                  <a:satMod val="115000"/>
                </a:srgbClr>
              </a:gs>
            </a:gsLst>
            <a:lin ang="5400000" scaled="1"/>
            <a:tileRect/>
          </a:gra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571499" y="4807886"/>
            <a:ext cx="8252789" cy="1560218"/>
          </a:xfrm>
        </p:spPr>
        <p:txBody>
          <a:bodyPr>
            <a:normAutofit/>
          </a:bodyPr>
          <a:lstStyle/>
          <a:p>
            <a:pPr algn="ctr"/>
            <a:r>
              <a:rPr lang="en-US" sz="2600" b="1" i="0" dirty="0" smtClean="0">
                <a:solidFill>
                  <a:schemeClr val="bg1"/>
                </a:solidFill>
                <a:effectLst>
                  <a:outerShdw blurRad="38100" dist="38100" dir="2700000" algn="tl">
                    <a:srgbClr val="000000">
                      <a:alpha val="43137"/>
                    </a:srgbClr>
                  </a:outerShdw>
                </a:effectLst>
              </a:rPr>
              <a:t>Richard Gevirtz, PhD, BCB</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2438399"/>
            <a:ext cx="1690391" cy="2256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5"/>
          <p:cNvSpPr>
            <a:spLocks noGrp="1"/>
          </p:cNvSpPr>
          <p:nvPr>
            <p:ph type="title"/>
          </p:nvPr>
        </p:nvSpPr>
        <p:spPr>
          <a:xfrm>
            <a:off x="304800" y="0"/>
            <a:ext cx="8839199" cy="2438399"/>
          </a:xfrm>
        </p:spPr>
        <p:txBody>
          <a:bodyPr/>
          <a:lstStyle/>
          <a:p>
            <a:pPr algn="ctr"/>
            <a:r>
              <a:rPr lang="en-US" sz="3800" dirty="0" smtClean="0"/>
              <a:t>TREATING FUNCTIONAL GASTROINTESTINAL DISORDERS WITH HRV BIOFEEDBACK</a:t>
            </a:r>
            <a:endParaRPr lang="en-US" sz="3800" dirty="0"/>
          </a:p>
        </p:txBody>
      </p:sp>
    </p:spTree>
    <p:extLst>
      <p:ext uri="{BB962C8B-B14F-4D97-AF65-F5344CB8AC3E}">
        <p14:creationId xmlns:p14="http://schemas.microsoft.com/office/powerpoint/2010/main" val="14334037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gradFill>
                  <a:gsLst>
                    <a:gs pos="0">
                      <a:srgbClr val="000000">
                        <a:alpha val="92000"/>
                      </a:srgbClr>
                    </a:gs>
                    <a:gs pos="45000">
                      <a:srgbClr val="000000">
                        <a:alpha val="51000"/>
                      </a:srgbClr>
                    </a:gs>
                    <a:gs pos="100000">
                      <a:srgbClr val="000000"/>
                    </a:gs>
                  </a:gsLst>
                  <a:lin ang="3600000" scaled="0"/>
                </a:gradFill>
              </a:rPr>
              <a:t>Brain-Gut Interaction</a:t>
            </a:r>
            <a:endParaRPr lang="en-US" dirty="0"/>
          </a:p>
        </p:txBody>
      </p:sp>
      <p:sp>
        <p:nvSpPr>
          <p:cNvPr id="4" name="Content Placeholder 3"/>
          <p:cNvSpPr>
            <a:spLocks noGrp="1"/>
          </p:cNvSpPr>
          <p:nvPr>
            <p:ph idx="4294967295"/>
          </p:nvPr>
        </p:nvSpPr>
        <p:spPr>
          <a:xfrm>
            <a:off x="457200" y="1600200"/>
            <a:ext cx="8229600" cy="4525963"/>
          </a:xfrm>
          <a:prstGeom prst="rect">
            <a:avLst/>
          </a:prstGeom>
        </p:spPr>
        <p:txBody>
          <a:bodyPr>
            <a:normAutofit/>
          </a:bodyPr>
          <a:lstStyle/>
          <a:p>
            <a:pPr marL="285750" indent="-285750">
              <a:buFont typeface="Wingdings" panose="05000000000000000000" pitchFamily="2" charset="2"/>
              <a:buChar char="v"/>
            </a:pPr>
            <a:r>
              <a:rPr lang="en-US" sz="2400" dirty="0" smtClean="0"/>
              <a:t>Parasympathetic Nervous System </a:t>
            </a:r>
          </a:p>
          <a:p>
            <a:pPr lvl="3"/>
            <a:r>
              <a:rPr lang="en-US" sz="2000" dirty="0" smtClean="0"/>
              <a:t>Dominant excitatory control of ENS</a:t>
            </a:r>
          </a:p>
          <a:p>
            <a:pPr lvl="3"/>
            <a:r>
              <a:rPr lang="en-US" sz="2000" dirty="0" smtClean="0"/>
              <a:t>Regulation of motility (excitatory and inhibitory)</a:t>
            </a:r>
          </a:p>
          <a:p>
            <a:pPr lvl="3"/>
            <a:r>
              <a:rPr lang="en-US" sz="2000" dirty="0" smtClean="0"/>
              <a:t>Regulation of exocrine secretion</a:t>
            </a:r>
          </a:p>
          <a:p>
            <a:pPr lvl="3"/>
            <a:r>
              <a:rPr lang="en-US" sz="2000" dirty="0" smtClean="0"/>
              <a:t>Regulation of hormone release</a:t>
            </a:r>
          </a:p>
          <a:p>
            <a:pPr marL="285750" indent="-285750">
              <a:buFont typeface="Wingdings" panose="05000000000000000000" pitchFamily="2" charset="2"/>
              <a:buChar char="v"/>
            </a:pPr>
            <a:endParaRPr lang="en-US" sz="800" dirty="0" smtClean="0"/>
          </a:p>
          <a:p>
            <a:pPr marL="285750" indent="-285750">
              <a:buFont typeface="Wingdings" panose="05000000000000000000" pitchFamily="2" charset="2"/>
              <a:buChar char="v"/>
            </a:pPr>
            <a:r>
              <a:rPr lang="en-US" sz="2400" dirty="0" smtClean="0"/>
              <a:t>Sympathetic Nervous System </a:t>
            </a:r>
          </a:p>
          <a:p>
            <a:pPr lvl="3"/>
            <a:r>
              <a:rPr lang="en-US" sz="2000" dirty="0" smtClean="0"/>
              <a:t>Sensorimotor </a:t>
            </a:r>
            <a:r>
              <a:rPr lang="en-US" sz="2000" dirty="0"/>
              <a:t>and visceral blood vessels </a:t>
            </a:r>
            <a:r>
              <a:rPr lang="en-US" sz="2000" dirty="0" smtClean="0"/>
              <a:t>throughout GIT.</a:t>
            </a:r>
          </a:p>
          <a:p>
            <a:pPr lvl="3"/>
            <a:r>
              <a:rPr lang="en-US" sz="2000" dirty="0" smtClean="0"/>
              <a:t>Inhibits </a:t>
            </a:r>
            <a:r>
              <a:rPr lang="en-US" sz="2000" dirty="0"/>
              <a:t>motility by reducing excitatory transmitters. </a:t>
            </a:r>
            <a:endParaRPr lang="en-US" sz="2000" dirty="0" smtClean="0"/>
          </a:p>
          <a:p>
            <a:pPr lvl="3"/>
            <a:r>
              <a:rPr lang="en-US" sz="2000" dirty="0" smtClean="0">
                <a:solidFill>
                  <a:srgbClr val="FF0000"/>
                </a:solidFill>
              </a:rPr>
              <a:t>Responsible for afferent pain signals</a:t>
            </a:r>
            <a:endParaRPr lang="en-US" sz="2000" dirty="0">
              <a:solidFill>
                <a:srgbClr val="FF0000"/>
              </a:solidFill>
            </a:endParaRPr>
          </a:p>
          <a:p>
            <a:pPr marL="285750" indent="-285750">
              <a:buFont typeface="Wingdings" panose="05000000000000000000" pitchFamily="2" charset="2"/>
              <a:buChar char="v"/>
            </a:pPr>
            <a:endParaRPr lang="en-US" sz="800" dirty="0" smtClean="0"/>
          </a:p>
        </p:txBody>
      </p:sp>
      <p:sp>
        <p:nvSpPr>
          <p:cNvPr id="6" name="TextBox 5"/>
          <p:cNvSpPr txBox="1"/>
          <p:nvPr/>
        </p:nvSpPr>
        <p:spPr>
          <a:xfrm>
            <a:off x="6235700" y="6366636"/>
            <a:ext cx="2870200" cy="276999"/>
          </a:xfrm>
          <a:prstGeom prst="rect">
            <a:avLst/>
          </a:prstGeom>
          <a:noFill/>
        </p:spPr>
        <p:txBody>
          <a:bodyPr wrap="square" rtlCol="0">
            <a:spAutoFit/>
          </a:bodyPr>
          <a:lstStyle/>
          <a:p>
            <a:r>
              <a:rPr lang="en-US" sz="1200" dirty="0" smtClean="0"/>
              <a:t>(</a:t>
            </a:r>
            <a:r>
              <a:rPr lang="en-US" sz="1200" dirty="0" err="1"/>
              <a:t>Goyal</a:t>
            </a:r>
            <a:r>
              <a:rPr lang="en-US" sz="1200" dirty="0"/>
              <a:t> &amp; Hirano, 1996; </a:t>
            </a:r>
            <a:r>
              <a:rPr lang="en-US" sz="1200" dirty="0" err="1"/>
              <a:t>Janig</a:t>
            </a:r>
            <a:r>
              <a:rPr lang="en-US" sz="1200" dirty="0"/>
              <a:t>, 2006). </a:t>
            </a:r>
          </a:p>
        </p:txBody>
      </p:sp>
    </p:spTree>
    <p:extLst>
      <p:ext uri="{BB962C8B-B14F-4D97-AF65-F5344CB8AC3E}">
        <p14:creationId xmlns:p14="http://schemas.microsoft.com/office/powerpoint/2010/main" val="9775436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 presetClass="entr" presetSubtype="2"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 calcmode="lin" valueType="num">
                                      <p:cBhvr additive="base">
                                        <p:cTn id="10"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11" dur="500" fill="hold"/>
                                        <p:tgtEl>
                                          <p:spTgt spid="4">
                                            <p:txEl>
                                              <p:pRg st="1" end="1"/>
                                            </p:txEl>
                                          </p:spTgt>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 calcmode="lin" valueType="num">
                                      <p:cBhvr additive="base">
                                        <p:cTn id="14"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15" dur="500" fill="hold"/>
                                        <p:tgtEl>
                                          <p:spTgt spid="4">
                                            <p:txEl>
                                              <p:pRg st="2" end="2"/>
                                            </p:txEl>
                                          </p:spTgt>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 calcmode="lin" valueType="num">
                                      <p:cBhvr additive="base">
                                        <p:cTn id="18" dur="5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4">
                                            <p:txEl>
                                              <p:pRg st="3" end="3"/>
                                            </p:txEl>
                                          </p:spTgt>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 calcmode="lin" valueType="num">
                                      <p:cBhvr additive="base">
                                        <p:cTn id="22" dur="5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wipe(down)">
                                      <p:cBhvr>
                                        <p:cTn id="28" dur="500"/>
                                        <p:tgtEl>
                                          <p:spTgt spid="4">
                                            <p:txEl>
                                              <p:pRg st="6" end="6"/>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Effect transition="in" filter="wipe(down)">
                                      <p:cBhvr>
                                        <p:cTn id="31" dur="500"/>
                                        <p:tgtEl>
                                          <p:spTgt spid="4">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4">
                                            <p:txEl>
                                              <p:pRg st="8" end="8"/>
                                            </p:txEl>
                                          </p:spTgt>
                                        </p:tgtEl>
                                        <p:attrNameLst>
                                          <p:attrName>style.visibility</p:attrName>
                                        </p:attrNameLst>
                                      </p:cBhvr>
                                      <p:to>
                                        <p:strVal val="visible"/>
                                      </p:to>
                                    </p:set>
                                    <p:animEffect transition="in" filter="wipe(down)">
                                      <p:cBhvr>
                                        <p:cTn id="34" dur="500"/>
                                        <p:tgtEl>
                                          <p:spTgt spid="4">
                                            <p:txEl>
                                              <p:pRg st="8" end="8"/>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4">
                                            <p:txEl>
                                              <p:pRg st="9" end="9"/>
                                            </p:txEl>
                                          </p:spTgt>
                                        </p:tgtEl>
                                        <p:attrNameLst>
                                          <p:attrName>style.visibility</p:attrName>
                                        </p:attrNameLst>
                                      </p:cBhvr>
                                      <p:to>
                                        <p:strVal val="visible"/>
                                      </p:to>
                                    </p:set>
                                    <p:animEffect transition="in" filter="wipe(down)">
                                      <p:cBhvr>
                                        <p:cTn id="37"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sz="3200" dirty="0" smtClean="0"/>
              <a:t>Endocrine, immune and neuronal afferent signaling from the gut to the CNS through vagal and spinal afferents to brain stem and spinal cord respectively</a:t>
            </a:r>
            <a:r>
              <a:rPr lang="en-US" dirty="0" smtClean="0"/>
              <a:t>.</a:t>
            </a:r>
            <a:endParaRPr lang="en-US" dirty="0"/>
          </a:p>
        </p:txBody>
      </p:sp>
      <p:sp>
        <p:nvSpPr>
          <p:cNvPr id="3" name="Title 2"/>
          <p:cNvSpPr>
            <a:spLocks noGrp="1"/>
          </p:cNvSpPr>
          <p:nvPr>
            <p:ph type="title"/>
          </p:nvPr>
        </p:nvSpPr>
        <p:spPr/>
        <p:txBody>
          <a:bodyPr/>
          <a:lstStyle/>
          <a:p>
            <a:r>
              <a:rPr lang="en-US" dirty="0" smtClean="0"/>
              <a:t>Gut to Brain Communication</a:t>
            </a:r>
            <a:endParaRPr lang="en-US" dirty="0"/>
          </a:p>
        </p:txBody>
      </p:sp>
    </p:spTree>
    <p:extLst>
      <p:ext uri="{BB962C8B-B14F-4D97-AF65-F5344CB8AC3E}">
        <p14:creationId xmlns:p14="http://schemas.microsoft.com/office/powerpoint/2010/main" val="4038058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9009" y="1484243"/>
            <a:ext cx="2916551" cy="2388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05200"/>
            <a:ext cx="4419600" cy="2723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4"/>
          <p:cNvSpPr txBox="1">
            <a:spLocks/>
          </p:cNvSpPr>
          <p:nvPr/>
        </p:nvSpPr>
        <p:spPr>
          <a:xfrm>
            <a:off x="4419600" y="1363380"/>
            <a:ext cx="4038600" cy="4718304"/>
          </a:xfrm>
          <a:prstGeom prst="rect">
            <a:avLst/>
          </a:prstGeom>
        </p:spPr>
        <p:txBody>
          <a:bodyPr>
            <a:normAutofit fontScale="70000" lnSpcReduction="20000"/>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sz="1800">
                <a:solidFill>
                  <a:schemeClr val="tx1"/>
                </a:solidFill>
                <a:latin typeface="+mn-lt"/>
              </a:defRPr>
            </a:lvl4pPr>
            <a:lvl5pPr marL="2057400" indent="-228600" algn="l" rtl="0" eaLnBrk="1" fontAlgn="base" hangingPunct="1">
              <a:spcBef>
                <a:spcPct val="20000"/>
              </a:spcBef>
              <a:spcAft>
                <a:spcPct val="0"/>
              </a:spcAft>
              <a:buChar char="»"/>
              <a:defRPr sz="1800">
                <a:solidFill>
                  <a:schemeClr val="tx1"/>
                </a:solidFill>
                <a:latin typeface="+mn-lt"/>
              </a:defRPr>
            </a:lvl5pPr>
            <a:lvl6pPr marL="2514600" indent="-228600" algn="l" rtl="0" eaLnBrk="1" fontAlgn="base" hangingPunct="1">
              <a:spcBef>
                <a:spcPct val="20000"/>
              </a:spcBef>
              <a:spcAft>
                <a:spcPct val="0"/>
              </a:spcAft>
              <a:buChar char="»"/>
              <a:defRPr sz="1800">
                <a:solidFill>
                  <a:schemeClr val="tx1"/>
                </a:solidFill>
                <a:latin typeface="+mn-lt"/>
              </a:defRPr>
            </a:lvl6pPr>
            <a:lvl7pPr marL="2971800" indent="-228600" algn="l" rtl="0" eaLnBrk="1" fontAlgn="base" hangingPunct="1">
              <a:spcBef>
                <a:spcPct val="20000"/>
              </a:spcBef>
              <a:spcAft>
                <a:spcPct val="0"/>
              </a:spcAft>
              <a:buChar char="»"/>
              <a:defRPr sz="1800">
                <a:solidFill>
                  <a:schemeClr val="tx1"/>
                </a:solidFill>
                <a:latin typeface="+mn-lt"/>
              </a:defRPr>
            </a:lvl7pPr>
            <a:lvl8pPr marL="3429000" indent="-228600" algn="l" rtl="0" eaLnBrk="1" fontAlgn="base" hangingPunct="1">
              <a:spcBef>
                <a:spcPct val="20000"/>
              </a:spcBef>
              <a:spcAft>
                <a:spcPct val="0"/>
              </a:spcAft>
              <a:buChar char="»"/>
              <a:defRPr sz="1800">
                <a:solidFill>
                  <a:schemeClr val="tx1"/>
                </a:solidFill>
                <a:latin typeface="+mn-lt"/>
              </a:defRPr>
            </a:lvl8pPr>
            <a:lvl9pPr marL="3886200" indent="-228600" algn="l" rtl="0" eaLnBrk="1" fontAlgn="base" hangingPunct="1">
              <a:spcBef>
                <a:spcPct val="20000"/>
              </a:spcBef>
              <a:spcAft>
                <a:spcPct val="0"/>
              </a:spcAft>
              <a:buChar char="»"/>
              <a:defRPr sz="1800">
                <a:solidFill>
                  <a:schemeClr val="tx1"/>
                </a:solidFill>
                <a:latin typeface="+mn-lt"/>
              </a:defRPr>
            </a:lvl9pPr>
          </a:lstStyle>
          <a:p>
            <a:pPr marL="274320" lvl="1" indent="0">
              <a:buFontTx/>
              <a:buNone/>
            </a:pPr>
            <a:endParaRPr lang="en-US" kern="0" dirty="0" smtClean="0"/>
          </a:p>
          <a:p>
            <a:r>
              <a:rPr lang="en-US" kern="0" dirty="0" smtClean="0"/>
              <a:t>Motor control of the Gut - extrinsic (ANS) and intrinsic (internal reflexes and interdigestive neurotransmission) – Peristalsis</a:t>
            </a:r>
          </a:p>
          <a:p>
            <a:endParaRPr lang="en-US" kern="0" dirty="0" smtClean="0"/>
          </a:p>
          <a:p>
            <a:r>
              <a:rPr lang="en-US" kern="0" dirty="0" smtClean="0"/>
              <a:t>Vagus Relay Station</a:t>
            </a:r>
          </a:p>
          <a:p>
            <a:pPr lvl="1"/>
            <a:r>
              <a:rPr lang="en-US" kern="0" dirty="0" smtClean="0"/>
              <a:t>Gastric emptying</a:t>
            </a:r>
          </a:p>
          <a:p>
            <a:pPr lvl="1"/>
            <a:r>
              <a:rPr lang="en-US" kern="0" dirty="0" smtClean="0"/>
              <a:t>ACH – excitatory (contraction)</a:t>
            </a:r>
          </a:p>
          <a:p>
            <a:pPr lvl="1"/>
            <a:r>
              <a:rPr lang="en-US" kern="0" dirty="0" smtClean="0"/>
              <a:t>NO, VIP, ATP – inhibitory (relaxation)</a:t>
            </a:r>
          </a:p>
          <a:p>
            <a:pPr lvl="1"/>
            <a:endParaRPr lang="en-US" kern="0" dirty="0" smtClean="0"/>
          </a:p>
          <a:p>
            <a:r>
              <a:rPr lang="en-US" kern="0" dirty="0" smtClean="0"/>
              <a:t>Colonic Motility (emptying) is largely under control of the ANS</a:t>
            </a:r>
          </a:p>
          <a:p>
            <a:pPr lvl="1"/>
            <a:r>
              <a:rPr lang="en-US" kern="0" dirty="0" smtClean="0"/>
              <a:t>PNS – excites motility</a:t>
            </a:r>
          </a:p>
          <a:p>
            <a:pPr lvl="1"/>
            <a:r>
              <a:rPr lang="en-US" kern="0" dirty="0" smtClean="0"/>
              <a:t>SNS – inhibits motility</a:t>
            </a:r>
            <a:endParaRPr lang="en-US" kern="0" dirty="0"/>
          </a:p>
        </p:txBody>
      </p:sp>
      <p:sp>
        <p:nvSpPr>
          <p:cNvPr id="2" name="TextBox 1"/>
          <p:cNvSpPr txBox="1"/>
          <p:nvPr/>
        </p:nvSpPr>
        <p:spPr>
          <a:xfrm>
            <a:off x="6096000" y="6317699"/>
            <a:ext cx="3048000" cy="246221"/>
          </a:xfrm>
          <a:prstGeom prst="rect">
            <a:avLst/>
          </a:prstGeom>
          <a:noFill/>
        </p:spPr>
        <p:txBody>
          <a:bodyPr wrap="square" rtlCol="0">
            <a:spAutoFit/>
          </a:bodyPr>
          <a:lstStyle/>
          <a:p>
            <a:r>
              <a:rPr lang="en-US" sz="1000" dirty="0" smtClean="0"/>
              <a:t>(</a:t>
            </a:r>
            <a:r>
              <a:rPr lang="en-US" sz="1000" dirty="0" err="1" smtClean="0"/>
              <a:t>Ehrlein</a:t>
            </a:r>
            <a:r>
              <a:rPr lang="en-US" sz="1000" dirty="0" smtClean="0"/>
              <a:t> &amp; </a:t>
            </a:r>
            <a:r>
              <a:rPr lang="en-US" sz="1000" dirty="0" err="1" smtClean="0"/>
              <a:t>Schemann</a:t>
            </a:r>
            <a:r>
              <a:rPr lang="en-US" sz="1000" dirty="0" smtClean="0"/>
              <a:t>, </a:t>
            </a:r>
            <a:r>
              <a:rPr lang="en-US" sz="1000" dirty="0" err="1" smtClean="0"/>
              <a:t>n.d.</a:t>
            </a:r>
            <a:r>
              <a:rPr lang="en-US" sz="1000" dirty="0" smtClean="0"/>
              <a:t>)</a:t>
            </a:r>
            <a:endParaRPr lang="en-US" sz="1000" dirty="0"/>
          </a:p>
        </p:txBody>
      </p:sp>
    </p:spTree>
    <p:extLst>
      <p:ext uri="{BB962C8B-B14F-4D97-AF65-F5344CB8AC3E}">
        <p14:creationId xmlns:p14="http://schemas.microsoft.com/office/powerpoint/2010/main" val="346576194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circle(in)">
                                      <p:cBhvr>
                                        <p:cTn id="10" dur="20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circle(in)">
                                      <p:cBhvr>
                                        <p:cTn id="15" dur="2000"/>
                                        <p:tgtEl>
                                          <p:spTgt spid="7">
                                            <p:txEl>
                                              <p:pRg st="3" end="3"/>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7">
                                            <p:txEl>
                                              <p:pRg st="4" end="4"/>
                                            </p:txEl>
                                          </p:spTgt>
                                        </p:tgtEl>
                                        <p:attrNameLst>
                                          <p:attrName>style.visibility</p:attrName>
                                        </p:attrNameLst>
                                      </p:cBhvr>
                                      <p:to>
                                        <p:strVal val="visible"/>
                                      </p:to>
                                    </p:set>
                                    <p:animEffect transition="in" filter="circle(in)">
                                      <p:cBhvr>
                                        <p:cTn id="18" dur="2000"/>
                                        <p:tgtEl>
                                          <p:spTgt spid="7">
                                            <p:txEl>
                                              <p:pRg st="4" end="4"/>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animEffect transition="in" filter="circle(in)">
                                      <p:cBhvr>
                                        <p:cTn id="21" dur="2000"/>
                                        <p:tgtEl>
                                          <p:spTgt spid="7">
                                            <p:txEl>
                                              <p:pRg st="5" end="5"/>
                                            </p:txEl>
                                          </p:spTgt>
                                        </p:tgtEl>
                                      </p:cBhvr>
                                    </p:animEffect>
                                  </p:childTnLst>
                                </p:cTn>
                              </p:par>
                              <p:par>
                                <p:cTn id="22" presetID="6" presetClass="entr" presetSubtype="16" fill="hold" nodeType="withEffect">
                                  <p:stCondLst>
                                    <p:cond delay="0"/>
                                  </p:stCondLst>
                                  <p:childTnLst>
                                    <p:set>
                                      <p:cBhvr>
                                        <p:cTn id="23" dur="1" fill="hold">
                                          <p:stCondLst>
                                            <p:cond delay="0"/>
                                          </p:stCondLst>
                                        </p:cTn>
                                        <p:tgtEl>
                                          <p:spTgt spid="7">
                                            <p:txEl>
                                              <p:pRg st="6" end="6"/>
                                            </p:txEl>
                                          </p:spTgt>
                                        </p:tgtEl>
                                        <p:attrNameLst>
                                          <p:attrName>style.visibility</p:attrName>
                                        </p:attrNameLst>
                                      </p:cBhvr>
                                      <p:to>
                                        <p:strVal val="visible"/>
                                      </p:to>
                                    </p:set>
                                    <p:animEffect transition="in" filter="circle(in)">
                                      <p:cBhvr>
                                        <p:cTn id="24" dur="2000"/>
                                        <p:tgtEl>
                                          <p:spTgt spid="7">
                                            <p:txEl>
                                              <p:pRg st="6" end="6"/>
                                            </p:txEl>
                                          </p:spTgt>
                                        </p:tgtEl>
                                      </p:cBhvr>
                                    </p:animEffect>
                                  </p:childTnLst>
                                </p:cTn>
                              </p:par>
                              <p:par>
                                <p:cTn id="25" presetID="6"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8" end="8"/>
                                            </p:txEl>
                                          </p:spTgt>
                                        </p:tgtEl>
                                        <p:attrNameLst>
                                          <p:attrName>style.visibility</p:attrName>
                                        </p:attrNameLst>
                                      </p:cBhvr>
                                      <p:to>
                                        <p:strVal val="visible"/>
                                      </p:to>
                                    </p:set>
                                    <p:animEffect transition="in" filter="barn(inVertical)">
                                      <p:cBhvr>
                                        <p:cTn id="32" dur="500"/>
                                        <p:tgtEl>
                                          <p:spTgt spid="7">
                                            <p:txEl>
                                              <p:pRg st="8" end="8"/>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7">
                                            <p:txEl>
                                              <p:pRg st="9" end="9"/>
                                            </p:txEl>
                                          </p:spTgt>
                                        </p:tgtEl>
                                        <p:attrNameLst>
                                          <p:attrName>style.visibility</p:attrName>
                                        </p:attrNameLst>
                                      </p:cBhvr>
                                      <p:to>
                                        <p:strVal val="visible"/>
                                      </p:to>
                                    </p:set>
                                    <p:animEffect transition="in" filter="barn(inVertical)">
                                      <p:cBhvr>
                                        <p:cTn id="35" dur="500"/>
                                        <p:tgtEl>
                                          <p:spTgt spid="7">
                                            <p:txEl>
                                              <p:pRg st="9" end="9"/>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7">
                                            <p:txEl>
                                              <p:pRg st="10" end="10"/>
                                            </p:txEl>
                                          </p:spTgt>
                                        </p:tgtEl>
                                        <p:attrNameLst>
                                          <p:attrName>style.visibility</p:attrName>
                                        </p:attrNameLst>
                                      </p:cBhvr>
                                      <p:to>
                                        <p:strVal val="visible"/>
                                      </p:to>
                                    </p:set>
                                    <p:animEffect transition="in" filter="barn(inVertical)">
                                      <p:cBhvr>
                                        <p:cTn id="38" dur="5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Documents and Settings\rgevirtz\My Documents\My Pictures\brain_gutconnec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7391400" cy="677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7"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smtClean="0"/>
              <a:t>Vagal Withdrawal: An alternative </a:t>
            </a:r>
            <a:br>
              <a:rPr lang="en-US" smtClean="0"/>
            </a:br>
            <a:r>
              <a:rPr lang="en-US" smtClean="0"/>
              <a:t>to Sympathetic Activation</a:t>
            </a:r>
          </a:p>
        </p:txBody>
      </p:sp>
      <p:sp>
        <p:nvSpPr>
          <p:cNvPr id="105478" name="Rectangle 3"/>
          <p:cNvSpPr>
            <a:spLocks noGrp="1" noChangeArrowheads="1"/>
          </p:cNvSpPr>
          <p:nvPr>
            <p:ph idx="4294967295"/>
          </p:nvPr>
        </p:nvSpPr>
        <p:spPr>
          <a:xfrm>
            <a:off x="457200" y="1600200"/>
            <a:ext cx="8229600" cy="4525963"/>
          </a:xfrm>
          <a:prstGeom prst="rect">
            <a:avLst/>
          </a:prstGeom>
        </p:spPr>
        <p:txBody>
          <a:bodyPr rtlCol="0">
            <a:normAutofit lnSpcReduction="10000"/>
          </a:bodyPr>
          <a:lstStyle/>
          <a:p>
            <a:pPr eaLnBrk="1" fontAlgn="auto" hangingPunct="1">
              <a:spcAft>
                <a:spcPts val="0"/>
              </a:spcAft>
              <a:defRPr/>
            </a:pPr>
            <a:r>
              <a:rPr lang="en-US" sz="1600" dirty="0" smtClean="0"/>
              <a:t>.</a:t>
            </a:r>
            <a:r>
              <a:rPr lang="en-US" sz="1600" b="1" dirty="0" smtClean="0"/>
              <a:t>: </a:t>
            </a:r>
            <a:r>
              <a:rPr lang="en-US" sz="1600" dirty="0" err="1" smtClean="0"/>
              <a:t>Neurosci</a:t>
            </a:r>
            <a:r>
              <a:rPr lang="en-US" sz="1600" dirty="0" smtClean="0"/>
              <a:t> </a:t>
            </a:r>
            <a:r>
              <a:rPr lang="en-US" sz="1600" dirty="0" err="1" smtClean="0"/>
              <a:t>Biobehav</a:t>
            </a:r>
            <a:r>
              <a:rPr lang="en-US" sz="1600" dirty="0" smtClean="0"/>
              <a:t> Rev. 1995 Summer;19(2</a:t>
            </a:r>
            <a:r>
              <a:rPr lang="en-US" sz="1600" smtClean="0"/>
              <a:t>):225-33</a:t>
            </a:r>
            <a:r>
              <a:rPr lang="en-US" sz="1600" dirty="0" smtClean="0"/>
              <a:t>.  	</a:t>
            </a:r>
          </a:p>
          <a:p>
            <a:pPr lvl="1" eaLnBrk="1" fontAlgn="auto" hangingPunct="1">
              <a:spcAft>
                <a:spcPts val="0"/>
              </a:spcAft>
              <a:defRPr/>
            </a:pPr>
            <a:r>
              <a:rPr lang="en-US" sz="1600" dirty="0" smtClean="0"/>
              <a:t/>
            </a:r>
            <a:br>
              <a:rPr lang="en-US" sz="1600" dirty="0" smtClean="0"/>
            </a:br>
            <a:r>
              <a:rPr lang="en-US" sz="1600" b="1" dirty="0" smtClean="0"/>
              <a:t>Cardiac vagal tone: a physiological index of stress.</a:t>
            </a:r>
            <a:r>
              <a:rPr lang="en-US" sz="1600" dirty="0" smtClean="0"/>
              <a:t/>
            </a:r>
            <a:br>
              <a:rPr lang="en-US" sz="1600" dirty="0" smtClean="0"/>
            </a:br>
            <a:r>
              <a:rPr lang="en-US" sz="1600" dirty="0" smtClean="0"/>
              <a:t/>
            </a:r>
            <a:br>
              <a:rPr lang="en-US" sz="1600" dirty="0" smtClean="0"/>
            </a:br>
            <a:r>
              <a:rPr lang="en-US" sz="1600" b="1" dirty="0" smtClean="0"/>
              <a:t>Porges SW.</a:t>
            </a:r>
            <a:r>
              <a:rPr lang="en-US" sz="1600" dirty="0" smtClean="0"/>
              <a:t/>
            </a:r>
            <a:br>
              <a:rPr lang="en-US" sz="1600" dirty="0" smtClean="0"/>
            </a:br>
            <a:r>
              <a:rPr lang="en-US" sz="1600" dirty="0" smtClean="0"/>
              <a:t/>
            </a:r>
            <a:br>
              <a:rPr lang="en-US" sz="1600" dirty="0" smtClean="0"/>
            </a:br>
            <a:r>
              <a:rPr lang="en-US" sz="1600" dirty="0" smtClean="0"/>
              <a:t>Institute for Child Study, University of Maryland, College Park 20742, USA.</a:t>
            </a:r>
            <a:br>
              <a:rPr lang="en-US" sz="1600" dirty="0" smtClean="0"/>
            </a:br>
            <a:r>
              <a:rPr lang="en-US" sz="1600" dirty="0" smtClean="0"/>
              <a:t/>
            </a:r>
            <a:br>
              <a:rPr lang="en-US" sz="1600" dirty="0" smtClean="0"/>
            </a:br>
            <a:r>
              <a:rPr lang="en-US" sz="1600" dirty="0" smtClean="0"/>
              <a:t>Cardiac vagal tone is proposed as a novel index of stress and stress vulnerability in mammals. A model is described that emphasizes the role of the parasympathetic nervous system and particularly the </a:t>
            </a:r>
            <a:r>
              <a:rPr lang="en-US" sz="1600" dirty="0" err="1" smtClean="0"/>
              <a:t>vagus</a:t>
            </a:r>
            <a:r>
              <a:rPr lang="en-US" sz="1600" dirty="0" smtClean="0"/>
              <a:t> nerve in defining stress. The model details the importance of a branch of the </a:t>
            </a:r>
            <a:r>
              <a:rPr lang="en-US" sz="1600" dirty="0" err="1" smtClean="0"/>
              <a:t>vagus</a:t>
            </a:r>
            <a:r>
              <a:rPr lang="en-US" sz="1600" dirty="0" smtClean="0"/>
              <a:t> originating in the nucleus </a:t>
            </a:r>
            <a:r>
              <a:rPr lang="en-US" sz="1600" dirty="0" err="1" smtClean="0"/>
              <a:t>ambiguus</a:t>
            </a:r>
            <a:r>
              <a:rPr lang="en-US" sz="1600" dirty="0" smtClean="0"/>
              <a:t>. In mammals the nucleus </a:t>
            </a:r>
            <a:r>
              <a:rPr lang="en-US" sz="1600" dirty="0" err="1" smtClean="0"/>
              <a:t>ambiguus</a:t>
            </a:r>
            <a:r>
              <a:rPr lang="en-US" sz="1600" dirty="0" smtClean="0"/>
              <a:t> not only coordinates sucking, swallowing, and breathing, but it also regulates heart rate and vocalizations in response to stressors. In mammals it is possible, by quantifying the amplitude of respiratory sinus arrhythmia, to assess the tonic and phasic regulation of the vagal pathways originating in the nucleus </a:t>
            </a:r>
            <a:r>
              <a:rPr lang="en-US" sz="1600" dirty="0" err="1" smtClean="0"/>
              <a:t>ambiguus</a:t>
            </a:r>
            <a:r>
              <a:rPr lang="en-US" sz="1600" dirty="0" smtClean="0"/>
              <a:t>. Measurement of this component of vagal tone is proposed as a method </a:t>
            </a:r>
            <a:r>
              <a:rPr lang="en-US" sz="1400" dirty="0" smtClean="0"/>
              <a:t>to </a:t>
            </a:r>
            <a:r>
              <a:rPr lang="en-US" sz="1600" dirty="0" smtClean="0"/>
              <a:t>assess, on an individual basis, both stress and the vulnerability to stress.</a:t>
            </a:r>
            <a:br>
              <a:rPr lang="en-US" sz="1600" dirty="0" smtClean="0"/>
            </a:br>
            <a:endParaRPr lang="en-US" dirty="0" smtClean="0"/>
          </a:p>
          <a:p>
            <a:pPr lvl="1" eaLnBrk="1" fontAlgn="auto" hangingPunct="1">
              <a:spcAft>
                <a:spcPts val="0"/>
              </a:spcAft>
              <a:defRPr/>
            </a:pPr>
            <a:endParaRPr lang="en-US" sz="1600" dirty="0" smtClean="0"/>
          </a:p>
          <a:p>
            <a:pPr eaLnBrk="1" fontAlgn="auto" hangingPunct="1">
              <a:spcAft>
                <a:spcPts val="0"/>
              </a:spcAft>
              <a:defRPr/>
            </a:pPr>
            <a:endParaRPr lang="en-US" sz="1600" dirty="0" smtClean="0"/>
          </a:p>
        </p:txBody>
      </p:sp>
      <p:sp>
        <p:nvSpPr>
          <p:cNvPr id="105474" name="Date Placeholder 3"/>
          <p:cNvSpPr>
            <a:spLocks noGrp="1"/>
          </p:cNvSpPr>
          <p:nvPr>
            <p:ph type="dt" sz="quarter" idx="4294967295"/>
          </p:nvPr>
        </p:nvSpPr>
        <p:spPr>
          <a:xfrm>
            <a:off x="457200" y="6356350"/>
            <a:ext cx="2133600" cy="365125"/>
          </a:xfrm>
          <a:prstGeom prst="rect">
            <a:avLst/>
          </a:prstGeom>
        </p:spPr>
        <p:txBody>
          <a:bodyPr/>
          <a:lstStyle/>
          <a:p>
            <a:pPr>
              <a:defRPr/>
            </a:pPr>
            <a:fld id="{C3985045-A95D-409F-8F61-665EA6A4335D}" type="datetime1">
              <a:rPr lang="en-US"/>
              <a:pPr>
                <a:defRPr/>
              </a:pPr>
              <a:t>10/3/2015</a:t>
            </a:fld>
            <a:endParaRPr lang="en-US"/>
          </a:p>
        </p:txBody>
      </p:sp>
      <p:sp>
        <p:nvSpPr>
          <p:cNvPr id="105475" name="Footer Placeholder 4"/>
          <p:cNvSpPr>
            <a:spLocks noGrp="1"/>
          </p:cNvSpPr>
          <p:nvPr>
            <p:ph type="ftr" sz="quarter" idx="4294967295"/>
          </p:nvPr>
        </p:nvSpPr>
        <p:spPr>
          <a:xfrm>
            <a:off x="3124200" y="6356350"/>
            <a:ext cx="2895600" cy="365125"/>
          </a:xfrm>
          <a:prstGeom prst="rect">
            <a:avLst/>
          </a:prstGeom>
        </p:spPr>
        <p:txBody>
          <a:bodyPr/>
          <a:lstStyle/>
          <a:p>
            <a:pPr>
              <a:defRPr/>
            </a:pPr>
            <a:r>
              <a:rPr lang="en-US"/>
              <a:t>Gevirtz</a:t>
            </a:r>
          </a:p>
        </p:txBody>
      </p:sp>
      <p:sp>
        <p:nvSpPr>
          <p:cNvPr id="105476" name="Slide Number Placeholder 5"/>
          <p:cNvSpPr>
            <a:spLocks noGrp="1"/>
          </p:cNvSpPr>
          <p:nvPr>
            <p:ph type="sldNum" sz="quarter" idx="4294967295"/>
          </p:nvPr>
        </p:nvSpPr>
        <p:spPr>
          <a:xfrm>
            <a:off x="6553200" y="6356350"/>
            <a:ext cx="2133600" cy="365125"/>
          </a:xfrm>
          <a:prstGeom prst="rect">
            <a:avLst/>
          </a:prstGeom>
        </p:spPr>
        <p:txBody>
          <a:bodyPr/>
          <a:lstStyle/>
          <a:p>
            <a:pPr>
              <a:defRPr/>
            </a:pPr>
            <a:fld id="{A226FE06-D1B9-4A9C-902F-83A25A6E71A8}" type="slidenum">
              <a:rPr lang="en-US"/>
              <a:pPr>
                <a:defRPr/>
              </a:pPr>
              <a:t>14</a:t>
            </a:fld>
            <a:endParaRPr lang="en-US"/>
          </a:p>
        </p:txBody>
      </p:sp>
    </p:spTree>
    <p:extLst>
      <p:ext uri="{BB962C8B-B14F-4D97-AF65-F5344CB8AC3E}">
        <p14:creationId xmlns:p14="http://schemas.microsoft.com/office/powerpoint/2010/main" val="587270802"/>
      </p:ext>
    </p:extLst>
  </p:cSld>
  <p:clrMapOvr>
    <a:masterClrMapping/>
  </p:clrMapOvr>
  <p:transition spd="slow">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Date Placeholder 1"/>
          <p:cNvSpPr>
            <a:spLocks noGrp="1"/>
          </p:cNvSpPr>
          <p:nvPr>
            <p:ph type="dt" sz="quarter" idx="10"/>
          </p:nvPr>
        </p:nvSpPr>
        <p:spPr/>
        <p:txBody>
          <a:bodyPr/>
          <a:lstStyle/>
          <a:p>
            <a:pPr>
              <a:defRPr/>
            </a:pPr>
            <a:fld id="{A58B51CE-FB8B-4272-AF48-9AC9FA7C38C8}" type="datetime1">
              <a:rPr lang="en-US"/>
              <a:pPr>
                <a:defRPr/>
              </a:pPr>
              <a:t>10/3/2015</a:t>
            </a:fld>
            <a:endParaRPr lang="en-US"/>
          </a:p>
        </p:txBody>
      </p:sp>
      <p:sp>
        <p:nvSpPr>
          <p:cNvPr id="106499" name="Footer Placeholder 2"/>
          <p:cNvSpPr>
            <a:spLocks noGrp="1"/>
          </p:cNvSpPr>
          <p:nvPr>
            <p:ph type="ftr" sz="quarter" idx="11"/>
          </p:nvPr>
        </p:nvSpPr>
        <p:spPr/>
        <p:txBody>
          <a:bodyPr/>
          <a:lstStyle/>
          <a:p>
            <a:pPr>
              <a:defRPr/>
            </a:pPr>
            <a:r>
              <a:rPr lang="en-US"/>
              <a:t>Gevirtz</a:t>
            </a:r>
          </a:p>
        </p:txBody>
      </p:sp>
      <p:sp>
        <p:nvSpPr>
          <p:cNvPr id="106500" name="Slide Number Placeholder 3"/>
          <p:cNvSpPr>
            <a:spLocks noGrp="1"/>
          </p:cNvSpPr>
          <p:nvPr>
            <p:ph type="sldNum" sz="quarter" idx="12"/>
          </p:nvPr>
        </p:nvSpPr>
        <p:spPr/>
        <p:txBody>
          <a:bodyPr/>
          <a:lstStyle/>
          <a:p>
            <a:pPr>
              <a:defRPr/>
            </a:pPr>
            <a:fld id="{5795C1A8-2B1C-4756-BB74-D1533A869D0E}" type="slidenum">
              <a:rPr lang="en-US"/>
              <a:pPr>
                <a:defRPr/>
              </a:pPr>
              <a:t>15</a:t>
            </a:fld>
            <a:endParaRPr lang="en-US"/>
          </a:p>
        </p:txBody>
      </p:sp>
      <p:pic>
        <p:nvPicPr>
          <p:cNvPr id="50182"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464496"/>
            <a:ext cx="7162800" cy="605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Date Placeholder 1"/>
          <p:cNvSpPr>
            <a:spLocks noGrp="1"/>
          </p:cNvSpPr>
          <p:nvPr>
            <p:ph type="dt" sz="quarter" idx="10"/>
          </p:nvPr>
        </p:nvSpPr>
        <p:spPr/>
        <p:txBody>
          <a:bodyPr/>
          <a:lstStyle/>
          <a:p>
            <a:pPr>
              <a:defRPr/>
            </a:pPr>
            <a:fld id="{E7680168-06E2-4B9D-B034-F353A079436E}" type="datetime1">
              <a:rPr lang="en-US"/>
              <a:pPr>
                <a:defRPr/>
              </a:pPr>
              <a:t>10/3/2015</a:t>
            </a:fld>
            <a:endParaRPr lang="en-US"/>
          </a:p>
        </p:txBody>
      </p:sp>
      <p:sp>
        <p:nvSpPr>
          <p:cNvPr id="107523" name="Footer Placeholder 2"/>
          <p:cNvSpPr>
            <a:spLocks noGrp="1"/>
          </p:cNvSpPr>
          <p:nvPr>
            <p:ph type="ftr" sz="quarter" idx="11"/>
          </p:nvPr>
        </p:nvSpPr>
        <p:spPr/>
        <p:txBody>
          <a:bodyPr/>
          <a:lstStyle/>
          <a:p>
            <a:pPr>
              <a:defRPr/>
            </a:pPr>
            <a:r>
              <a:rPr lang="en-US"/>
              <a:t>Gevirtz</a:t>
            </a:r>
          </a:p>
        </p:txBody>
      </p:sp>
      <p:sp>
        <p:nvSpPr>
          <p:cNvPr id="107524" name="Slide Number Placeholder 3"/>
          <p:cNvSpPr>
            <a:spLocks noGrp="1"/>
          </p:cNvSpPr>
          <p:nvPr>
            <p:ph type="sldNum" sz="quarter" idx="12"/>
          </p:nvPr>
        </p:nvSpPr>
        <p:spPr/>
        <p:txBody>
          <a:bodyPr/>
          <a:lstStyle/>
          <a:p>
            <a:pPr>
              <a:defRPr/>
            </a:pPr>
            <a:fld id="{AB5B93F3-86F9-424F-8DD0-8843060BC755}" type="slidenum">
              <a:rPr lang="en-US"/>
              <a:pPr>
                <a:defRPr/>
              </a:pPr>
              <a:t>16</a:t>
            </a:fld>
            <a:endParaRPr lang="en-US"/>
          </a:p>
        </p:txBody>
      </p:sp>
      <p:pic>
        <p:nvPicPr>
          <p:cNvPr id="51205" name="Picture 2" descr="jf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990600"/>
            <a:ext cx="762000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Text Box 3"/>
          <p:cNvSpPr txBox="1">
            <a:spLocks noChangeArrowheads="1"/>
          </p:cNvSpPr>
          <p:nvPr/>
        </p:nvSpPr>
        <p:spPr bwMode="auto">
          <a:xfrm>
            <a:off x="1965325" y="193675"/>
            <a:ext cx="7253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pitchFamily="34" charset="0"/>
              </a:defRPr>
            </a:lvl1pPr>
            <a:lvl2pPr marL="742950" indent="-285750" eaLnBrk="0" hangingPunct="0">
              <a:defRPr kumimoji="1" sz="2400">
                <a:solidFill>
                  <a:schemeClr val="tx1"/>
                </a:solidFill>
                <a:latin typeface="Arial" pitchFamily="34" charset="0"/>
              </a:defRPr>
            </a:lvl2pPr>
            <a:lvl3pPr marL="1143000" indent="-228600" eaLnBrk="0" hangingPunct="0">
              <a:defRPr kumimoji="1" sz="2400">
                <a:solidFill>
                  <a:schemeClr val="tx1"/>
                </a:solidFill>
                <a:latin typeface="Arial" pitchFamily="34" charset="0"/>
              </a:defRPr>
            </a:lvl3pPr>
            <a:lvl4pPr marL="1600200" indent="-228600" eaLnBrk="0" hangingPunct="0">
              <a:defRPr kumimoji="1" sz="2400">
                <a:solidFill>
                  <a:schemeClr val="tx1"/>
                </a:solidFill>
                <a:latin typeface="Arial" pitchFamily="34" charset="0"/>
              </a:defRPr>
            </a:lvl4pPr>
            <a:lvl5pPr marL="2057400" indent="-228600" eaLnBrk="0" hangingPunct="0">
              <a:defRPr kumimoji="1" sz="2400">
                <a:solidFill>
                  <a:schemeClr val="tx1"/>
                </a:solidFill>
                <a:latin typeface="Arial" pitchFamily="34" charset="0"/>
              </a:defRPr>
            </a:lvl5pPr>
            <a:lvl6pPr marL="2514600" indent="-228600" eaLnBrk="0" fontAlgn="base" hangingPunct="0">
              <a:spcBef>
                <a:spcPct val="0"/>
              </a:spcBef>
              <a:spcAft>
                <a:spcPct val="0"/>
              </a:spcAft>
              <a:defRPr kumimoji="1" sz="2400">
                <a:solidFill>
                  <a:schemeClr val="tx1"/>
                </a:solidFill>
                <a:latin typeface="Arial" pitchFamily="34" charset="0"/>
              </a:defRPr>
            </a:lvl6pPr>
            <a:lvl7pPr marL="2971800" indent="-228600" eaLnBrk="0" fontAlgn="base" hangingPunct="0">
              <a:spcBef>
                <a:spcPct val="0"/>
              </a:spcBef>
              <a:spcAft>
                <a:spcPct val="0"/>
              </a:spcAft>
              <a:defRPr kumimoji="1" sz="2400">
                <a:solidFill>
                  <a:schemeClr val="tx1"/>
                </a:solidFill>
                <a:latin typeface="Arial" pitchFamily="34" charset="0"/>
              </a:defRPr>
            </a:lvl7pPr>
            <a:lvl8pPr marL="3429000" indent="-228600" eaLnBrk="0" fontAlgn="base" hangingPunct="0">
              <a:spcBef>
                <a:spcPct val="0"/>
              </a:spcBef>
              <a:spcAft>
                <a:spcPct val="0"/>
              </a:spcAft>
              <a:defRPr kumimoji="1" sz="2400">
                <a:solidFill>
                  <a:schemeClr val="tx1"/>
                </a:solidFill>
                <a:latin typeface="Arial" pitchFamily="34" charset="0"/>
              </a:defRPr>
            </a:lvl8pPr>
            <a:lvl9pPr marL="3886200" indent="-228600" eaLnBrk="0" fontAlgn="base" hangingPunct="0">
              <a:spcBef>
                <a:spcPct val="0"/>
              </a:spcBef>
              <a:spcAft>
                <a:spcPct val="0"/>
              </a:spcAft>
              <a:defRPr kumimoji="1" sz="2400">
                <a:solidFill>
                  <a:schemeClr val="tx1"/>
                </a:solidFill>
                <a:latin typeface="Arial" pitchFamily="34" charset="0"/>
              </a:defRPr>
            </a:lvl9pPr>
          </a:lstStyle>
          <a:p>
            <a:r>
              <a:rPr kumimoji="0" lang="en-US">
                <a:latin typeface="Times New Roman" pitchFamily="18" charset="0"/>
              </a:rPr>
              <a:t>Worrying about being late for an appointment. See FFT B</a:t>
            </a:r>
          </a:p>
        </p:txBody>
      </p:sp>
      <p:sp>
        <p:nvSpPr>
          <p:cNvPr id="51207" name="Line 4"/>
          <p:cNvSpPr>
            <a:spLocks noChangeShapeType="1"/>
          </p:cNvSpPr>
          <p:nvPr/>
        </p:nvSpPr>
        <p:spPr bwMode="auto">
          <a:xfrm>
            <a:off x="4876800" y="685800"/>
            <a:ext cx="2438400" cy="3886200"/>
          </a:xfrm>
          <a:prstGeom prst="line">
            <a:avLst/>
          </a:prstGeom>
          <a:noFill/>
          <a:ln w="38100">
            <a:solidFill>
              <a:srgbClr val="FF7C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51208" name="Text Box 5"/>
          <p:cNvSpPr txBox="1">
            <a:spLocks noChangeArrowheads="1"/>
          </p:cNvSpPr>
          <p:nvPr/>
        </p:nvSpPr>
        <p:spPr bwMode="auto">
          <a:xfrm>
            <a:off x="2193925" y="6137275"/>
            <a:ext cx="2622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pitchFamily="34" charset="0"/>
              </a:defRPr>
            </a:lvl1pPr>
            <a:lvl2pPr marL="742950" indent="-285750" eaLnBrk="0" hangingPunct="0">
              <a:defRPr kumimoji="1" sz="2400">
                <a:solidFill>
                  <a:schemeClr val="tx1"/>
                </a:solidFill>
                <a:latin typeface="Arial" pitchFamily="34" charset="0"/>
              </a:defRPr>
            </a:lvl2pPr>
            <a:lvl3pPr marL="1143000" indent="-228600" eaLnBrk="0" hangingPunct="0">
              <a:defRPr kumimoji="1" sz="2400">
                <a:solidFill>
                  <a:schemeClr val="tx1"/>
                </a:solidFill>
                <a:latin typeface="Arial" pitchFamily="34" charset="0"/>
              </a:defRPr>
            </a:lvl3pPr>
            <a:lvl4pPr marL="1600200" indent="-228600" eaLnBrk="0" hangingPunct="0">
              <a:defRPr kumimoji="1" sz="2400">
                <a:solidFill>
                  <a:schemeClr val="tx1"/>
                </a:solidFill>
                <a:latin typeface="Arial" pitchFamily="34" charset="0"/>
              </a:defRPr>
            </a:lvl4pPr>
            <a:lvl5pPr marL="2057400" indent="-228600" eaLnBrk="0" hangingPunct="0">
              <a:defRPr kumimoji="1" sz="2400">
                <a:solidFill>
                  <a:schemeClr val="tx1"/>
                </a:solidFill>
                <a:latin typeface="Arial" pitchFamily="34" charset="0"/>
              </a:defRPr>
            </a:lvl5pPr>
            <a:lvl6pPr marL="2514600" indent="-228600" eaLnBrk="0" fontAlgn="base" hangingPunct="0">
              <a:spcBef>
                <a:spcPct val="0"/>
              </a:spcBef>
              <a:spcAft>
                <a:spcPct val="0"/>
              </a:spcAft>
              <a:defRPr kumimoji="1" sz="2400">
                <a:solidFill>
                  <a:schemeClr val="tx1"/>
                </a:solidFill>
                <a:latin typeface="Arial" pitchFamily="34" charset="0"/>
              </a:defRPr>
            </a:lvl6pPr>
            <a:lvl7pPr marL="2971800" indent="-228600" eaLnBrk="0" fontAlgn="base" hangingPunct="0">
              <a:spcBef>
                <a:spcPct val="0"/>
              </a:spcBef>
              <a:spcAft>
                <a:spcPct val="0"/>
              </a:spcAft>
              <a:defRPr kumimoji="1" sz="2400">
                <a:solidFill>
                  <a:schemeClr val="tx1"/>
                </a:solidFill>
                <a:latin typeface="Arial" pitchFamily="34" charset="0"/>
              </a:defRPr>
            </a:lvl7pPr>
            <a:lvl8pPr marL="3429000" indent="-228600" eaLnBrk="0" fontAlgn="base" hangingPunct="0">
              <a:spcBef>
                <a:spcPct val="0"/>
              </a:spcBef>
              <a:spcAft>
                <a:spcPct val="0"/>
              </a:spcAft>
              <a:defRPr kumimoji="1" sz="2400">
                <a:solidFill>
                  <a:schemeClr val="tx1"/>
                </a:solidFill>
                <a:latin typeface="Arial" pitchFamily="34" charset="0"/>
              </a:defRPr>
            </a:lvl8pPr>
            <a:lvl9pPr marL="3886200" indent="-228600" eaLnBrk="0" fontAlgn="base" hangingPunct="0">
              <a:spcBef>
                <a:spcPct val="0"/>
              </a:spcBef>
              <a:spcAft>
                <a:spcPct val="0"/>
              </a:spcAft>
              <a:defRPr kumimoji="1" sz="2400">
                <a:solidFill>
                  <a:schemeClr val="tx1"/>
                </a:solidFill>
                <a:latin typeface="Arial" pitchFamily="34" charset="0"/>
              </a:defRPr>
            </a:lvl9pPr>
          </a:lstStyle>
          <a:p>
            <a:r>
              <a:rPr kumimoji="0" lang="en-US">
                <a:latin typeface="Times New Roman" pitchFamily="18" charset="0"/>
              </a:rPr>
              <a:t>Driving. See FFT A</a:t>
            </a:r>
          </a:p>
        </p:txBody>
      </p:sp>
      <p:sp>
        <p:nvSpPr>
          <p:cNvPr id="51209" name="Line 6"/>
          <p:cNvSpPr>
            <a:spLocks noChangeShapeType="1"/>
          </p:cNvSpPr>
          <p:nvPr/>
        </p:nvSpPr>
        <p:spPr bwMode="auto">
          <a:xfrm flipV="1">
            <a:off x="3429000" y="4953000"/>
            <a:ext cx="152400" cy="1143000"/>
          </a:xfrm>
          <a:prstGeom prst="line">
            <a:avLst/>
          </a:prstGeom>
          <a:noFill/>
          <a:ln w="38100">
            <a:solidFill>
              <a:srgbClr val="FF7C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51210" name="Text Box 7"/>
          <p:cNvSpPr txBox="1">
            <a:spLocks noChangeArrowheads="1"/>
          </p:cNvSpPr>
          <p:nvPr/>
        </p:nvSpPr>
        <p:spPr bwMode="auto">
          <a:xfrm>
            <a:off x="2346325" y="2708275"/>
            <a:ext cx="1462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pitchFamily="34" charset="0"/>
              </a:defRPr>
            </a:lvl1pPr>
            <a:lvl2pPr marL="742950" indent="-285750" eaLnBrk="0" hangingPunct="0">
              <a:defRPr kumimoji="1" sz="2400">
                <a:solidFill>
                  <a:schemeClr val="tx1"/>
                </a:solidFill>
                <a:latin typeface="Arial" pitchFamily="34" charset="0"/>
              </a:defRPr>
            </a:lvl2pPr>
            <a:lvl3pPr marL="1143000" indent="-228600" eaLnBrk="0" hangingPunct="0">
              <a:defRPr kumimoji="1" sz="2400">
                <a:solidFill>
                  <a:schemeClr val="tx1"/>
                </a:solidFill>
                <a:latin typeface="Arial" pitchFamily="34" charset="0"/>
              </a:defRPr>
            </a:lvl3pPr>
            <a:lvl4pPr marL="1600200" indent="-228600" eaLnBrk="0" hangingPunct="0">
              <a:defRPr kumimoji="1" sz="2400">
                <a:solidFill>
                  <a:schemeClr val="tx1"/>
                </a:solidFill>
                <a:latin typeface="Arial" pitchFamily="34" charset="0"/>
              </a:defRPr>
            </a:lvl4pPr>
            <a:lvl5pPr marL="2057400" indent="-228600" eaLnBrk="0" hangingPunct="0">
              <a:defRPr kumimoji="1" sz="2400">
                <a:solidFill>
                  <a:schemeClr val="tx1"/>
                </a:solidFill>
                <a:latin typeface="Arial" pitchFamily="34" charset="0"/>
              </a:defRPr>
            </a:lvl5pPr>
            <a:lvl6pPr marL="2514600" indent="-228600" eaLnBrk="0" fontAlgn="base" hangingPunct="0">
              <a:spcBef>
                <a:spcPct val="0"/>
              </a:spcBef>
              <a:spcAft>
                <a:spcPct val="0"/>
              </a:spcAft>
              <a:defRPr kumimoji="1" sz="2400">
                <a:solidFill>
                  <a:schemeClr val="tx1"/>
                </a:solidFill>
                <a:latin typeface="Arial" pitchFamily="34" charset="0"/>
              </a:defRPr>
            </a:lvl6pPr>
            <a:lvl7pPr marL="2971800" indent="-228600" eaLnBrk="0" fontAlgn="base" hangingPunct="0">
              <a:spcBef>
                <a:spcPct val="0"/>
              </a:spcBef>
              <a:spcAft>
                <a:spcPct val="0"/>
              </a:spcAft>
              <a:defRPr kumimoji="1" sz="2400">
                <a:solidFill>
                  <a:schemeClr val="tx1"/>
                </a:solidFill>
                <a:latin typeface="Arial" pitchFamily="34" charset="0"/>
              </a:defRPr>
            </a:lvl7pPr>
            <a:lvl8pPr marL="3429000" indent="-228600" eaLnBrk="0" fontAlgn="base" hangingPunct="0">
              <a:spcBef>
                <a:spcPct val="0"/>
              </a:spcBef>
              <a:spcAft>
                <a:spcPct val="0"/>
              </a:spcAft>
              <a:defRPr kumimoji="1" sz="2400">
                <a:solidFill>
                  <a:schemeClr val="tx1"/>
                </a:solidFill>
                <a:latin typeface="Arial" pitchFamily="34" charset="0"/>
              </a:defRPr>
            </a:lvl8pPr>
            <a:lvl9pPr marL="3886200" indent="-228600" eaLnBrk="0" fontAlgn="base" hangingPunct="0">
              <a:spcBef>
                <a:spcPct val="0"/>
              </a:spcBef>
              <a:spcAft>
                <a:spcPct val="0"/>
              </a:spcAft>
              <a:defRPr kumimoji="1" sz="2400">
                <a:solidFill>
                  <a:schemeClr val="tx1"/>
                </a:solidFill>
                <a:latin typeface="Arial" pitchFamily="34" charset="0"/>
              </a:defRPr>
            </a:lvl9pPr>
          </a:lstStyle>
          <a:p>
            <a:r>
              <a:rPr kumimoji="0" lang="en-US">
                <a:solidFill>
                  <a:srgbClr val="003300"/>
                </a:solidFill>
                <a:latin typeface="Times New Roman" pitchFamily="18" charset="0"/>
              </a:rPr>
              <a:t>13 Br/Min</a:t>
            </a:r>
          </a:p>
        </p:txBody>
      </p:sp>
      <p:sp>
        <p:nvSpPr>
          <p:cNvPr id="51211" name="Line 8"/>
          <p:cNvSpPr>
            <a:spLocks noChangeShapeType="1"/>
          </p:cNvSpPr>
          <p:nvPr/>
        </p:nvSpPr>
        <p:spPr bwMode="auto">
          <a:xfrm flipV="1">
            <a:off x="3048000" y="2362200"/>
            <a:ext cx="0" cy="304800"/>
          </a:xfrm>
          <a:prstGeom prst="line">
            <a:avLst/>
          </a:prstGeom>
          <a:noFill/>
          <a:ln w="38100">
            <a:solidFill>
              <a:srgbClr val="0033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51212" name="Text Box 9"/>
          <p:cNvSpPr txBox="1">
            <a:spLocks noChangeArrowheads="1"/>
          </p:cNvSpPr>
          <p:nvPr/>
        </p:nvSpPr>
        <p:spPr bwMode="auto">
          <a:xfrm>
            <a:off x="7716838" y="1524000"/>
            <a:ext cx="14271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pitchFamily="34" charset="0"/>
              </a:defRPr>
            </a:lvl1pPr>
            <a:lvl2pPr marL="742950" indent="-285750" eaLnBrk="0" hangingPunct="0">
              <a:defRPr kumimoji="1" sz="2400">
                <a:solidFill>
                  <a:schemeClr val="tx1"/>
                </a:solidFill>
                <a:latin typeface="Arial" pitchFamily="34" charset="0"/>
              </a:defRPr>
            </a:lvl2pPr>
            <a:lvl3pPr marL="1143000" indent="-228600" eaLnBrk="0" hangingPunct="0">
              <a:defRPr kumimoji="1" sz="2400">
                <a:solidFill>
                  <a:schemeClr val="tx1"/>
                </a:solidFill>
                <a:latin typeface="Arial" pitchFamily="34" charset="0"/>
              </a:defRPr>
            </a:lvl3pPr>
            <a:lvl4pPr marL="1600200" indent="-228600" eaLnBrk="0" hangingPunct="0">
              <a:defRPr kumimoji="1" sz="2400">
                <a:solidFill>
                  <a:schemeClr val="tx1"/>
                </a:solidFill>
                <a:latin typeface="Arial" pitchFamily="34" charset="0"/>
              </a:defRPr>
            </a:lvl4pPr>
            <a:lvl5pPr marL="2057400" indent="-228600" eaLnBrk="0" hangingPunct="0">
              <a:defRPr kumimoji="1" sz="2400">
                <a:solidFill>
                  <a:schemeClr val="tx1"/>
                </a:solidFill>
                <a:latin typeface="Arial" pitchFamily="34" charset="0"/>
              </a:defRPr>
            </a:lvl5pPr>
            <a:lvl6pPr marL="2514600" indent="-228600" eaLnBrk="0" fontAlgn="base" hangingPunct="0">
              <a:spcBef>
                <a:spcPct val="0"/>
              </a:spcBef>
              <a:spcAft>
                <a:spcPct val="0"/>
              </a:spcAft>
              <a:defRPr kumimoji="1" sz="2400">
                <a:solidFill>
                  <a:schemeClr val="tx1"/>
                </a:solidFill>
                <a:latin typeface="Arial" pitchFamily="34" charset="0"/>
              </a:defRPr>
            </a:lvl6pPr>
            <a:lvl7pPr marL="2971800" indent="-228600" eaLnBrk="0" fontAlgn="base" hangingPunct="0">
              <a:spcBef>
                <a:spcPct val="0"/>
              </a:spcBef>
              <a:spcAft>
                <a:spcPct val="0"/>
              </a:spcAft>
              <a:defRPr kumimoji="1" sz="2400">
                <a:solidFill>
                  <a:schemeClr val="tx1"/>
                </a:solidFill>
                <a:latin typeface="Arial" pitchFamily="34" charset="0"/>
              </a:defRPr>
            </a:lvl7pPr>
            <a:lvl8pPr marL="3429000" indent="-228600" eaLnBrk="0" fontAlgn="base" hangingPunct="0">
              <a:spcBef>
                <a:spcPct val="0"/>
              </a:spcBef>
              <a:spcAft>
                <a:spcPct val="0"/>
              </a:spcAft>
              <a:defRPr kumimoji="1" sz="2400">
                <a:solidFill>
                  <a:schemeClr val="tx1"/>
                </a:solidFill>
                <a:latin typeface="Arial" pitchFamily="34" charset="0"/>
              </a:defRPr>
            </a:lvl8pPr>
            <a:lvl9pPr marL="3886200" indent="-228600" eaLnBrk="0" fontAlgn="base" hangingPunct="0">
              <a:spcBef>
                <a:spcPct val="0"/>
              </a:spcBef>
              <a:spcAft>
                <a:spcPct val="0"/>
              </a:spcAft>
              <a:defRPr kumimoji="1" sz="2400">
                <a:solidFill>
                  <a:schemeClr val="tx1"/>
                </a:solidFill>
                <a:latin typeface="Arial" pitchFamily="34" charset="0"/>
              </a:defRPr>
            </a:lvl9pPr>
          </a:lstStyle>
          <a:p>
            <a:r>
              <a:rPr kumimoji="0" lang="en-US">
                <a:solidFill>
                  <a:srgbClr val="003300"/>
                </a:solidFill>
                <a:latin typeface="Times New Roman" pitchFamily="18" charset="0"/>
              </a:rPr>
              <a:t>33 Br/min</a:t>
            </a:r>
          </a:p>
        </p:txBody>
      </p:sp>
      <p:sp>
        <p:nvSpPr>
          <p:cNvPr id="51213" name="Line 10"/>
          <p:cNvSpPr>
            <a:spLocks noChangeShapeType="1"/>
          </p:cNvSpPr>
          <p:nvPr/>
        </p:nvSpPr>
        <p:spPr bwMode="auto">
          <a:xfrm flipH="1">
            <a:off x="6858000" y="1905000"/>
            <a:ext cx="838200" cy="533400"/>
          </a:xfrm>
          <a:prstGeom prst="line">
            <a:avLst/>
          </a:prstGeom>
          <a:noFill/>
          <a:ln w="38100">
            <a:solidFill>
              <a:srgbClr val="0033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32"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2587" y="895350"/>
            <a:ext cx="8304213" cy="542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546" name="Date Placeholder 1"/>
          <p:cNvSpPr>
            <a:spLocks noGrp="1"/>
          </p:cNvSpPr>
          <p:nvPr>
            <p:ph type="dt" sz="quarter" idx="10"/>
          </p:nvPr>
        </p:nvSpPr>
        <p:spPr/>
        <p:txBody>
          <a:bodyPr/>
          <a:lstStyle/>
          <a:p>
            <a:pPr>
              <a:defRPr/>
            </a:pPr>
            <a:fld id="{5D48AD63-8333-4922-AA71-9B888C7DF407}" type="datetime1">
              <a:rPr lang="en-US"/>
              <a:pPr>
                <a:defRPr/>
              </a:pPr>
              <a:t>10/3/2015</a:t>
            </a:fld>
            <a:endParaRPr lang="en-US"/>
          </a:p>
        </p:txBody>
      </p:sp>
      <p:sp>
        <p:nvSpPr>
          <p:cNvPr id="108547" name="Footer Placeholder 2"/>
          <p:cNvSpPr>
            <a:spLocks noGrp="1"/>
          </p:cNvSpPr>
          <p:nvPr>
            <p:ph type="ftr" sz="quarter" idx="11"/>
          </p:nvPr>
        </p:nvSpPr>
        <p:spPr/>
        <p:txBody>
          <a:bodyPr/>
          <a:lstStyle/>
          <a:p>
            <a:pPr>
              <a:defRPr/>
            </a:pPr>
            <a:r>
              <a:rPr lang="en-US"/>
              <a:t>Gevirtz</a:t>
            </a:r>
          </a:p>
        </p:txBody>
      </p:sp>
      <p:sp>
        <p:nvSpPr>
          <p:cNvPr id="108548" name="Slide Number Placeholder 3"/>
          <p:cNvSpPr>
            <a:spLocks noGrp="1"/>
          </p:cNvSpPr>
          <p:nvPr>
            <p:ph type="sldNum" sz="quarter" idx="12"/>
          </p:nvPr>
        </p:nvSpPr>
        <p:spPr/>
        <p:txBody>
          <a:bodyPr/>
          <a:lstStyle/>
          <a:p>
            <a:pPr>
              <a:defRPr/>
            </a:pPr>
            <a:fld id="{8F2D105E-04D3-46F8-ADEE-02B583630A5C}" type="slidenum">
              <a:rPr lang="en-US"/>
              <a:pPr>
                <a:defRPr/>
              </a:pPr>
              <a:t>17</a:t>
            </a:fld>
            <a:endParaRPr lang="en-US"/>
          </a:p>
        </p:txBody>
      </p:sp>
      <p:sp>
        <p:nvSpPr>
          <p:cNvPr id="52230" name="Text Box 3"/>
          <p:cNvSpPr txBox="1">
            <a:spLocks noChangeArrowheads="1"/>
          </p:cNvSpPr>
          <p:nvPr/>
        </p:nvSpPr>
        <p:spPr bwMode="auto">
          <a:xfrm>
            <a:off x="593725" y="346075"/>
            <a:ext cx="4427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pitchFamily="34" charset="0"/>
              </a:defRPr>
            </a:lvl1pPr>
            <a:lvl2pPr marL="742950" indent="-285750" eaLnBrk="0" hangingPunct="0">
              <a:defRPr kumimoji="1" sz="2400">
                <a:solidFill>
                  <a:schemeClr val="tx1"/>
                </a:solidFill>
                <a:latin typeface="Arial" pitchFamily="34" charset="0"/>
              </a:defRPr>
            </a:lvl2pPr>
            <a:lvl3pPr marL="1143000" indent="-228600" eaLnBrk="0" hangingPunct="0">
              <a:defRPr kumimoji="1" sz="2400">
                <a:solidFill>
                  <a:schemeClr val="tx1"/>
                </a:solidFill>
                <a:latin typeface="Arial" pitchFamily="34" charset="0"/>
              </a:defRPr>
            </a:lvl3pPr>
            <a:lvl4pPr marL="1600200" indent="-228600" eaLnBrk="0" hangingPunct="0">
              <a:defRPr kumimoji="1" sz="2400">
                <a:solidFill>
                  <a:schemeClr val="tx1"/>
                </a:solidFill>
                <a:latin typeface="Arial" pitchFamily="34" charset="0"/>
              </a:defRPr>
            </a:lvl4pPr>
            <a:lvl5pPr marL="2057400" indent="-228600" eaLnBrk="0" hangingPunct="0">
              <a:defRPr kumimoji="1" sz="2400">
                <a:solidFill>
                  <a:schemeClr val="tx1"/>
                </a:solidFill>
                <a:latin typeface="Arial" pitchFamily="34" charset="0"/>
              </a:defRPr>
            </a:lvl5pPr>
            <a:lvl6pPr marL="2514600" indent="-228600" eaLnBrk="0" fontAlgn="base" hangingPunct="0">
              <a:spcBef>
                <a:spcPct val="0"/>
              </a:spcBef>
              <a:spcAft>
                <a:spcPct val="0"/>
              </a:spcAft>
              <a:defRPr kumimoji="1" sz="2400">
                <a:solidFill>
                  <a:schemeClr val="tx1"/>
                </a:solidFill>
                <a:latin typeface="Arial" pitchFamily="34" charset="0"/>
              </a:defRPr>
            </a:lvl6pPr>
            <a:lvl7pPr marL="2971800" indent="-228600" eaLnBrk="0" fontAlgn="base" hangingPunct="0">
              <a:spcBef>
                <a:spcPct val="0"/>
              </a:spcBef>
              <a:spcAft>
                <a:spcPct val="0"/>
              </a:spcAft>
              <a:defRPr kumimoji="1" sz="2400">
                <a:solidFill>
                  <a:schemeClr val="tx1"/>
                </a:solidFill>
                <a:latin typeface="Arial" pitchFamily="34" charset="0"/>
              </a:defRPr>
            </a:lvl7pPr>
            <a:lvl8pPr marL="3429000" indent="-228600" eaLnBrk="0" fontAlgn="base" hangingPunct="0">
              <a:spcBef>
                <a:spcPct val="0"/>
              </a:spcBef>
              <a:spcAft>
                <a:spcPct val="0"/>
              </a:spcAft>
              <a:defRPr kumimoji="1" sz="2400">
                <a:solidFill>
                  <a:schemeClr val="tx1"/>
                </a:solidFill>
                <a:latin typeface="Arial" pitchFamily="34" charset="0"/>
              </a:defRPr>
            </a:lvl8pPr>
            <a:lvl9pPr marL="3886200" indent="-228600" eaLnBrk="0" fontAlgn="base" hangingPunct="0">
              <a:spcBef>
                <a:spcPct val="0"/>
              </a:spcBef>
              <a:spcAft>
                <a:spcPct val="0"/>
              </a:spcAft>
              <a:defRPr kumimoji="1" sz="2400">
                <a:solidFill>
                  <a:schemeClr val="tx1"/>
                </a:solidFill>
                <a:latin typeface="Arial" pitchFamily="34" charset="0"/>
              </a:defRPr>
            </a:lvl9pPr>
          </a:lstStyle>
          <a:p>
            <a:r>
              <a:rPr kumimoji="0" lang="en-US">
                <a:latin typeface="Times New Roman" pitchFamily="18" charset="0"/>
              </a:rPr>
              <a:t>Anxiety attack while driving home</a:t>
            </a:r>
          </a:p>
        </p:txBody>
      </p:sp>
      <p:sp>
        <p:nvSpPr>
          <p:cNvPr id="52231" name="Line 4"/>
          <p:cNvSpPr>
            <a:spLocks noChangeShapeType="1"/>
          </p:cNvSpPr>
          <p:nvPr/>
        </p:nvSpPr>
        <p:spPr bwMode="auto">
          <a:xfrm>
            <a:off x="2819400" y="914400"/>
            <a:ext cx="1219200" cy="4724400"/>
          </a:xfrm>
          <a:prstGeom prst="line">
            <a:avLst/>
          </a:prstGeom>
          <a:noFill/>
          <a:ln w="38100">
            <a:solidFill>
              <a:srgbClr val="FF7C8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ur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225171"/>
            <a:ext cx="5486400" cy="551383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057400" y="5764531"/>
            <a:ext cx="6096000" cy="938719"/>
          </a:xfrm>
          <a:prstGeom prst="rect">
            <a:avLst/>
          </a:prstGeom>
        </p:spPr>
        <p:txBody>
          <a:bodyPr wrap="square">
            <a:spAutoFit/>
          </a:bodyPr>
          <a:lstStyle/>
          <a:p>
            <a:r>
              <a:rPr lang="en-US" sz="1100" dirty="0" smtClean="0">
                <a:effectLst/>
              </a:rPr>
              <a:t>Figure 1</a:t>
            </a:r>
          </a:p>
          <a:p>
            <a:r>
              <a:rPr lang="en-US" sz="1100" dirty="0" smtClean="0">
                <a:effectLst/>
              </a:rPr>
              <a:t>Minute by minute changes in HF-HRV during hot flash</a:t>
            </a:r>
            <a:br>
              <a:rPr lang="en-US" sz="1100" dirty="0" smtClean="0">
                <a:effectLst/>
              </a:rPr>
            </a:br>
            <a:r>
              <a:rPr lang="en-US" sz="1100" i="1" dirty="0" smtClean="0">
                <a:effectLst/>
              </a:rPr>
              <a:t>Note</a:t>
            </a:r>
            <a:r>
              <a:rPr lang="en-US" sz="1100" dirty="0" smtClean="0">
                <a:effectLst/>
              </a:rPr>
              <a:t>: Closed circles represent minutes significantly different from open circles at p&lt;0.05, N=21</a:t>
            </a:r>
          </a:p>
          <a:p>
            <a:r>
              <a:rPr lang="en-US" sz="1100" dirty="0" smtClean="0">
                <a:effectLst/>
                <a:hlinkClick r:id="rId4"/>
              </a:rPr>
              <a:t>Hot flashes and cardiac vagal control during women's daily lives</a:t>
            </a:r>
            <a:endParaRPr lang="en-US" sz="1100" dirty="0" smtClean="0">
              <a:effectLst/>
            </a:endParaRPr>
          </a:p>
          <a:p>
            <a:r>
              <a:rPr lang="en-US" sz="1100" dirty="0" smtClean="0">
                <a:effectLst/>
              </a:rPr>
              <a:t>Menopause. ;19(4):406-412.</a:t>
            </a:r>
            <a:endParaRPr lang="en-US" sz="1100" dirty="0">
              <a:effectLst/>
            </a:endParaRPr>
          </a:p>
        </p:txBody>
      </p:sp>
    </p:spTree>
    <p:extLst>
      <p:ext uri="{BB962C8B-B14F-4D97-AF65-F5344CB8AC3E}">
        <p14:creationId xmlns:p14="http://schemas.microsoft.com/office/powerpoint/2010/main" val="17939608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0" y="228600"/>
            <a:ext cx="7772400" cy="1143000"/>
          </a:xfrm>
        </p:spPr>
        <p:txBody>
          <a:bodyPr/>
          <a:lstStyle/>
          <a:p>
            <a:pPr eaLnBrk="1" hangingPunct="1"/>
            <a:r>
              <a:rPr lang="en-US" smtClean="0"/>
              <a:t>Example of RSA</a:t>
            </a:r>
          </a:p>
        </p:txBody>
      </p:sp>
      <p:graphicFrame>
        <p:nvGraphicFramePr>
          <p:cNvPr id="1128451" name="Object 3"/>
          <p:cNvGraphicFramePr>
            <a:graphicFrameLocks noGrp="1" noChangeAspect="1"/>
          </p:cNvGraphicFramePr>
          <p:nvPr>
            <p:ph type="clipArt" sz="half" idx="1"/>
          </p:nvPr>
        </p:nvGraphicFramePr>
        <p:xfrm>
          <a:off x="3765550" y="4267200"/>
          <a:ext cx="5073650" cy="2208213"/>
        </p:xfrm>
        <a:graphic>
          <a:graphicData uri="http://schemas.openxmlformats.org/presentationml/2006/ole">
            <mc:AlternateContent xmlns:mc="http://schemas.openxmlformats.org/markup-compatibility/2006">
              <mc:Choice xmlns:v="urn:schemas-microsoft-com:vml" Requires="v">
                <p:oleObj spid="_x0000_s3082" name="Clip" r:id="rId3" imgW="2057404" imgH="896038" progId="">
                  <p:embed/>
                </p:oleObj>
              </mc:Choice>
              <mc:Fallback>
                <p:oleObj name="Clip" r:id="rId3" imgW="2057404" imgH="896038"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5550" y="4267200"/>
                        <a:ext cx="5073650" cy="2208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4"/>
          <p:cNvSpPr>
            <a:spLocks noGrp="1" noChangeArrowheads="1"/>
          </p:cNvSpPr>
          <p:nvPr>
            <p:ph type="body" sz="half" idx="2"/>
          </p:nvPr>
        </p:nvSpPr>
        <p:spPr>
          <a:xfrm>
            <a:off x="609600" y="3048000"/>
            <a:ext cx="3124200" cy="3378200"/>
          </a:xfrm>
        </p:spPr>
        <p:txBody>
          <a:bodyPr lIns="45720" rIns="45720">
            <a:spAutoFit/>
          </a:bodyPr>
          <a:lstStyle/>
          <a:p>
            <a:pPr marL="57150" indent="0" eaLnBrk="1" hangingPunct="1">
              <a:buFont typeface="Monotype Sorts" pitchFamily="2" charset="2"/>
              <a:buNone/>
              <a:tabLst>
                <a:tab pos="57150" algn="l"/>
              </a:tabLst>
            </a:pPr>
            <a:r>
              <a:rPr lang="en-US" sz="2400" b="1" dirty="0" smtClean="0"/>
              <a:t>Notice how heart rate increases with inhale. Heart rate decreases with exhale. This pattern shows high vagal tone (high PSNS activity) and a high amount of heart rate variability.</a:t>
            </a:r>
          </a:p>
        </p:txBody>
      </p:sp>
      <p:sp>
        <p:nvSpPr>
          <p:cNvPr id="9219" name="Date Placeholder 4"/>
          <p:cNvSpPr>
            <a:spLocks noGrp="1"/>
          </p:cNvSpPr>
          <p:nvPr>
            <p:ph type="dt" sz="quarter" idx="10"/>
          </p:nvPr>
        </p:nvSpPr>
        <p:spPr/>
        <p:txBody>
          <a:bodyPr/>
          <a:lstStyle/>
          <a:p>
            <a:pPr>
              <a:defRPr/>
            </a:pPr>
            <a:fld id="{4755B90F-831F-43A5-917C-822E3FFAEA80}" type="datetime1">
              <a:rPr lang="en-US" smtClean="0"/>
              <a:pPr>
                <a:defRPr/>
              </a:pPr>
              <a:t>10/3/2015</a:t>
            </a:fld>
            <a:endParaRPr lang="en-US" smtClean="0"/>
          </a:p>
        </p:txBody>
      </p:sp>
      <p:sp>
        <p:nvSpPr>
          <p:cNvPr id="9220" name="Footer Placeholder 5"/>
          <p:cNvSpPr>
            <a:spLocks noGrp="1"/>
          </p:cNvSpPr>
          <p:nvPr>
            <p:ph type="ftr" sz="quarter" idx="11"/>
          </p:nvPr>
        </p:nvSpPr>
        <p:spPr/>
        <p:txBody>
          <a:bodyPr/>
          <a:lstStyle/>
          <a:p>
            <a:pPr>
              <a:defRPr/>
            </a:pPr>
            <a:r>
              <a:rPr lang="en-US" smtClean="0"/>
              <a:t>Gevirtz</a:t>
            </a:r>
          </a:p>
        </p:txBody>
      </p:sp>
      <p:sp>
        <p:nvSpPr>
          <p:cNvPr id="9221" name="Slide Number Placeholder 6"/>
          <p:cNvSpPr>
            <a:spLocks noGrp="1"/>
          </p:cNvSpPr>
          <p:nvPr>
            <p:ph type="sldNum" sz="quarter" idx="12"/>
          </p:nvPr>
        </p:nvSpPr>
        <p:spPr/>
        <p:txBody>
          <a:bodyPr/>
          <a:lstStyle/>
          <a:p>
            <a:pPr>
              <a:defRPr/>
            </a:pPr>
            <a:fld id="{98B6493E-F820-47ED-8867-562AE74D11EE}" type="slidenum">
              <a:rPr lang="en-US" smtClean="0"/>
              <a:pPr>
                <a:defRPr/>
              </a:pPr>
              <a:t>19</a:t>
            </a:fld>
            <a:endParaRPr lang="en-US" smtClean="0"/>
          </a:p>
        </p:txBody>
      </p:sp>
      <p:grpSp>
        <p:nvGrpSpPr>
          <p:cNvPr id="3" name="Group 5"/>
          <p:cNvGrpSpPr>
            <a:grpSpLocks/>
          </p:cNvGrpSpPr>
          <p:nvPr/>
        </p:nvGrpSpPr>
        <p:grpSpPr bwMode="auto">
          <a:xfrm>
            <a:off x="4267200" y="4038600"/>
            <a:ext cx="3505200" cy="1600200"/>
            <a:chOff x="2880" y="1632"/>
            <a:chExt cx="2208" cy="1008"/>
          </a:xfrm>
        </p:grpSpPr>
        <p:sp>
          <p:nvSpPr>
            <p:cNvPr id="3084" name="Text Box 6"/>
            <p:cNvSpPr txBox="1">
              <a:spLocks noChangeArrowheads="1"/>
            </p:cNvSpPr>
            <p:nvPr/>
          </p:nvSpPr>
          <p:spPr bwMode="auto">
            <a:xfrm>
              <a:off x="2880" y="1632"/>
              <a:ext cx="22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pitchFamily="34" charset="0"/>
                </a:defRPr>
              </a:lvl1pPr>
              <a:lvl2pPr marL="742950" indent="-285750" eaLnBrk="0" hangingPunct="0">
                <a:defRPr kumimoji="1" sz="2400">
                  <a:solidFill>
                    <a:schemeClr val="tx1"/>
                  </a:solidFill>
                  <a:latin typeface="Arial" pitchFamily="34" charset="0"/>
                </a:defRPr>
              </a:lvl2pPr>
              <a:lvl3pPr marL="1143000" indent="-228600" eaLnBrk="0" hangingPunct="0">
                <a:defRPr kumimoji="1" sz="2400">
                  <a:solidFill>
                    <a:schemeClr val="tx1"/>
                  </a:solidFill>
                  <a:latin typeface="Arial" pitchFamily="34" charset="0"/>
                </a:defRPr>
              </a:lvl3pPr>
              <a:lvl4pPr marL="1600200" indent="-228600" eaLnBrk="0" hangingPunct="0">
                <a:defRPr kumimoji="1" sz="2400">
                  <a:solidFill>
                    <a:schemeClr val="tx1"/>
                  </a:solidFill>
                  <a:latin typeface="Arial" pitchFamily="34" charset="0"/>
                </a:defRPr>
              </a:lvl4pPr>
              <a:lvl5pPr marL="2057400" indent="-228600" eaLnBrk="0" hangingPunct="0">
                <a:defRPr kumimoji="1" sz="2400">
                  <a:solidFill>
                    <a:schemeClr val="tx1"/>
                  </a:solidFill>
                  <a:latin typeface="Arial" pitchFamily="34" charset="0"/>
                </a:defRPr>
              </a:lvl5pPr>
              <a:lvl6pPr marL="2514600" indent="-228600" eaLnBrk="0" fontAlgn="base" hangingPunct="0">
                <a:spcBef>
                  <a:spcPct val="0"/>
                </a:spcBef>
                <a:spcAft>
                  <a:spcPct val="0"/>
                </a:spcAft>
                <a:defRPr kumimoji="1" sz="2400">
                  <a:solidFill>
                    <a:schemeClr val="tx1"/>
                  </a:solidFill>
                  <a:latin typeface="Arial" pitchFamily="34" charset="0"/>
                </a:defRPr>
              </a:lvl6pPr>
              <a:lvl7pPr marL="2971800" indent="-228600" eaLnBrk="0" fontAlgn="base" hangingPunct="0">
                <a:spcBef>
                  <a:spcPct val="0"/>
                </a:spcBef>
                <a:spcAft>
                  <a:spcPct val="0"/>
                </a:spcAft>
                <a:defRPr kumimoji="1" sz="2400">
                  <a:solidFill>
                    <a:schemeClr val="tx1"/>
                  </a:solidFill>
                  <a:latin typeface="Arial" pitchFamily="34" charset="0"/>
                </a:defRPr>
              </a:lvl7pPr>
              <a:lvl8pPr marL="3429000" indent="-228600" eaLnBrk="0" fontAlgn="base" hangingPunct="0">
                <a:spcBef>
                  <a:spcPct val="0"/>
                </a:spcBef>
                <a:spcAft>
                  <a:spcPct val="0"/>
                </a:spcAft>
                <a:defRPr kumimoji="1" sz="2400">
                  <a:solidFill>
                    <a:schemeClr val="tx1"/>
                  </a:solidFill>
                  <a:latin typeface="Arial" pitchFamily="34" charset="0"/>
                </a:defRPr>
              </a:lvl8pPr>
              <a:lvl9pPr marL="3886200" indent="-228600" eaLnBrk="0" fontAlgn="base" hangingPunct="0">
                <a:spcBef>
                  <a:spcPct val="0"/>
                </a:spcBef>
                <a:spcAft>
                  <a:spcPct val="0"/>
                </a:spcAft>
                <a:defRPr kumimoji="1" sz="2400">
                  <a:solidFill>
                    <a:schemeClr val="tx1"/>
                  </a:solidFill>
                  <a:latin typeface="Arial" pitchFamily="34" charset="0"/>
                </a:defRPr>
              </a:lvl9pPr>
            </a:lstStyle>
            <a:p>
              <a:pPr>
                <a:spcBef>
                  <a:spcPct val="50000"/>
                </a:spcBef>
              </a:pPr>
              <a:r>
                <a:rPr lang="en-US">
                  <a:latin typeface="Helvetica-Narrow"/>
                </a:rPr>
                <a:t>Respiration     Heart Rate</a:t>
              </a:r>
            </a:p>
          </p:txBody>
        </p:sp>
        <p:sp>
          <p:nvSpPr>
            <p:cNvPr id="3085" name="Freeform 7"/>
            <p:cNvSpPr>
              <a:spLocks/>
            </p:cNvSpPr>
            <p:nvPr/>
          </p:nvSpPr>
          <p:spPr bwMode="auto">
            <a:xfrm>
              <a:off x="3168" y="1920"/>
              <a:ext cx="144" cy="528"/>
            </a:xfrm>
            <a:custGeom>
              <a:avLst/>
              <a:gdLst>
                <a:gd name="T0" fmla="*/ 26 w 158"/>
                <a:gd name="T1" fmla="*/ 0 h 712"/>
                <a:gd name="T2" fmla="*/ 0 w 158"/>
                <a:gd name="T3" fmla="*/ 2 h 712"/>
                <a:gd name="T4" fmla="*/ 0 60000 65536"/>
                <a:gd name="T5" fmla="*/ 0 60000 65536"/>
                <a:gd name="T6" fmla="*/ 0 w 158"/>
                <a:gd name="T7" fmla="*/ 0 h 712"/>
                <a:gd name="T8" fmla="*/ 158 w 158"/>
                <a:gd name="T9" fmla="*/ 712 h 712"/>
              </a:gdLst>
              <a:ahLst/>
              <a:cxnLst>
                <a:cxn ang="T4">
                  <a:pos x="T0" y="T1"/>
                </a:cxn>
                <a:cxn ang="T5">
                  <a:pos x="T2" y="T3"/>
                </a:cxn>
              </a:cxnLst>
              <a:rect l="T6" t="T7" r="T8" b="T9"/>
              <a:pathLst>
                <a:path w="158" h="712">
                  <a:moveTo>
                    <a:pt x="158" y="0"/>
                  </a:moveTo>
                  <a:cubicBezTo>
                    <a:pt x="132" y="119"/>
                    <a:pt x="33" y="564"/>
                    <a:pt x="0" y="712"/>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3086" name="Line 8"/>
            <p:cNvSpPr>
              <a:spLocks noChangeShapeType="1"/>
            </p:cNvSpPr>
            <p:nvPr/>
          </p:nvSpPr>
          <p:spPr bwMode="auto">
            <a:xfrm>
              <a:off x="4464" y="1824"/>
              <a:ext cx="288" cy="8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grpSp>
      <p:sp>
        <p:nvSpPr>
          <p:cNvPr id="3081" name="Text Box 15"/>
          <p:cNvSpPr txBox="1">
            <a:spLocks noChangeArrowheads="1"/>
          </p:cNvSpPr>
          <p:nvPr/>
        </p:nvSpPr>
        <p:spPr bwMode="auto">
          <a:xfrm>
            <a:off x="5797550" y="609600"/>
            <a:ext cx="340201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pitchFamily="34" charset="0"/>
              </a:defRPr>
            </a:lvl1pPr>
            <a:lvl2pPr marL="742950" indent="-285750" eaLnBrk="0" hangingPunct="0">
              <a:defRPr kumimoji="1" sz="2400">
                <a:solidFill>
                  <a:schemeClr val="tx1"/>
                </a:solidFill>
                <a:latin typeface="Arial" pitchFamily="34" charset="0"/>
              </a:defRPr>
            </a:lvl2pPr>
            <a:lvl3pPr marL="1143000" indent="-228600" eaLnBrk="0" hangingPunct="0">
              <a:defRPr kumimoji="1" sz="2400">
                <a:solidFill>
                  <a:schemeClr val="tx1"/>
                </a:solidFill>
                <a:latin typeface="Arial" pitchFamily="34" charset="0"/>
              </a:defRPr>
            </a:lvl3pPr>
            <a:lvl4pPr marL="1600200" indent="-228600" eaLnBrk="0" hangingPunct="0">
              <a:defRPr kumimoji="1" sz="2400">
                <a:solidFill>
                  <a:schemeClr val="tx1"/>
                </a:solidFill>
                <a:latin typeface="Arial" pitchFamily="34" charset="0"/>
              </a:defRPr>
            </a:lvl4pPr>
            <a:lvl5pPr marL="2057400" indent="-228600" eaLnBrk="0" hangingPunct="0">
              <a:defRPr kumimoji="1" sz="2400">
                <a:solidFill>
                  <a:schemeClr val="tx1"/>
                </a:solidFill>
                <a:latin typeface="Arial" pitchFamily="34" charset="0"/>
              </a:defRPr>
            </a:lvl5pPr>
            <a:lvl6pPr marL="2514600" indent="-228600" eaLnBrk="0" fontAlgn="base" hangingPunct="0">
              <a:spcBef>
                <a:spcPct val="0"/>
              </a:spcBef>
              <a:spcAft>
                <a:spcPct val="0"/>
              </a:spcAft>
              <a:defRPr kumimoji="1" sz="2400">
                <a:solidFill>
                  <a:schemeClr val="tx1"/>
                </a:solidFill>
                <a:latin typeface="Arial" pitchFamily="34" charset="0"/>
              </a:defRPr>
            </a:lvl6pPr>
            <a:lvl7pPr marL="2971800" indent="-228600" eaLnBrk="0" fontAlgn="base" hangingPunct="0">
              <a:spcBef>
                <a:spcPct val="0"/>
              </a:spcBef>
              <a:spcAft>
                <a:spcPct val="0"/>
              </a:spcAft>
              <a:defRPr kumimoji="1" sz="2400">
                <a:solidFill>
                  <a:schemeClr val="tx1"/>
                </a:solidFill>
                <a:latin typeface="Arial" pitchFamily="34" charset="0"/>
              </a:defRPr>
            </a:lvl7pPr>
            <a:lvl8pPr marL="3429000" indent="-228600" eaLnBrk="0" fontAlgn="base" hangingPunct="0">
              <a:spcBef>
                <a:spcPct val="0"/>
              </a:spcBef>
              <a:spcAft>
                <a:spcPct val="0"/>
              </a:spcAft>
              <a:defRPr kumimoji="1" sz="2400">
                <a:solidFill>
                  <a:schemeClr val="tx1"/>
                </a:solidFill>
                <a:latin typeface="Arial" pitchFamily="34" charset="0"/>
              </a:defRPr>
            </a:lvl8pPr>
            <a:lvl9pPr marL="3886200" indent="-228600" eaLnBrk="0" fontAlgn="base" hangingPunct="0">
              <a:spcBef>
                <a:spcPct val="0"/>
              </a:spcBef>
              <a:spcAft>
                <a:spcPct val="0"/>
              </a:spcAft>
              <a:defRPr kumimoji="1" sz="2400">
                <a:solidFill>
                  <a:schemeClr val="tx1"/>
                </a:solidFill>
                <a:latin typeface="Arial" pitchFamily="34" charset="0"/>
              </a:defRPr>
            </a:lvl9pPr>
          </a:lstStyle>
          <a:p>
            <a:pPr algn="ctr"/>
            <a:r>
              <a:rPr kumimoji="0" lang="en-US">
                <a:latin typeface="Times New Roman" pitchFamily="18" charset="0"/>
              </a:rPr>
              <a:t>Peak/valley differences</a:t>
            </a:r>
          </a:p>
          <a:p>
            <a:pPr algn="ctr"/>
            <a:r>
              <a:rPr kumimoji="0" lang="en-US">
                <a:latin typeface="Times New Roman" pitchFamily="18" charset="0"/>
              </a:rPr>
              <a:t>= vagal tone </a:t>
            </a:r>
            <a:r>
              <a:rPr kumimoji="0" lang="en-US" b="1" i="1">
                <a:latin typeface="Times New Roman" pitchFamily="18" charset="0"/>
              </a:rPr>
              <a:t>when resp is </a:t>
            </a:r>
          </a:p>
          <a:p>
            <a:pPr algn="ctr"/>
            <a:r>
              <a:rPr kumimoji="0" lang="en-US" b="1" i="1">
                <a:latin typeface="Times New Roman" pitchFamily="18" charset="0"/>
              </a:rPr>
              <a:t>in normal range</a:t>
            </a:r>
          </a:p>
        </p:txBody>
      </p:sp>
      <p:sp>
        <p:nvSpPr>
          <p:cNvPr id="3082" name="Line 16"/>
          <p:cNvSpPr>
            <a:spLocks noChangeShapeType="1"/>
          </p:cNvSpPr>
          <p:nvPr/>
        </p:nvSpPr>
        <p:spPr bwMode="auto">
          <a:xfrm flipH="1">
            <a:off x="7620000" y="1600200"/>
            <a:ext cx="1066800" cy="3581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3083" name="Line 17"/>
          <p:cNvSpPr>
            <a:spLocks noChangeShapeType="1"/>
          </p:cNvSpPr>
          <p:nvPr/>
        </p:nvSpPr>
        <p:spPr bwMode="auto">
          <a:xfrm flipH="1">
            <a:off x="7924800" y="1447800"/>
            <a:ext cx="838200" cy="449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1128451"/>
                                        </p:tgtEl>
                                        <p:attrNameLst>
                                          <p:attrName>style.visibility</p:attrName>
                                        </p:attrNameLst>
                                      </p:cBhvr>
                                      <p:to>
                                        <p:strVal val="visible"/>
                                      </p:to>
                                    </p:set>
                                    <p:animEffect transition="in" filter="box(out)">
                                      <p:cBhvr>
                                        <p:cTn id="7" dur="500"/>
                                        <p:tgtEl>
                                          <p:spTgt spid="1128451"/>
                                        </p:tgtEl>
                                      </p:cBhvr>
                                    </p:animEffect>
                                  </p:childTnLst>
                                </p:cTn>
                              </p:par>
                            </p:childTnLst>
                          </p:cTn>
                        </p:par>
                        <p:par>
                          <p:cTn id="8" fill="hold" nodeType="afterGroup">
                            <p:stCondLst>
                              <p:cond delay="500"/>
                            </p:stCondLst>
                            <p:childTnLst>
                              <p:par>
                                <p:cTn id="9" presetID="1" presetClass="entr" presetSubtype="0" fill="hold" nodeType="afterEffect">
                                  <p:stCondLst>
                                    <p:cond delay="1000"/>
                                  </p:stCondLst>
                                  <p:childTnLst>
                                    <p:set>
                                      <p:cBhvr>
                                        <p:cTn id="10" dur="1" fill="hold">
                                          <p:stCondLst>
                                            <p:cond delay="499"/>
                                          </p:stCondLst>
                                        </p:cTn>
                                        <p:tgtEl>
                                          <p:spTgt spid="3"/>
                                        </p:tgtEl>
                                        <p:attrNameLst>
                                          <p:attrName>style.visibility</p:attrName>
                                        </p:attrNameLst>
                                      </p:cBhvr>
                                      <p:to>
                                        <p:strVal val="visible"/>
                                      </p:to>
                                    </p:set>
                                  </p:childTnLst>
                                </p:cTn>
                              </p:par>
                            </p:childTnLst>
                          </p:cTn>
                        </p:par>
                        <p:par>
                          <p:cTn id="11" fill="hold" nodeType="afterGroup">
                            <p:stCondLst>
                              <p:cond delay="2000"/>
                            </p:stCondLst>
                            <p:childTnLst>
                              <p:par>
                                <p:cTn id="12" presetID="4" presetClass="entr" presetSubtype="32" fill="hold" grpId="0" nodeType="afterEffect">
                                  <p:stCondLst>
                                    <p:cond delay="100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ox(out)">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advAuto="100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7086600" cy="632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09600" y="609600"/>
            <a:ext cx="2133600" cy="1200329"/>
          </a:xfrm>
          <a:prstGeom prst="rect">
            <a:avLst/>
          </a:prstGeom>
          <a:noFill/>
        </p:spPr>
        <p:txBody>
          <a:bodyPr wrap="square" rtlCol="0">
            <a:spAutoFit/>
          </a:bodyPr>
          <a:lstStyle/>
          <a:p>
            <a:r>
              <a:rPr lang="en-US" dirty="0" smtClean="0"/>
              <a:t>Intestinal surface area 100 times greater than skin surface area</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smtClean="0"/>
              <a:t>Respiratory Influences</a:t>
            </a:r>
          </a:p>
        </p:txBody>
      </p:sp>
      <p:sp>
        <p:nvSpPr>
          <p:cNvPr id="61443" name="Rectangle 3"/>
          <p:cNvSpPr>
            <a:spLocks noGrp="1" noChangeArrowheads="1"/>
          </p:cNvSpPr>
          <p:nvPr>
            <p:ph idx="4294967295"/>
          </p:nvPr>
        </p:nvSpPr>
        <p:spPr>
          <a:xfrm>
            <a:off x="990600" y="1981200"/>
            <a:ext cx="7924800" cy="4114800"/>
          </a:xfrm>
          <a:prstGeom prst="rect">
            <a:avLst/>
          </a:prstGeom>
        </p:spPr>
        <p:txBody>
          <a:bodyPr/>
          <a:lstStyle/>
          <a:p>
            <a:pPr eaLnBrk="1" hangingPunct="1"/>
            <a:r>
              <a:rPr lang="en-US" smtClean="0"/>
              <a:t>HR changes related to respiration are called respiratory sinus arrhythmia (RSA).</a:t>
            </a:r>
          </a:p>
          <a:p>
            <a:pPr eaLnBrk="1" hangingPunct="1"/>
            <a:r>
              <a:rPr lang="en-US" smtClean="0"/>
              <a:t>HR increases with inhalation. HR decreases with exhalation.</a:t>
            </a:r>
          </a:p>
          <a:p>
            <a:pPr eaLnBrk="1" hangingPunct="1"/>
            <a:r>
              <a:rPr lang="en-US" smtClean="0"/>
              <a:t>Amount of HR change with breathing is used as an index of vagal “tone”.</a:t>
            </a:r>
          </a:p>
        </p:txBody>
      </p:sp>
      <p:sp>
        <p:nvSpPr>
          <p:cNvPr id="123906" name="Date Placeholder 3"/>
          <p:cNvSpPr>
            <a:spLocks noGrp="1"/>
          </p:cNvSpPr>
          <p:nvPr>
            <p:ph type="dt" sz="quarter" idx="4294967295"/>
          </p:nvPr>
        </p:nvSpPr>
        <p:spPr>
          <a:xfrm>
            <a:off x="457200" y="6356350"/>
            <a:ext cx="2133600" cy="365125"/>
          </a:xfrm>
          <a:prstGeom prst="rect">
            <a:avLst/>
          </a:prstGeom>
        </p:spPr>
        <p:txBody>
          <a:bodyPr/>
          <a:lstStyle/>
          <a:p>
            <a:pPr>
              <a:defRPr/>
            </a:pPr>
            <a:fld id="{05BD3263-BE9A-4071-BA7A-72079B9C3A9E}" type="datetime1">
              <a:rPr lang="en-US"/>
              <a:pPr>
                <a:defRPr/>
              </a:pPr>
              <a:t>10/3/2015</a:t>
            </a:fld>
            <a:endParaRPr lang="en-US"/>
          </a:p>
        </p:txBody>
      </p:sp>
      <p:sp>
        <p:nvSpPr>
          <p:cNvPr id="123907" name="Footer Placeholder 4"/>
          <p:cNvSpPr>
            <a:spLocks noGrp="1"/>
          </p:cNvSpPr>
          <p:nvPr>
            <p:ph type="ftr" sz="quarter" idx="4294967295"/>
          </p:nvPr>
        </p:nvSpPr>
        <p:spPr>
          <a:xfrm>
            <a:off x="3124200" y="6356350"/>
            <a:ext cx="2895600" cy="365125"/>
          </a:xfrm>
          <a:prstGeom prst="rect">
            <a:avLst/>
          </a:prstGeom>
        </p:spPr>
        <p:txBody>
          <a:bodyPr/>
          <a:lstStyle/>
          <a:p>
            <a:pPr>
              <a:defRPr/>
            </a:pPr>
            <a:r>
              <a:rPr lang="en-US"/>
              <a:t>Gevirtz</a:t>
            </a:r>
          </a:p>
        </p:txBody>
      </p:sp>
      <p:sp>
        <p:nvSpPr>
          <p:cNvPr id="123908" name="Slide Number Placeholder 5"/>
          <p:cNvSpPr>
            <a:spLocks noGrp="1"/>
          </p:cNvSpPr>
          <p:nvPr>
            <p:ph type="sldNum" sz="quarter" idx="4294967295"/>
          </p:nvPr>
        </p:nvSpPr>
        <p:spPr>
          <a:xfrm>
            <a:off x="6553200" y="6356350"/>
            <a:ext cx="2133600" cy="365125"/>
          </a:xfrm>
          <a:prstGeom prst="rect">
            <a:avLst/>
          </a:prstGeom>
        </p:spPr>
        <p:txBody>
          <a:bodyPr/>
          <a:lstStyle/>
          <a:p>
            <a:pPr>
              <a:defRPr/>
            </a:pPr>
            <a:fld id="{EFC0D48F-7480-4BA3-BDFB-87419B35553C}" type="slidenum">
              <a:rPr lang="en-US"/>
              <a:pPr>
                <a:defRPr/>
              </a:pPr>
              <a:t>20</a:t>
            </a:fld>
            <a:endParaRPr lang="en-US"/>
          </a:p>
        </p:txBody>
      </p:sp>
    </p:spTree>
  </p:cSld>
  <p:clrMapOvr>
    <a:masterClrMapping/>
  </p:clrMapOvr>
  <p:transition>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fld id="{C045B491-30D9-4ACB-9619-0B877EC93DF1}" type="datetime1">
              <a:rPr lang="en-US" smtClean="0"/>
              <a:pPr>
                <a:defRPr/>
              </a:pPr>
              <a:t>10/3/2015</a:t>
            </a:fld>
            <a:endParaRPr lang="en-US"/>
          </a:p>
        </p:txBody>
      </p:sp>
      <p:sp>
        <p:nvSpPr>
          <p:cNvPr id="3" name="Footer Placeholder 2"/>
          <p:cNvSpPr>
            <a:spLocks noGrp="1"/>
          </p:cNvSpPr>
          <p:nvPr>
            <p:ph type="ftr" sz="quarter" idx="11"/>
          </p:nvPr>
        </p:nvSpPr>
        <p:spPr/>
        <p:txBody>
          <a:bodyPr/>
          <a:lstStyle/>
          <a:p>
            <a:pPr>
              <a:defRPr/>
            </a:pPr>
            <a:r>
              <a:rPr lang="en-US" smtClean="0"/>
              <a:t>Gevirtz</a:t>
            </a:r>
            <a:endParaRPr lang="en-US"/>
          </a:p>
        </p:txBody>
      </p:sp>
      <p:sp>
        <p:nvSpPr>
          <p:cNvPr id="4" name="Slide Number Placeholder 3"/>
          <p:cNvSpPr>
            <a:spLocks noGrp="1"/>
          </p:cNvSpPr>
          <p:nvPr>
            <p:ph type="sldNum" sz="quarter" idx="12"/>
          </p:nvPr>
        </p:nvSpPr>
        <p:spPr/>
        <p:txBody>
          <a:bodyPr/>
          <a:lstStyle/>
          <a:p>
            <a:pPr>
              <a:defRPr/>
            </a:pPr>
            <a:fld id="{E304AFA5-0CCC-4953-8E63-6BB66845389B}" type="slidenum">
              <a:rPr lang="en-US" smtClean="0"/>
              <a:pPr>
                <a:defRPr/>
              </a:pPr>
              <a:t>21</a:t>
            </a:fld>
            <a:endParaRPr lang="en-US"/>
          </a:p>
        </p:txBody>
      </p:sp>
      <p:pic>
        <p:nvPicPr>
          <p:cNvPr id="107525" name="Picture 4" descr="kuiosfrq.bmp"/>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33400" y="5029200"/>
            <a:ext cx="1828800" cy="1477328"/>
          </a:xfrm>
          <a:prstGeom prst="rect">
            <a:avLst/>
          </a:prstGeom>
          <a:solidFill>
            <a:schemeClr val="bg1"/>
          </a:solidFill>
        </p:spPr>
        <p:txBody>
          <a:bodyPr wrap="square" rtlCol="0">
            <a:spAutoFit/>
          </a:bodyPr>
          <a:lstStyle/>
          <a:p>
            <a:r>
              <a:rPr lang="en-US" dirty="0" smtClean="0"/>
              <a:t>Natural log of HF power ms</a:t>
            </a:r>
            <a:r>
              <a:rPr lang="en-US" baseline="30000" dirty="0" smtClean="0"/>
              <a:t>2</a:t>
            </a:r>
            <a:r>
              <a:rPr lang="en-US" dirty="0" smtClean="0"/>
              <a:t> is our measure of vagal tone. Ln 4491=8.41</a:t>
            </a:r>
            <a:endParaRPr lang="en-US" dirty="0"/>
          </a:p>
        </p:txBody>
      </p:sp>
      <p:cxnSp>
        <p:nvCxnSpPr>
          <p:cNvPr id="7" name="Straight Arrow Connector 6"/>
          <p:cNvCxnSpPr/>
          <p:nvPr/>
        </p:nvCxnSpPr>
        <p:spPr>
          <a:xfrm>
            <a:off x="2362200" y="5791200"/>
            <a:ext cx="1905000" cy="30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23488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gradFill>
                  <a:gsLst>
                    <a:gs pos="0">
                      <a:srgbClr val="000000">
                        <a:alpha val="92000"/>
                      </a:srgbClr>
                    </a:gs>
                    <a:gs pos="45000">
                      <a:srgbClr val="000000">
                        <a:alpha val="51000"/>
                      </a:srgbClr>
                    </a:gs>
                    <a:gs pos="100000">
                      <a:srgbClr val="000000"/>
                    </a:gs>
                  </a:gsLst>
                  <a:lin ang="3600000" scaled="0"/>
                </a:gradFill>
                <a:effectLst>
                  <a:outerShdw blurRad="38100" dist="38100" dir="2700000" algn="tl">
                    <a:srgbClr val="000000">
                      <a:alpha val="43137"/>
                    </a:srgbClr>
                  </a:outerShdw>
                </a:effectLst>
              </a:rPr>
              <a:t>Defining FGIDs</a:t>
            </a:r>
            <a:endParaRPr lang="en-US" dirty="0"/>
          </a:p>
        </p:txBody>
      </p:sp>
      <p:sp>
        <p:nvSpPr>
          <p:cNvPr id="4" name="TextBox 3"/>
          <p:cNvSpPr txBox="1"/>
          <p:nvPr/>
        </p:nvSpPr>
        <p:spPr>
          <a:xfrm>
            <a:off x="4924168" y="6207369"/>
            <a:ext cx="4219832" cy="461665"/>
          </a:xfrm>
          <a:prstGeom prst="rect">
            <a:avLst/>
          </a:prstGeom>
          <a:noFill/>
        </p:spPr>
        <p:txBody>
          <a:bodyPr wrap="square" rtlCol="0">
            <a:spAutoFit/>
          </a:bodyPr>
          <a:lstStyle/>
          <a:p>
            <a:pPr algn="r"/>
            <a:r>
              <a:rPr lang="en-US" sz="1200" dirty="0"/>
              <a:t>(</a:t>
            </a:r>
            <a:r>
              <a:rPr lang="en-US" sz="1200" dirty="0" err="1"/>
              <a:t>Corazziari</a:t>
            </a:r>
            <a:r>
              <a:rPr lang="en-US" sz="1200" dirty="0"/>
              <a:t>, </a:t>
            </a:r>
            <a:r>
              <a:rPr lang="en-US" sz="1200" dirty="0" smtClean="0"/>
              <a:t>2004; </a:t>
            </a:r>
            <a:r>
              <a:rPr lang="en-US" sz="1200" dirty="0" err="1" smtClean="0"/>
              <a:t>Drossman</a:t>
            </a:r>
            <a:r>
              <a:rPr lang="en-US" sz="1200" dirty="0"/>
              <a:t>, 2006; </a:t>
            </a:r>
            <a:r>
              <a:rPr lang="en-US" sz="1200" dirty="0" err="1"/>
              <a:t>McOmber</a:t>
            </a:r>
            <a:r>
              <a:rPr lang="en-US" sz="1200" dirty="0"/>
              <a:t> &amp; Shulman, 2008; </a:t>
            </a:r>
            <a:r>
              <a:rPr lang="en-US" sz="1200" dirty="0" err="1"/>
              <a:t>Palsson</a:t>
            </a:r>
            <a:r>
              <a:rPr lang="en-US" sz="1200" dirty="0"/>
              <a:t> &amp; Whitehead, 2013</a:t>
            </a:r>
            <a:r>
              <a:rPr lang="en-US" sz="1200" dirty="0" smtClean="0"/>
              <a:t>)</a:t>
            </a:r>
            <a:endParaRPr lang="en-US" sz="4000" dirty="0">
              <a:solidFill>
                <a:srgbClr val="000000"/>
              </a:solidFill>
              <a:cs typeface="Arial"/>
            </a:endParaRPr>
          </a:p>
        </p:txBody>
      </p:sp>
      <p:sp>
        <p:nvSpPr>
          <p:cNvPr id="8" name="Content Placeholder 1"/>
          <p:cNvSpPr>
            <a:spLocks noGrp="1"/>
          </p:cNvSpPr>
          <p:nvPr>
            <p:ph sz="quarter" idx="13"/>
          </p:nvPr>
        </p:nvSpPr>
        <p:spPr>
          <a:xfrm>
            <a:off x="352426" y="1369368"/>
            <a:ext cx="7953374" cy="4838001"/>
          </a:xfrm>
        </p:spPr>
        <p:txBody>
          <a:bodyPr>
            <a:normAutofit fontScale="77500" lnSpcReduction="20000"/>
          </a:bodyPr>
          <a:lstStyle/>
          <a:p>
            <a:pPr marL="457200" lvl="0" indent="-457200">
              <a:spcBef>
                <a:spcPct val="20000"/>
              </a:spcBef>
              <a:buClr>
                <a:srgbClr val="93A299"/>
              </a:buClr>
              <a:buSzPct val="85000"/>
            </a:pPr>
            <a:endParaRPr lang="en-US" sz="2600" spc="0" dirty="0">
              <a:solidFill>
                <a:srgbClr val="292934"/>
              </a:solidFill>
              <a:latin typeface="Arial"/>
            </a:endParaRPr>
          </a:p>
          <a:p>
            <a:pPr marL="457200" lvl="0" indent="-457200">
              <a:buClr>
                <a:srgbClr val="93A299"/>
              </a:buClr>
              <a:buSzPct val="85000"/>
            </a:pPr>
            <a:r>
              <a:rPr lang="en-US" sz="2600" spc="0" dirty="0">
                <a:solidFill>
                  <a:srgbClr val="000000"/>
                </a:solidFill>
                <a:latin typeface="Arial"/>
                <a:cs typeface="Arial"/>
              </a:rPr>
              <a:t>Chronic or recurrent GI symptoms that do not have an underlying medical pathophysiology.</a:t>
            </a:r>
          </a:p>
          <a:p>
            <a:pPr marL="457200" lvl="0" indent="-457200">
              <a:buClr>
                <a:srgbClr val="93A299"/>
              </a:buClr>
              <a:buSzPct val="85000"/>
            </a:pPr>
            <a:endParaRPr lang="en-US" sz="2600" spc="0" dirty="0">
              <a:solidFill>
                <a:srgbClr val="000000"/>
              </a:solidFill>
              <a:latin typeface="Arial"/>
              <a:cs typeface="Arial"/>
            </a:endParaRPr>
          </a:p>
          <a:p>
            <a:pPr marL="457200" lvl="0" indent="-457200">
              <a:buClr>
                <a:srgbClr val="93A299"/>
              </a:buClr>
              <a:buSzPct val="85000"/>
            </a:pPr>
            <a:r>
              <a:rPr lang="en-US" sz="2600" spc="0" dirty="0">
                <a:solidFill>
                  <a:srgbClr val="000000"/>
                </a:solidFill>
                <a:latin typeface="Arial"/>
                <a:cs typeface="Arial"/>
              </a:rPr>
              <a:t>FGIDs are typically marked by the absence of any objective markers of disease, such as inflammation, infection, or structural abnormality.</a:t>
            </a:r>
          </a:p>
          <a:p>
            <a:pPr marL="457200" lvl="0" indent="-457200">
              <a:buClr>
                <a:srgbClr val="93A299"/>
              </a:buClr>
              <a:buSzPct val="85000"/>
            </a:pPr>
            <a:endParaRPr lang="en-US" sz="2600" spc="0" dirty="0">
              <a:solidFill>
                <a:srgbClr val="000000"/>
              </a:solidFill>
              <a:latin typeface="Arial"/>
              <a:cs typeface="Arial"/>
            </a:endParaRPr>
          </a:p>
          <a:p>
            <a:pPr marL="457200" lvl="0" indent="-457200">
              <a:buClr>
                <a:srgbClr val="93A299"/>
              </a:buClr>
              <a:buSzPct val="85000"/>
            </a:pPr>
            <a:r>
              <a:rPr lang="en-US" sz="2600" spc="0" dirty="0">
                <a:solidFill>
                  <a:srgbClr val="000000"/>
                </a:solidFill>
                <a:latin typeface="Arial"/>
                <a:cs typeface="Arial"/>
              </a:rPr>
              <a:t>FGIDs were largely rule-out Diagnoses, until Rome Diagnostic criteria came out to positively identify these diagnoses based on symptoms</a:t>
            </a:r>
          </a:p>
          <a:p>
            <a:pPr marL="457200" lvl="0" indent="-457200">
              <a:buClr>
                <a:srgbClr val="93A299"/>
              </a:buClr>
              <a:buSzPct val="85000"/>
            </a:pPr>
            <a:endParaRPr lang="en-US" sz="2600" spc="0" dirty="0">
              <a:solidFill>
                <a:srgbClr val="000000"/>
              </a:solidFill>
              <a:latin typeface="Arial"/>
              <a:cs typeface="Arial"/>
            </a:endParaRPr>
          </a:p>
          <a:p>
            <a:pPr marL="457200" lvl="0" indent="-457200">
              <a:buClr>
                <a:srgbClr val="93A299"/>
              </a:buClr>
              <a:buSzPct val="85000"/>
            </a:pPr>
            <a:r>
              <a:rPr lang="en-US" sz="2600" spc="0" dirty="0" smtClean="0">
                <a:solidFill>
                  <a:srgbClr val="000000"/>
                </a:solidFill>
                <a:latin typeface="Arial"/>
                <a:cs typeface="Arial"/>
              </a:rPr>
              <a:t>3747 of 5430 (69%) </a:t>
            </a:r>
            <a:r>
              <a:rPr lang="en-US" sz="2600" spc="0" dirty="0">
                <a:solidFill>
                  <a:srgbClr val="000000"/>
                </a:solidFill>
                <a:latin typeface="Arial"/>
                <a:cs typeface="Arial"/>
              </a:rPr>
              <a:t>reported experiencing criteria for at least 1 of 20 functional GI syndromes (</a:t>
            </a:r>
            <a:r>
              <a:rPr lang="en-US" sz="2600" spc="0" dirty="0" err="1">
                <a:solidFill>
                  <a:srgbClr val="000000"/>
                </a:solidFill>
                <a:latin typeface="Arial"/>
                <a:cs typeface="Arial"/>
              </a:rPr>
              <a:t>Drossman</a:t>
            </a:r>
            <a:r>
              <a:rPr lang="en-US" sz="2600" spc="0" dirty="0">
                <a:solidFill>
                  <a:srgbClr val="000000"/>
                </a:solidFill>
                <a:latin typeface="Arial"/>
                <a:cs typeface="Arial"/>
              </a:rPr>
              <a:t> et al., 1993)</a:t>
            </a:r>
          </a:p>
          <a:p>
            <a:pPr marL="457200" lvl="0" indent="-457200">
              <a:buClr>
                <a:srgbClr val="93A299"/>
              </a:buClr>
              <a:buSzPct val="85000"/>
            </a:pPr>
            <a:endParaRPr lang="en-US" sz="2600" spc="0" dirty="0">
              <a:solidFill>
                <a:srgbClr val="000000"/>
              </a:solidFill>
              <a:latin typeface="Arial"/>
              <a:cs typeface="Arial"/>
            </a:endParaRPr>
          </a:p>
          <a:p>
            <a:pPr marL="457200" lvl="0" indent="-457200">
              <a:buClr>
                <a:srgbClr val="93A299"/>
              </a:buClr>
              <a:buSzPct val="85000"/>
            </a:pPr>
            <a:r>
              <a:rPr lang="en-US" sz="2600" spc="0" dirty="0">
                <a:solidFill>
                  <a:srgbClr val="000000"/>
                </a:solidFill>
                <a:latin typeface="Arial"/>
                <a:cs typeface="Arial"/>
              </a:rPr>
              <a:t>FGIDs make up 41% of GI disorders seen by doctors and therapists. (IFFGID.org</a:t>
            </a:r>
            <a:r>
              <a:rPr lang="en-US" sz="2600" spc="0" dirty="0" smtClean="0">
                <a:solidFill>
                  <a:srgbClr val="000000"/>
                </a:solidFill>
                <a:latin typeface="Arial"/>
                <a:cs typeface="Arial"/>
              </a:rPr>
              <a:t>)</a:t>
            </a:r>
            <a:endParaRPr lang="en-US" sz="2600" spc="0" dirty="0">
              <a:solidFill>
                <a:srgbClr val="000000"/>
              </a:solidFill>
              <a:latin typeface="Arial"/>
              <a:cs typeface="Arial"/>
            </a:endParaRPr>
          </a:p>
        </p:txBody>
      </p:sp>
    </p:spTree>
    <p:extLst>
      <p:ext uri="{BB962C8B-B14F-4D97-AF65-F5344CB8AC3E}">
        <p14:creationId xmlns:p14="http://schemas.microsoft.com/office/powerpoint/2010/main" val="7235654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457200" y="1600200"/>
            <a:ext cx="8229600" cy="4572000"/>
          </a:xfrm>
          <a:prstGeom prst="rect">
            <a:avLst/>
          </a:prstGeom>
        </p:spPr>
        <p:txBody>
          <a:bodyPr>
            <a:normAutofit fontScale="92500" lnSpcReduction="20000"/>
          </a:bodyPr>
          <a:lstStyle/>
          <a:p>
            <a:pPr marL="0" lvl="0" indent="0" fontAlgn="auto">
              <a:spcAft>
                <a:spcPts val="0"/>
              </a:spcAft>
              <a:buClr>
                <a:srgbClr val="93A299"/>
              </a:buClr>
              <a:buSzPct val="85000"/>
              <a:buNone/>
            </a:pPr>
            <a:endParaRPr lang="en-US" sz="1800" b="1" kern="1200" dirty="0" smtClean="0">
              <a:solidFill>
                <a:srgbClr val="292934"/>
              </a:solidFill>
              <a:latin typeface="Arial" panose="020B0604020202020204" pitchFamily="34" charset="0"/>
              <a:cs typeface="Arial" panose="020B0604020202020204" pitchFamily="34" charset="0"/>
            </a:endParaRPr>
          </a:p>
          <a:p>
            <a:pPr marL="0" indent="0">
              <a:buNone/>
            </a:pPr>
            <a:r>
              <a:rPr lang="en-US" sz="1800" b="1" kern="1200" dirty="0">
                <a:latin typeface="Arial" panose="020B0604020202020204" pitchFamily="34" charset="0"/>
                <a:cs typeface="Arial" panose="020B0604020202020204" pitchFamily="34" charset="0"/>
              </a:rPr>
              <a:t>Recurrent abdominal pain or discomfort** at least 3 days/month in the last 3 months associated with </a:t>
            </a:r>
            <a:r>
              <a:rPr lang="en-US" sz="1800" b="1" i="1" kern="1200" dirty="0">
                <a:latin typeface="Arial" panose="020B0604020202020204" pitchFamily="34" charset="0"/>
                <a:cs typeface="Arial" panose="020B0604020202020204" pitchFamily="34" charset="0"/>
              </a:rPr>
              <a:t>two or more </a:t>
            </a:r>
            <a:r>
              <a:rPr lang="en-US" sz="1800" b="1" kern="1200" dirty="0">
                <a:latin typeface="Arial" panose="020B0604020202020204" pitchFamily="34" charset="0"/>
                <a:cs typeface="Arial" panose="020B0604020202020204" pitchFamily="34" charset="0"/>
              </a:rPr>
              <a:t>of the following:</a:t>
            </a:r>
          </a:p>
          <a:p>
            <a:pPr marL="0" lvl="0" indent="0" fontAlgn="auto">
              <a:spcAft>
                <a:spcPts val="0"/>
              </a:spcAft>
              <a:buClr>
                <a:srgbClr val="93A299"/>
              </a:buClr>
              <a:buSzPct val="85000"/>
              <a:buNone/>
            </a:pPr>
            <a:r>
              <a:rPr lang="en-US" sz="1800" kern="1200" dirty="0" smtClean="0">
                <a:solidFill>
                  <a:srgbClr val="292934"/>
                </a:solidFill>
                <a:latin typeface="Arial" panose="020B0604020202020204" pitchFamily="34" charset="0"/>
                <a:cs typeface="Arial" panose="020B0604020202020204" pitchFamily="34" charset="0"/>
              </a:rPr>
              <a:t>	a. Improvement with defecation</a:t>
            </a:r>
          </a:p>
          <a:p>
            <a:pPr marL="0" lvl="0" indent="0" fontAlgn="auto">
              <a:spcAft>
                <a:spcPts val="0"/>
              </a:spcAft>
              <a:buClr>
                <a:srgbClr val="93A299"/>
              </a:buClr>
              <a:buSzPct val="85000"/>
              <a:buNone/>
            </a:pPr>
            <a:r>
              <a:rPr lang="en-US" sz="1800" kern="1200" dirty="0" smtClean="0">
                <a:solidFill>
                  <a:srgbClr val="292934"/>
                </a:solidFill>
                <a:latin typeface="Arial" panose="020B0604020202020204" pitchFamily="34" charset="0"/>
                <a:cs typeface="Arial" panose="020B0604020202020204" pitchFamily="34" charset="0"/>
              </a:rPr>
              <a:t>	b. Onset associated with a change in frequency of stool</a:t>
            </a:r>
          </a:p>
          <a:p>
            <a:pPr marL="0" lvl="0" indent="0" fontAlgn="auto">
              <a:spcAft>
                <a:spcPts val="0"/>
              </a:spcAft>
              <a:buClr>
                <a:srgbClr val="93A299"/>
              </a:buClr>
              <a:buSzPct val="85000"/>
              <a:buNone/>
            </a:pPr>
            <a:r>
              <a:rPr lang="en-US" sz="1800" kern="1200" dirty="0" smtClean="0">
                <a:solidFill>
                  <a:srgbClr val="292934"/>
                </a:solidFill>
                <a:latin typeface="Arial" panose="020B0604020202020204" pitchFamily="34" charset="0"/>
                <a:cs typeface="Arial" panose="020B0604020202020204" pitchFamily="34" charset="0"/>
              </a:rPr>
              <a:t>	c. Onset associated with a change in form (appearance) of stool</a:t>
            </a:r>
          </a:p>
          <a:p>
            <a:pPr marL="0" lvl="0" indent="0" fontAlgn="auto">
              <a:spcAft>
                <a:spcPts val="0"/>
              </a:spcAft>
              <a:buClr>
                <a:srgbClr val="93A299"/>
              </a:buClr>
              <a:buSzPct val="85000"/>
              <a:buNone/>
            </a:pPr>
            <a:endParaRPr lang="en-US" sz="1800" kern="1200" dirty="0" smtClean="0">
              <a:solidFill>
                <a:srgbClr val="292934"/>
              </a:solidFill>
              <a:latin typeface="Arial" panose="020B0604020202020204" pitchFamily="34" charset="0"/>
              <a:cs typeface="Arial" panose="020B0604020202020204" pitchFamily="34" charset="0"/>
            </a:endParaRPr>
          </a:p>
          <a:p>
            <a:pPr marL="0" lvl="0" indent="0" fontAlgn="auto">
              <a:spcAft>
                <a:spcPts val="0"/>
              </a:spcAft>
              <a:buClr>
                <a:srgbClr val="93A299"/>
              </a:buClr>
              <a:buSzPct val="85000"/>
              <a:buNone/>
            </a:pPr>
            <a:r>
              <a:rPr lang="en-US" sz="1800" kern="1200" dirty="0" smtClean="0">
                <a:solidFill>
                  <a:srgbClr val="292934"/>
                </a:solidFill>
                <a:latin typeface="Arial" panose="020B0604020202020204" pitchFamily="34" charset="0"/>
                <a:cs typeface="Arial" panose="020B0604020202020204" pitchFamily="34" charset="0"/>
              </a:rPr>
              <a:t>No evidence of an inﬂammatory, anatomic, metabolic, or neoplastic process that explains the subject’s symptoms</a:t>
            </a:r>
          </a:p>
          <a:p>
            <a:pPr marL="0" lvl="0" indent="0" fontAlgn="auto">
              <a:spcAft>
                <a:spcPts val="0"/>
              </a:spcAft>
              <a:buClr>
                <a:srgbClr val="93A299"/>
              </a:buClr>
              <a:buSzPct val="85000"/>
              <a:buNone/>
            </a:pPr>
            <a:endParaRPr lang="en-US" sz="1800" kern="1200" dirty="0" smtClean="0">
              <a:solidFill>
                <a:srgbClr val="292934"/>
              </a:solidFill>
              <a:latin typeface="Arial" panose="020B0604020202020204" pitchFamily="34" charset="0"/>
              <a:cs typeface="Arial" panose="020B0604020202020204" pitchFamily="34" charset="0"/>
            </a:endParaRPr>
          </a:p>
          <a:p>
            <a:pPr marL="0" indent="0">
              <a:buNone/>
            </a:pPr>
            <a:r>
              <a:rPr lang="en-US" sz="1800" kern="1200" dirty="0" smtClean="0">
                <a:latin typeface="Arial" panose="020B0604020202020204" pitchFamily="34" charset="0"/>
                <a:cs typeface="Arial" panose="020B0604020202020204" pitchFamily="34" charset="0"/>
              </a:rPr>
              <a:t>* </a:t>
            </a:r>
            <a:r>
              <a:rPr lang="en-US" sz="1800" kern="1200" dirty="0">
                <a:latin typeface="Arial" panose="020B0604020202020204" pitchFamily="34" charset="0"/>
                <a:cs typeface="Arial" panose="020B0604020202020204" pitchFamily="34" charset="0"/>
              </a:rPr>
              <a:t>Criterion fulfilled for the last 3 months with symptom onset at least 6 months prior to diagnosis</a:t>
            </a:r>
          </a:p>
          <a:p>
            <a:pPr marL="0" lvl="0" indent="0" fontAlgn="auto">
              <a:spcAft>
                <a:spcPts val="0"/>
              </a:spcAft>
              <a:buClr>
                <a:srgbClr val="93A299"/>
              </a:buClr>
              <a:buSzPct val="85000"/>
              <a:buNone/>
            </a:pPr>
            <a:endParaRPr lang="en-US" sz="1800" kern="1200" dirty="0" smtClean="0">
              <a:solidFill>
                <a:srgbClr val="292934"/>
              </a:solidFill>
              <a:latin typeface="Arial" panose="020B0604020202020204" pitchFamily="34" charset="0"/>
              <a:cs typeface="Arial" panose="020B0604020202020204" pitchFamily="34" charset="0"/>
            </a:endParaRPr>
          </a:p>
          <a:p>
            <a:pPr marL="0" indent="0">
              <a:buNone/>
            </a:pPr>
            <a:r>
              <a:rPr lang="en-US" sz="1800" kern="1200" dirty="0">
                <a:latin typeface="Arial" panose="020B0604020202020204" pitchFamily="34" charset="0"/>
                <a:cs typeface="Arial" panose="020B0604020202020204" pitchFamily="34" charset="0"/>
              </a:rPr>
              <a:t>** “Discomfort” means an uncomfortable sensation not described as pain.</a:t>
            </a:r>
          </a:p>
          <a:p>
            <a:pPr marL="0" lvl="0" indent="0" fontAlgn="auto">
              <a:spcAft>
                <a:spcPts val="0"/>
              </a:spcAft>
              <a:buClr>
                <a:srgbClr val="93A299"/>
              </a:buClr>
              <a:buSzPct val="85000"/>
              <a:buNone/>
            </a:pPr>
            <a:endParaRPr lang="en-US" sz="2200" b="1" i="1" u="sng" kern="1200" dirty="0" smtClean="0">
              <a:solidFill>
                <a:srgbClr val="292934"/>
              </a:solidFill>
              <a:latin typeface="Arial" panose="020B0604020202020204" pitchFamily="34" charset="0"/>
              <a:cs typeface="Arial" panose="020B0604020202020204" pitchFamily="34" charset="0"/>
            </a:endParaRPr>
          </a:p>
          <a:p>
            <a:pPr marL="0" lvl="0" indent="0" fontAlgn="auto">
              <a:spcAft>
                <a:spcPts val="0"/>
              </a:spcAft>
              <a:buClr>
                <a:srgbClr val="93A299"/>
              </a:buClr>
              <a:buSzPct val="85000"/>
              <a:buNone/>
            </a:pPr>
            <a:endParaRPr lang="en-US" sz="2200" b="1" i="1" u="sng" kern="1200" dirty="0" smtClean="0">
              <a:solidFill>
                <a:srgbClr val="292934"/>
              </a:solidFill>
              <a:latin typeface="Arial" panose="020B0604020202020204" pitchFamily="34" charset="0"/>
              <a:cs typeface="Arial" panose="020B0604020202020204" pitchFamily="34" charset="0"/>
            </a:endParaRPr>
          </a:p>
        </p:txBody>
      </p:sp>
      <p:sp>
        <p:nvSpPr>
          <p:cNvPr id="6" name="Title 4"/>
          <p:cNvSpPr txBox="1">
            <a:spLocks/>
          </p:cNvSpPr>
          <p:nvPr/>
        </p:nvSpPr>
        <p:spPr>
          <a:xfrm>
            <a:off x="352426" y="228600"/>
            <a:ext cx="8334374" cy="1066800"/>
          </a:xfrm>
          <a:prstGeom prst="rect">
            <a:avLst/>
          </a:prstGeom>
        </p:spPr>
        <p:txBody>
          <a:bodyPr vert="horz" lIns="91440" tIns="45720" rIns="91440" bIns="45720" rtlCol="0" anchor="b" anchorCtr="0">
            <a:normAutofit/>
          </a:bodyPr>
          <a:lstStyle>
            <a:lvl1pPr algn="ctr" defTabSz="914400" rtl="0" eaLnBrk="1" latinLnBrk="0" hangingPunct="1">
              <a:spcBef>
                <a:spcPts val="400"/>
              </a:spcBef>
              <a:buNone/>
              <a:defRPr sz="4400" b="1" kern="1200" cap="none" spc="0" baseline="0">
                <a:solidFill>
                  <a:schemeClr val="tx1"/>
                </a:solidFill>
                <a:effectLst>
                  <a:outerShdw blurRad="38100" dist="38100" dir="2700000" algn="tl">
                    <a:srgbClr val="000000">
                      <a:alpha val="43137"/>
                    </a:srgbClr>
                  </a:outerShdw>
                </a:effectLst>
                <a:latin typeface="+mj-lt"/>
                <a:ea typeface="+mj-ea"/>
                <a:cs typeface="Tunga" pitchFamily="2"/>
              </a:defRPr>
            </a:lvl1pPr>
          </a:lstStyle>
          <a:p>
            <a:pPr algn="l"/>
            <a:r>
              <a:rPr lang="en-US" dirty="0">
                <a:gradFill>
                  <a:gsLst>
                    <a:gs pos="0">
                      <a:srgbClr val="000000">
                        <a:alpha val="92000"/>
                      </a:srgbClr>
                    </a:gs>
                    <a:gs pos="45000">
                      <a:srgbClr val="000000">
                        <a:alpha val="51000"/>
                      </a:srgbClr>
                    </a:gs>
                    <a:gs pos="100000">
                      <a:srgbClr val="000000"/>
                    </a:gs>
                  </a:gsLst>
                  <a:lin ang="3600000" scaled="0"/>
                </a:gradFill>
              </a:rPr>
              <a:t>Rome-III Criteria - IBS</a:t>
            </a:r>
            <a:endParaRPr lang="en-US" dirty="0"/>
          </a:p>
        </p:txBody>
      </p:sp>
    </p:spTree>
    <p:extLst>
      <p:ext uri="{BB962C8B-B14F-4D97-AF65-F5344CB8AC3E}">
        <p14:creationId xmlns:p14="http://schemas.microsoft.com/office/powerpoint/2010/main" val="3665556821"/>
      </p:ext>
    </p:extLst>
  </p:cSld>
  <p:clrMapOvr>
    <a:masterClrMapping/>
  </p:clrMapOvr>
  <p:transition spd="slow">
    <p:pul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4"/>
          </p:nvPr>
        </p:nvSpPr>
        <p:spPr>
          <a:prstGeom prst="rect">
            <a:avLst/>
          </a:prstGeom>
        </p:spPr>
        <p:txBody>
          <a:bodyPr>
            <a:normAutofit lnSpcReduction="10000"/>
          </a:bodyPr>
          <a:lstStyle/>
          <a:p>
            <a:r>
              <a:rPr lang="en-US" b="1" dirty="0"/>
              <a:t>Coping Behaviors</a:t>
            </a:r>
          </a:p>
          <a:p>
            <a:pPr lvl="2"/>
            <a:r>
              <a:rPr lang="en-US" dirty="0"/>
              <a:t>Avoidant patterns (situations, specific foods, etc.)</a:t>
            </a:r>
          </a:p>
          <a:p>
            <a:pPr lvl="2"/>
            <a:r>
              <a:rPr lang="en-US" dirty="0"/>
              <a:t>Control (lack of acceptance) – Excessive consultations and tests</a:t>
            </a:r>
          </a:p>
          <a:p>
            <a:pPr lvl="2"/>
            <a:r>
              <a:rPr lang="en-US" dirty="0"/>
              <a:t>Anger suppression – </a:t>
            </a:r>
            <a:r>
              <a:rPr lang="en-US" dirty="0" err="1"/>
              <a:t>internalizers</a:t>
            </a:r>
            <a:endParaRPr lang="en-US" dirty="0"/>
          </a:p>
          <a:p>
            <a:pPr lvl="2"/>
            <a:r>
              <a:rPr lang="en-US" dirty="0" err="1"/>
              <a:t>Catastrophizers</a:t>
            </a:r>
            <a:endParaRPr lang="en-US" dirty="0"/>
          </a:p>
          <a:p>
            <a:pPr lvl="2"/>
            <a:r>
              <a:rPr lang="en-US" dirty="0"/>
              <a:t>Goal oriented problem solvers</a:t>
            </a:r>
          </a:p>
          <a:p>
            <a:r>
              <a:rPr lang="en-US" b="1" dirty="0"/>
              <a:t>Psychological Comorbidity</a:t>
            </a:r>
          </a:p>
          <a:p>
            <a:pPr lvl="2"/>
            <a:r>
              <a:rPr lang="en-US" dirty="0" smtClean="0"/>
              <a:t>Anxiety – predictor, not outcome</a:t>
            </a:r>
            <a:endParaRPr lang="en-US" dirty="0"/>
          </a:p>
          <a:p>
            <a:pPr lvl="2"/>
            <a:r>
              <a:rPr lang="en-US" dirty="0"/>
              <a:t>Depression</a:t>
            </a:r>
          </a:p>
          <a:p>
            <a:r>
              <a:rPr lang="en-US" b="1" dirty="0" smtClean="0"/>
              <a:t>Developmental</a:t>
            </a:r>
            <a:endParaRPr lang="en-US" b="1" dirty="0"/>
          </a:p>
          <a:p>
            <a:pPr lvl="2"/>
            <a:r>
              <a:rPr lang="en-US" dirty="0"/>
              <a:t>Anxious mother’s (RAP</a:t>
            </a:r>
            <a:r>
              <a:rPr lang="en-US" dirty="0" smtClean="0"/>
              <a:t>)</a:t>
            </a:r>
          </a:p>
          <a:p>
            <a:pPr lvl="2"/>
            <a:r>
              <a:rPr lang="en-US" dirty="0" err="1" smtClean="0"/>
              <a:t>Hx</a:t>
            </a:r>
            <a:r>
              <a:rPr lang="en-US" dirty="0" smtClean="0"/>
              <a:t> of Trauma/Abuse</a:t>
            </a:r>
            <a:endParaRPr lang="en-US" dirty="0"/>
          </a:p>
          <a:p>
            <a:endParaRPr lang="en-US" sz="1800" dirty="0">
              <a:latin typeface="+mn-lt"/>
            </a:endParaRPr>
          </a:p>
        </p:txBody>
      </p:sp>
      <p:sp>
        <p:nvSpPr>
          <p:cNvPr id="6" name="Content Placeholder 5"/>
          <p:cNvSpPr>
            <a:spLocks noGrp="1"/>
          </p:cNvSpPr>
          <p:nvPr>
            <p:ph sz="quarter" idx="13"/>
          </p:nvPr>
        </p:nvSpPr>
        <p:spPr>
          <a:prstGeom prst="rect">
            <a:avLst/>
          </a:prstGeom>
        </p:spPr>
        <p:txBody>
          <a:bodyPr>
            <a:normAutofit/>
          </a:bodyPr>
          <a:lstStyle/>
          <a:p>
            <a:r>
              <a:rPr lang="en-US" b="1" dirty="0"/>
              <a:t>Personality</a:t>
            </a:r>
          </a:p>
          <a:p>
            <a:pPr lvl="2"/>
            <a:r>
              <a:rPr lang="en-US" dirty="0"/>
              <a:t>Neuroticism</a:t>
            </a:r>
          </a:p>
          <a:p>
            <a:pPr lvl="2"/>
            <a:r>
              <a:rPr lang="en-US" dirty="0"/>
              <a:t>Perfectionistic</a:t>
            </a:r>
          </a:p>
          <a:p>
            <a:pPr lvl="2"/>
            <a:r>
              <a:rPr lang="en-US" dirty="0"/>
              <a:t>MMPI-2 – Conversion V - somatization</a:t>
            </a:r>
          </a:p>
          <a:p>
            <a:pPr lvl="2"/>
            <a:r>
              <a:rPr lang="en-US" dirty="0"/>
              <a:t>Increased sensitivity to anxiety</a:t>
            </a:r>
          </a:p>
          <a:p>
            <a:pPr lvl="2"/>
            <a:r>
              <a:rPr lang="en-US" dirty="0"/>
              <a:t>High Achieving</a:t>
            </a:r>
          </a:p>
          <a:p>
            <a:pPr lvl="2"/>
            <a:r>
              <a:rPr lang="en-US" dirty="0"/>
              <a:t>Moralistic</a:t>
            </a:r>
          </a:p>
          <a:p>
            <a:pPr lvl="2"/>
            <a:r>
              <a:rPr lang="en-US" dirty="0"/>
              <a:t>Interpersonal sensitivity and possibly lower higher introversion</a:t>
            </a:r>
          </a:p>
          <a:p>
            <a:pPr marL="457200" lvl="1" indent="0">
              <a:buNone/>
            </a:pPr>
            <a:endParaRPr lang="en-US" dirty="0"/>
          </a:p>
          <a:p>
            <a:r>
              <a:rPr lang="en-US" b="1" dirty="0"/>
              <a:t>GI Specific Anxiety significant predictor</a:t>
            </a:r>
          </a:p>
          <a:p>
            <a:endParaRPr lang="en-US" sz="1800" dirty="0">
              <a:latin typeface="+mn-lt"/>
            </a:endParaRPr>
          </a:p>
        </p:txBody>
      </p:sp>
      <p:sp>
        <p:nvSpPr>
          <p:cNvPr id="7" name="Title 6"/>
          <p:cNvSpPr>
            <a:spLocks noGrp="1"/>
          </p:cNvSpPr>
          <p:nvPr>
            <p:ph type="title"/>
          </p:nvPr>
        </p:nvSpPr>
        <p:spPr/>
        <p:txBody>
          <a:bodyPr/>
          <a:lstStyle/>
          <a:p>
            <a:r>
              <a:rPr lang="en-US" sz="4400" b="1" dirty="0">
                <a:gradFill>
                  <a:gsLst>
                    <a:gs pos="0">
                      <a:srgbClr val="000000">
                        <a:alpha val="92000"/>
                      </a:srgbClr>
                    </a:gs>
                    <a:gs pos="45000">
                      <a:srgbClr val="000000">
                        <a:alpha val="51000"/>
                      </a:srgbClr>
                    </a:gs>
                    <a:gs pos="100000">
                      <a:srgbClr val="000000"/>
                    </a:gs>
                  </a:gsLst>
                  <a:lin ang="3600000" scaled="0"/>
                </a:gradFill>
                <a:effectLst>
                  <a:outerShdw blurRad="38100" dist="38100" dir="2700000" algn="tl">
                    <a:srgbClr val="000000">
                      <a:alpha val="43137"/>
                    </a:srgbClr>
                  </a:outerShdw>
                </a:effectLst>
              </a:rPr>
              <a:t>Psychosocial </a:t>
            </a:r>
            <a:r>
              <a:rPr lang="en-US" sz="4400" b="1" dirty="0" smtClean="0">
                <a:gradFill>
                  <a:gsLst>
                    <a:gs pos="0">
                      <a:srgbClr val="000000">
                        <a:alpha val="92000"/>
                      </a:srgbClr>
                    </a:gs>
                    <a:gs pos="45000">
                      <a:srgbClr val="000000">
                        <a:alpha val="51000"/>
                      </a:srgbClr>
                    </a:gs>
                    <a:gs pos="100000">
                      <a:srgbClr val="000000"/>
                    </a:gs>
                  </a:gsLst>
                  <a:lin ang="3600000" scaled="0"/>
                </a:gradFill>
                <a:effectLst>
                  <a:outerShdw blurRad="38100" dist="38100" dir="2700000" algn="tl">
                    <a:srgbClr val="000000">
                      <a:alpha val="43137"/>
                    </a:srgbClr>
                  </a:outerShdw>
                </a:effectLst>
              </a:rPr>
              <a:t>Factors </a:t>
            </a:r>
            <a:endParaRPr lang="en-US" dirty="0"/>
          </a:p>
        </p:txBody>
      </p:sp>
      <p:sp>
        <p:nvSpPr>
          <p:cNvPr id="9" name="TextBox 8"/>
          <p:cNvSpPr txBox="1"/>
          <p:nvPr/>
        </p:nvSpPr>
        <p:spPr>
          <a:xfrm>
            <a:off x="4254843" y="6199264"/>
            <a:ext cx="4917989" cy="646331"/>
          </a:xfrm>
          <a:prstGeom prst="rect">
            <a:avLst/>
          </a:prstGeom>
          <a:noFill/>
        </p:spPr>
        <p:txBody>
          <a:bodyPr wrap="square" rtlCol="0">
            <a:spAutoFit/>
          </a:bodyPr>
          <a:lstStyle/>
          <a:p>
            <a:pPr algn="r"/>
            <a:r>
              <a:rPr lang="en-US" sz="1200" dirty="0" smtClean="0"/>
              <a:t>(</a:t>
            </a:r>
            <a:r>
              <a:rPr lang="en-US" sz="1200" dirty="0" err="1"/>
              <a:t>Farnam</a:t>
            </a:r>
            <a:r>
              <a:rPr lang="en-US" sz="1200" dirty="0"/>
              <a:t>, </a:t>
            </a:r>
            <a:r>
              <a:rPr lang="en-US" sz="1200" dirty="0" err="1"/>
              <a:t>Somi</a:t>
            </a:r>
            <a:r>
              <a:rPr lang="en-US" sz="1200" dirty="0"/>
              <a:t>, </a:t>
            </a:r>
            <a:r>
              <a:rPr lang="en-US" sz="1200" dirty="0" err="1"/>
              <a:t>Sarami</a:t>
            </a:r>
            <a:r>
              <a:rPr lang="en-US" sz="1200" dirty="0"/>
              <a:t>, &amp; </a:t>
            </a:r>
            <a:r>
              <a:rPr lang="en-US" sz="1200" dirty="0" err="1"/>
              <a:t>Farhang</a:t>
            </a:r>
            <a:r>
              <a:rPr lang="en-US" sz="1200" dirty="0"/>
              <a:t>, </a:t>
            </a:r>
            <a:r>
              <a:rPr lang="en-US" sz="1200" dirty="0" smtClean="0"/>
              <a:t>2008; </a:t>
            </a:r>
            <a:r>
              <a:rPr lang="en-US" sz="1200" dirty="0"/>
              <a:t>; Ferreira, 2011 </a:t>
            </a:r>
            <a:r>
              <a:rPr lang="en-US" sz="1200" dirty="0" smtClean="0"/>
              <a:t>; </a:t>
            </a:r>
            <a:r>
              <a:rPr lang="en-US" sz="1200" dirty="0" err="1" smtClean="0"/>
              <a:t>Hobbis</a:t>
            </a:r>
            <a:r>
              <a:rPr lang="en-US" sz="1200" dirty="0"/>
              <a:t>, Turpin, &amp; Read, </a:t>
            </a:r>
            <a:r>
              <a:rPr lang="en-US" sz="1200" dirty="0" smtClean="0"/>
              <a:t>2003; </a:t>
            </a:r>
            <a:r>
              <a:rPr lang="en-US" sz="1200" dirty="0" err="1" smtClean="0"/>
              <a:t>Koloski</a:t>
            </a:r>
            <a:r>
              <a:rPr lang="en-US" sz="1200" dirty="0" smtClean="0"/>
              <a:t> </a:t>
            </a:r>
            <a:r>
              <a:rPr lang="en-US" sz="1200" dirty="0"/>
              <a:t>et al., </a:t>
            </a:r>
            <a:r>
              <a:rPr lang="en-US" sz="1200" dirty="0" smtClean="0"/>
              <a:t>2012</a:t>
            </a:r>
            <a:r>
              <a:rPr lang="en-US" sz="1200" dirty="0"/>
              <a:t>; </a:t>
            </a:r>
            <a:r>
              <a:rPr lang="en-US" sz="1200" dirty="0" err="1"/>
              <a:t>Jansdottir</a:t>
            </a:r>
            <a:r>
              <a:rPr lang="en-US" sz="1200" dirty="0"/>
              <a:t>, </a:t>
            </a:r>
            <a:r>
              <a:rPr lang="en-US" sz="1200" dirty="0" smtClean="0"/>
              <a:t>1997; </a:t>
            </a:r>
            <a:r>
              <a:rPr lang="en-US" sz="1200" dirty="0" err="1" smtClean="0"/>
              <a:t>Surdea-Blaga</a:t>
            </a:r>
            <a:r>
              <a:rPr lang="en-US" sz="1200" dirty="0" smtClean="0"/>
              <a:t>, </a:t>
            </a:r>
            <a:r>
              <a:rPr lang="en-US" sz="1200" dirty="0" err="1" smtClean="0"/>
              <a:t>Baban</a:t>
            </a:r>
            <a:r>
              <a:rPr lang="en-US" sz="1200" dirty="0" smtClean="0"/>
              <a:t>, &amp; </a:t>
            </a:r>
            <a:r>
              <a:rPr lang="en-US" sz="1200" dirty="0" err="1" smtClean="0"/>
              <a:t>Dumitrascu</a:t>
            </a:r>
            <a:r>
              <a:rPr lang="en-US" sz="1200" dirty="0" smtClean="0"/>
              <a:t>, 2012; Straub</a:t>
            </a:r>
            <a:r>
              <a:rPr lang="en-US" sz="1200" dirty="0"/>
              <a:t>, </a:t>
            </a:r>
            <a:r>
              <a:rPr lang="en-US" sz="1200" dirty="0" smtClean="0"/>
              <a:t>2012; </a:t>
            </a:r>
            <a:r>
              <a:rPr lang="en-US" sz="1200" dirty="0" err="1"/>
              <a:t>Sulkowska</a:t>
            </a:r>
            <a:r>
              <a:rPr lang="en-US" sz="1200" dirty="0"/>
              <a:t> et al. </a:t>
            </a:r>
            <a:r>
              <a:rPr lang="en-US" sz="1200" dirty="0" smtClean="0"/>
              <a:t>2008; Rey </a:t>
            </a:r>
            <a:r>
              <a:rPr lang="en-US" sz="1200" dirty="0"/>
              <a:t>et al., </a:t>
            </a:r>
            <a:r>
              <a:rPr lang="en-US" sz="1200" dirty="0" smtClean="0"/>
              <a:t>2009)</a:t>
            </a:r>
            <a:endParaRPr lang="en-US" sz="1200" dirty="0"/>
          </a:p>
        </p:txBody>
      </p:sp>
    </p:spTree>
    <p:extLst>
      <p:ext uri="{BB962C8B-B14F-4D97-AF65-F5344CB8AC3E}">
        <p14:creationId xmlns:p14="http://schemas.microsoft.com/office/powerpoint/2010/main" val="12677419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down)">
                                      <p:cBhvr>
                                        <p:cTn id="10" dur="500"/>
                                        <p:tgtEl>
                                          <p:spTgt spid="6">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wipe(down)">
                                      <p:cBhvr>
                                        <p:cTn id="13" dur="500"/>
                                        <p:tgtEl>
                                          <p:spTgt spid="6">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wipe(down)">
                                      <p:cBhvr>
                                        <p:cTn id="16" dur="500"/>
                                        <p:tgtEl>
                                          <p:spTgt spid="6">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wipe(down)">
                                      <p:cBhvr>
                                        <p:cTn id="19" dur="500"/>
                                        <p:tgtEl>
                                          <p:spTgt spid="6">
                                            <p:txEl>
                                              <p:pRg st="4" end="4"/>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wipe(down)">
                                      <p:cBhvr>
                                        <p:cTn id="22" dur="500"/>
                                        <p:tgtEl>
                                          <p:spTgt spid="6">
                                            <p:txEl>
                                              <p:pRg st="5" end="5"/>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wipe(down)">
                                      <p:cBhvr>
                                        <p:cTn id="25" dur="500"/>
                                        <p:tgtEl>
                                          <p:spTgt spid="6">
                                            <p:txEl>
                                              <p:pRg st="6" end="6"/>
                                            </p:tx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6">
                                            <p:txEl>
                                              <p:pRg st="7" end="7"/>
                                            </p:txEl>
                                          </p:spTgt>
                                        </p:tgtEl>
                                        <p:attrNameLst>
                                          <p:attrName>style.visibility</p:attrName>
                                        </p:attrNameLst>
                                      </p:cBhvr>
                                      <p:to>
                                        <p:strVal val="visible"/>
                                      </p:to>
                                    </p:set>
                                    <p:animEffect transition="in" filter="wipe(down)">
                                      <p:cBhvr>
                                        <p:cTn id="28" dur="500"/>
                                        <p:tgtEl>
                                          <p:spTgt spid="6">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6">
                                            <p:txEl>
                                              <p:pRg st="9" end="9"/>
                                            </p:txEl>
                                          </p:spTgt>
                                        </p:tgtEl>
                                        <p:attrNameLst>
                                          <p:attrName>style.visibility</p:attrName>
                                        </p:attrNameLst>
                                      </p:cBhvr>
                                      <p:to>
                                        <p:strVal val="visible"/>
                                      </p:to>
                                    </p:set>
                                    <p:animEffect transition="in" filter="wipe(down)">
                                      <p:cBhvr>
                                        <p:cTn id="33" dur="500"/>
                                        <p:tgtEl>
                                          <p:spTgt spid="6">
                                            <p:txEl>
                                              <p:pRg st="9" end="9"/>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8">
                                            <p:txEl>
                                              <p:pRg st="0" end="0"/>
                                            </p:txEl>
                                          </p:spTgt>
                                        </p:tgtEl>
                                        <p:attrNameLst>
                                          <p:attrName>style.visibility</p:attrName>
                                        </p:attrNameLst>
                                      </p:cBhvr>
                                      <p:to>
                                        <p:strVal val="visible"/>
                                      </p:to>
                                    </p:set>
                                    <p:animEffect transition="in" filter="wipe(down)">
                                      <p:cBhvr>
                                        <p:cTn id="38" dur="500"/>
                                        <p:tgtEl>
                                          <p:spTgt spid="8">
                                            <p:txEl>
                                              <p:pRg st="0" end="0"/>
                                            </p:txEl>
                                          </p:spTgt>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8">
                                            <p:txEl>
                                              <p:pRg st="1" end="1"/>
                                            </p:txEl>
                                          </p:spTgt>
                                        </p:tgtEl>
                                        <p:attrNameLst>
                                          <p:attrName>style.visibility</p:attrName>
                                        </p:attrNameLst>
                                      </p:cBhvr>
                                      <p:to>
                                        <p:strVal val="visible"/>
                                      </p:to>
                                    </p:set>
                                    <p:animEffect transition="in" filter="wipe(down)">
                                      <p:cBhvr>
                                        <p:cTn id="41" dur="500"/>
                                        <p:tgtEl>
                                          <p:spTgt spid="8">
                                            <p:txEl>
                                              <p:pRg st="1" end="1"/>
                                            </p:txEl>
                                          </p:spTgt>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8">
                                            <p:txEl>
                                              <p:pRg st="2" end="2"/>
                                            </p:txEl>
                                          </p:spTgt>
                                        </p:tgtEl>
                                        <p:attrNameLst>
                                          <p:attrName>style.visibility</p:attrName>
                                        </p:attrNameLst>
                                      </p:cBhvr>
                                      <p:to>
                                        <p:strVal val="visible"/>
                                      </p:to>
                                    </p:set>
                                    <p:animEffect transition="in" filter="wipe(down)">
                                      <p:cBhvr>
                                        <p:cTn id="44" dur="500"/>
                                        <p:tgtEl>
                                          <p:spTgt spid="8">
                                            <p:txEl>
                                              <p:pRg st="2" end="2"/>
                                            </p:txEl>
                                          </p:spTgt>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8">
                                            <p:txEl>
                                              <p:pRg st="3" end="3"/>
                                            </p:txEl>
                                          </p:spTgt>
                                        </p:tgtEl>
                                        <p:attrNameLst>
                                          <p:attrName>style.visibility</p:attrName>
                                        </p:attrNameLst>
                                      </p:cBhvr>
                                      <p:to>
                                        <p:strVal val="visible"/>
                                      </p:to>
                                    </p:set>
                                    <p:animEffect transition="in" filter="wipe(down)">
                                      <p:cBhvr>
                                        <p:cTn id="47" dur="500"/>
                                        <p:tgtEl>
                                          <p:spTgt spid="8">
                                            <p:txEl>
                                              <p:pRg st="3" end="3"/>
                                            </p:txEl>
                                          </p:spTgt>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8">
                                            <p:txEl>
                                              <p:pRg st="4" end="4"/>
                                            </p:txEl>
                                          </p:spTgt>
                                        </p:tgtEl>
                                        <p:attrNameLst>
                                          <p:attrName>style.visibility</p:attrName>
                                        </p:attrNameLst>
                                      </p:cBhvr>
                                      <p:to>
                                        <p:strVal val="visible"/>
                                      </p:to>
                                    </p:set>
                                    <p:animEffect transition="in" filter="wipe(down)">
                                      <p:cBhvr>
                                        <p:cTn id="50" dur="500"/>
                                        <p:tgtEl>
                                          <p:spTgt spid="8">
                                            <p:txEl>
                                              <p:pRg st="4" end="4"/>
                                            </p:txEl>
                                          </p:spTgt>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8">
                                            <p:txEl>
                                              <p:pRg st="5" end="5"/>
                                            </p:txEl>
                                          </p:spTgt>
                                        </p:tgtEl>
                                        <p:attrNameLst>
                                          <p:attrName>style.visibility</p:attrName>
                                        </p:attrNameLst>
                                      </p:cBhvr>
                                      <p:to>
                                        <p:strVal val="visible"/>
                                      </p:to>
                                    </p:set>
                                    <p:animEffect transition="in" filter="wipe(down)">
                                      <p:cBhvr>
                                        <p:cTn id="53" dur="500"/>
                                        <p:tgtEl>
                                          <p:spTgt spid="8">
                                            <p:txEl>
                                              <p:pRg st="5" end="5"/>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8">
                                            <p:txEl>
                                              <p:pRg st="6" end="6"/>
                                            </p:txEl>
                                          </p:spTgt>
                                        </p:tgtEl>
                                        <p:attrNameLst>
                                          <p:attrName>style.visibility</p:attrName>
                                        </p:attrNameLst>
                                      </p:cBhvr>
                                      <p:to>
                                        <p:strVal val="visible"/>
                                      </p:to>
                                    </p:set>
                                    <p:animEffect transition="in" filter="wipe(down)">
                                      <p:cBhvr>
                                        <p:cTn id="58" dur="500"/>
                                        <p:tgtEl>
                                          <p:spTgt spid="8">
                                            <p:txEl>
                                              <p:pRg st="6" end="6"/>
                                            </p:txEl>
                                          </p:spTgt>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8">
                                            <p:txEl>
                                              <p:pRg st="7" end="7"/>
                                            </p:txEl>
                                          </p:spTgt>
                                        </p:tgtEl>
                                        <p:attrNameLst>
                                          <p:attrName>style.visibility</p:attrName>
                                        </p:attrNameLst>
                                      </p:cBhvr>
                                      <p:to>
                                        <p:strVal val="visible"/>
                                      </p:to>
                                    </p:set>
                                    <p:animEffect transition="in" filter="wipe(down)">
                                      <p:cBhvr>
                                        <p:cTn id="61" dur="500"/>
                                        <p:tgtEl>
                                          <p:spTgt spid="8">
                                            <p:txEl>
                                              <p:pRg st="7" end="7"/>
                                            </p:txEl>
                                          </p:spTgt>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8">
                                            <p:txEl>
                                              <p:pRg st="8" end="8"/>
                                            </p:txEl>
                                          </p:spTgt>
                                        </p:tgtEl>
                                        <p:attrNameLst>
                                          <p:attrName>style.visibility</p:attrName>
                                        </p:attrNameLst>
                                      </p:cBhvr>
                                      <p:to>
                                        <p:strVal val="visible"/>
                                      </p:to>
                                    </p:set>
                                    <p:animEffect transition="in" filter="wipe(down)">
                                      <p:cBhvr>
                                        <p:cTn id="64" dur="500"/>
                                        <p:tgtEl>
                                          <p:spTgt spid="8">
                                            <p:txEl>
                                              <p:pRg st="8" end="8"/>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8">
                                            <p:txEl>
                                              <p:pRg st="9" end="9"/>
                                            </p:txEl>
                                          </p:spTgt>
                                        </p:tgtEl>
                                        <p:attrNameLst>
                                          <p:attrName>style.visibility</p:attrName>
                                        </p:attrNameLst>
                                      </p:cBhvr>
                                      <p:to>
                                        <p:strVal val="visible"/>
                                      </p:to>
                                    </p:set>
                                    <p:animEffect transition="in" filter="wipe(down)">
                                      <p:cBhvr>
                                        <p:cTn id="69" dur="500"/>
                                        <p:tgtEl>
                                          <p:spTgt spid="8">
                                            <p:txEl>
                                              <p:pRg st="9" end="9"/>
                                            </p:txEl>
                                          </p:spTgt>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8">
                                            <p:txEl>
                                              <p:pRg st="10" end="10"/>
                                            </p:txEl>
                                          </p:spTgt>
                                        </p:tgtEl>
                                        <p:attrNameLst>
                                          <p:attrName>style.visibility</p:attrName>
                                        </p:attrNameLst>
                                      </p:cBhvr>
                                      <p:to>
                                        <p:strVal val="visible"/>
                                      </p:to>
                                    </p:set>
                                    <p:animEffect transition="in" filter="wipe(down)">
                                      <p:cBhvr>
                                        <p:cTn id="72" dur="500"/>
                                        <p:tgtEl>
                                          <p:spTgt spid="8">
                                            <p:txEl>
                                              <p:pRg st="10" end="10"/>
                                            </p:txEl>
                                          </p:spTgt>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8">
                                            <p:txEl>
                                              <p:pRg st="11" end="11"/>
                                            </p:txEl>
                                          </p:spTgt>
                                        </p:tgtEl>
                                        <p:attrNameLst>
                                          <p:attrName>style.visibility</p:attrName>
                                        </p:attrNameLst>
                                      </p:cBhvr>
                                      <p:to>
                                        <p:strVal val="visible"/>
                                      </p:to>
                                    </p:set>
                                    <p:animEffect transition="in" filter="wipe(down)">
                                      <p:cBhvr>
                                        <p:cTn id="75" dur="500"/>
                                        <p:tgtEl>
                                          <p:spTgt spid="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11873"/>
            <a:ext cx="8443784" cy="1143000"/>
          </a:xfrm>
        </p:spPr>
        <p:txBody>
          <a:bodyPr/>
          <a:lstStyle/>
          <a:p>
            <a:r>
              <a:rPr lang="en-US" dirty="0" err="1" smtClean="0">
                <a:gradFill>
                  <a:gsLst>
                    <a:gs pos="0">
                      <a:srgbClr val="000000">
                        <a:alpha val="92000"/>
                      </a:srgbClr>
                    </a:gs>
                    <a:gs pos="45000">
                      <a:srgbClr val="000000">
                        <a:alpha val="51000"/>
                      </a:srgbClr>
                    </a:gs>
                    <a:gs pos="100000">
                      <a:srgbClr val="000000"/>
                    </a:gs>
                  </a:gsLst>
                  <a:lin ang="3600000" scaled="0"/>
                </a:gradFill>
              </a:rPr>
              <a:t>Biopsychosocial</a:t>
            </a:r>
            <a:r>
              <a:rPr lang="en-US" dirty="0" smtClean="0">
                <a:gradFill>
                  <a:gsLst>
                    <a:gs pos="0">
                      <a:srgbClr val="000000">
                        <a:alpha val="92000"/>
                      </a:srgbClr>
                    </a:gs>
                    <a:gs pos="45000">
                      <a:srgbClr val="000000">
                        <a:alpha val="51000"/>
                      </a:srgbClr>
                    </a:gs>
                    <a:gs pos="100000">
                      <a:srgbClr val="000000"/>
                    </a:gs>
                  </a:gsLst>
                  <a:lin ang="3600000" scaled="0"/>
                </a:gradFill>
              </a:rPr>
              <a:t> Model of FGID</a:t>
            </a:r>
            <a:endParaRPr lang="en-US" dirty="0"/>
          </a:p>
        </p:txBody>
      </p:sp>
      <p:pic>
        <p:nvPicPr>
          <p:cNvPr id="5" name="Content Placeholder 3"/>
          <p:cNvPicPr>
            <a:picLocks noGrp="1" noChangeAspect="1"/>
          </p:cNvPicPr>
          <p:nvPr>
            <p:ph idx="4294967295"/>
          </p:nvPr>
        </p:nvPicPr>
        <p:blipFill>
          <a:blip r:embed="rId3"/>
          <a:stretch>
            <a:fillRect/>
          </a:stretch>
        </p:blipFill>
        <p:spPr>
          <a:xfrm>
            <a:off x="723900" y="1607317"/>
            <a:ext cx="7086600" cy="4427232"/>
          </a:xfrm>
          <a:prstGeom prst="rect">
            <a:avLst/>
          </a:prstGeom>
        </p:spPr>
      </p:pic>
      <p:sp>
        <p:nvSpPr>
          <p:cNvPr id="4" name="TextBox 3"/>
          <p:cNvSpPr txBox="1"/>
          <p:nvPr/>
        </p:nvSpPr>
        <p:spPr>
          <a:xfrm>
            <a:off x="6629400" y="6324600"/>
            <a:ext cx="2362200" cy="276999"/>
          </a:xfrm>
          <a:prstGeom prst="rect">
            <a:avLst/>
          </a:prstGeom>
          <a:noFill/>
        </p:spPr>
        <p:txBody>
          <a:bodyPr wrap="square" rtlCol="0">
            <a:spAutoFit/>
          </a:bodyPr>
          <a:lstStyle/>
          <a:p>
            <a:pPr algn="r"/>
            <a:r>
              <a:rPr lang="en-US" sz="1200" dirty="0" smtClean="0"/>
              <a:t>(</a:t>
            </a:r>
            <a:r>
              <a:rPr lang="en-US" sz="1200" dirty="0" err="1" smtClean="0"/>
              <a:t>Drossman</a:t>
            </a:r>
            <a:r>
              <a:rPr lang="en-US" sz="1200" dirty="0"/>
              <a:t>, </a:t>
            </a:r>
            <a:r>
              <a:rPr lang="en-US" sz="1200" dirty="0" smtClean="0"/>
              <a:t>2006)</a:t>
            </a:r>
            <a:endParaRPr lang="en-US" sz="1200" dirty="0"/>
          </a:p>
        </p:txBody>
      </p:sp>
    </p:spTree>
    <p:extLst>
      <p:ext uri="{BB962C8B-B14F-4D97-AF65-F5344CB8AC3E}">
        <p14:creationId xmlns:p14="http://schemas.microsoft.com/office/powerpoint/2010/main" val="1145774281"/>
      </p:ext>
    </p:extLst>
  </p:cSld>
  <p:clrMapOvr>
    <a:masterClrMapping/>
  </p:clrMapOvr>
  <p:transition spd="slow">
    <p:pul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4"/>
          </p:nvPr>
        </p:nvSpPr>
        <p:spPr>
          <a:xfrm>
            <a:off x="4724400" y="1595438"/>
            <a:ext cx="4267200" cy="4500562"/>
          </a:xfrm>
        </p:spPr>
        <p:txBody>
          <a:bodyPr>
            <a:normAutofit fontScale="92500" lnSpcReduction="20000"/>
          </a:bodyPr>
          <a:lstStyle/>
          <a:p>
            <a:r>
              <a:rPr lang="en-US" sz="2100" dirty="0" smtClean="0">
                <a:latin typeface="Arial" panose="020B0604020202020204" pitchFamily="34" charset="0"/>
                <a:cs typeface="Arial" panose="020B0604020202020204" pitchFamily="34" charset="0"/>
              </a:rPr>
              <a:t>IBS </a:t>
            </a:r>
            <a:r>
              <a:rPr lang="en-US" sz="2100" dirty="0">
                <a:latin typeface="Arial" panose="020B0604020202020204" pitchFamily="34" charset="0"/>
                <a:cs typeface="Arial" panose="020B0604020202020204" pitchFamily="34" charset="0"/>
              </a:rPr>
              <a:t>is the most commonly reported FGID at 41</a:t>
            </a:r>
            <a:r>
              <a:rPr lang="en-US" sz="2100" dirty="0" smtClean="0">
                <a:latin typeface="Arial" panose="020B0604020202020204" pitchFamily="34" charset="0"/>
                <a:cs typeface="Arial" panose="020B0604020202020204" pitchFamily="34" charset="0"/>
              </a:rPr>
              <a:t>%.</a:t>
            </a:r>
            <a:endParaRPr lang="en-US" sz="2100" dirty="0">
              <a:latin typeface="Arial" panose="020B0604020202020204" pitchFamily="34" charset="0"/>
              <a:cs typeface="Arial" panose="020B0604020202020204" pitchFamily="34" charset="0"/>
            </a:endParaRPr>
          </a:p>
          <a:p>
            <a:r>
              <a:rPr lang="en-US" sz="2100" dirty="0">
                <a:latin typeface="Arial" panose="020B0604020202020204" pitchFamily="34" charset="0"/>
                <a:cs typeface="Arial" panose="020B0604020202020204" pitchFamily="34" charset="0"/>
              </a:rPr>
              <a:t>IBS alone accounts for 25% of all GI disorders seen by GI specialists and 12% of primary </a:t>
            </a:r>
            <a:r>
              <a:rPr lang="en-US" sz="2100" dirty="0" smtClean="0">
                <a:latin typeface="Arial" panose="020B0604020202020204" pitchFamily="34" charset="0"/>
                <a:cs typeface="Arial" panose="020B0604020202020204" pitchFamily="34" charset="0"/>
              </a:rPr>
              <a:t>care.</a:t>
            </a:r>
          </a:p>
          <a:p>
            <a:endParaRPr lang="en-US" sz="1200" dirty="0">
              <a:latin typeface="Arial" panose="020B0604020202020204" pitchFamily="34" charset="0"/>
              <a:cs typeface="Arial" panose="020B0604020202020204" pitchFamily="34" charset="0"/>
            </a:endParaRPr>
          </a:p>
          <a:p>
            <a:r>
              <a:rPr lang="en-US" sz="2000" dirty="0"/>
              <a:t>Health </a:t>
            </a:r>
            <a:r>
              <a:rPr lang="en-US" sz="2000" dirty="0" smtClean="0"/>
              <a:t>Care</a:t>
            </a:r>
          </a:p>
          <a:p>
            <a:pPr lvl="2"/>
            <a:r>
              <a:rPr lang="en-US" sz="2000" dirty="0" smtClean="0">
                <a:latin typeface="Arial" panose="020B0604020202020204" pitchFamily="34" charset="0"/>
                <a:cs typeface="Arial" panose="020B0604020202020204" pitchFamily="34" charset="0"/>
              </a:rPr>
              <a:t>$20 </a:t>
            </a:r>
            <a:r>
              <a:rPr lang="en-US" sz="2000" dirty="0">
                <a:latin typeface="Arial" panose="020B0604020202020204" pitchFamily="34" charset="0"/>
                <a:cs typeface="Arial" panose="020B0604020202020204" pitchFamily="34" charset="0"/>
              </a:rPr>
              <a:t>billion dollars annually </a:t>
            </a:r>
          </a:p>
          <a:p>
            <a:pPr lvl="2"/>
            <a:r>
              <a:rPr lang="en-US" sz="2000" dirty="0">
                <a:solidFill>
                  <a:prstClr val="black"/>
                </a:solidFill>
                <a:latin typeface="Arial" panose="020B0604020202020204" pitchFamily="34" charset="0"/>
                <a:cs typeface="Arial" panose="020B0604020202020204" pitchFamily="34" charset="0"/>
              </a:rPr>
              <a:t>Increased health care utilization by over 50%</a:t>
            </a:r>
          </a:p>
          <a:p>
            <a:pPr lvl="3"/>
            <a:r>
              <a:rPr lang="en-US" sz="2000" dirty="0">
                <a:solidFill>
                  <a:prstClr val="black"/>
                </a:solidFill>
                <a:latin typeface="Arial" panose="020B0604020202020204" pitchFamily="34" charset="0"/>
                <a:cs typeface="Arial" panose="020B0604020202020204" pitchFamily="34" charset="0"/>
              </a:rPr>
              <a:t>GP visits - 3.88 annual compared to 1.77</a:t>
            </a:r>
            <a:endParaRPr lang="en-US" sz="1400" dirty="0">
              <a:latin typeface="Arial" panose="020B0604020202020204" pitchFamily="34" charset="0"/>
              <a:cs typeface="Arial" panose="020B0604020202020204" pitchFamily="34" charset="0"/>
            </a:endParaRPr>
          </a:p>
          <a:p>
            <a:pPr lvl="3"/>
            <a:r>
              <a:rPr lang="en-US" sz="2000" dirty="0">
                <a:latin typeface="Arial" panose="020B0604020202020204" pitchFamily="34" charset="0"/>
                <a:cs typeface="Arial" panose="020B0604020202020204" pitchFamily="34" charset="0"/>
              </a:rPr>
              <a:t>1.64 visits to GI compared to .</a:t>
            </a:r>
            <a:r>
              <a:rPr lang="en-US" sz="2000" dirty="0" smtClean="0">
                <a:latin typeface="Arial" panose="020B0604020202020204" pitchFamily="34" charset="0"/>
                <a:cs typeface="Arial" panose="020B0604020202020204" pitchFamily="34" charset="0"/>
              </a:rPr>
              <a:t>009.</a:t>
            </a:r>
            <a:endParaRPr lang="en-US" sz="1100" dirty="0"/>
          </a:p>
          <a:p>
            <a:endParaRPr lang="en-US" b="1"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p:txBody>
          <a:bodyPr>
            <a:normAutofit/>
          </a:bodyPr>
          <a:lstStyle/>
          <a:p>
            <a:r>
              <a:rPr lang="en-US" sz="4400" b="1" dirty="0" smtClean="0">
                <a:gradFill>
                  <a:gsLst>
                    <a:gs pos="0">
                      <a:srgbClr val="000000">
                        <a:alpha val="92000"/>
                      </a:srgbClr>
                    </a:gs>
                    <a:gs pos="45000">
                      <a:srgbClr val="000000">
                        <a:alpha val="51000"/>
                      </a:srgbClr>
                    </a:gs>
                    <a:gs pos="100000">
                      <a:srgbClr val="000000"/>
                    </a:gs>
                  </a:gsLst>
                  <a:lin ang="3600000" scaled="0"/>
                </a:gradFill>
                <a:effectLst>
                  <a:outerShdw blurRad="38100" dist="38100" dir="2700000" algn="tl">
                    <a:srgbClr val="000000">
                      <a:alpha val="43137"/>
                    </a:srgbClr>
                  </a:outerShdw>
                </a:effectLst>
              </a:rPr>
              <a:t>Epidemiology - IBS</a:t>
            </a:r>
            <a:endParaRPr lang="en-US" sz="4400" dirty="0"/>
          </a:p>
        </p:txBody>
      </p:sp>
      <p:pic>
        <p:nvPicPr>
          <p:cNvPr id="7" name="Picture 4"/>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639348" y="1595438"/>
            <a:ext cx="3312354" cy="4287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715000" y="6324600"/>
            <a:ext cx="3276600" cy="400110"/>
          </a:xfrm>
          <a:prstGeom prst="rect">
            <a:avLst/>
          </a:prstGeom>
          <a:noFill/>
        </p:spPr>
        <p:txBody>
          <a:bodyPr wrap="square" rtlCol="0">
            <a:spAutoFit/>
          </a:bodyPr>
          <a:lstStyle/>
          <a:p>
            <a:r>
              <a:rPr lang="en-US" sz="1000" dirty="0" smtClean="0"/>
              <a:t>(American Gastroenterological Association, 2002; Schuster, 2001; Thompson et al., 2002)</a:t>
            </a:r>
            <a:endParaRPr lang="en-US" sz="1000" dirty="0"/>
          </a:p>
        </p:txBody>
      </p:sp>
    </p:spTree>
    <p:extLst>
      <p:ext uri="{BB962C8B-B14F-4D97-AF65-F5344CB8AC3E}">
        <p14:creationId xmlns:p14="http://schemas.microsoft.com/office/powerpoint/2010/main" val="359791469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1000"/>
                                        <p:tgtEl>
                                          <p:spTgt spid="6">
                                            <p:txEl>
                                              <p:pRg st="3" end="3"/>
                                            </p:txEl>
                                          </p:spTgt>
                                        </p:tgtEl>
                                      </p:cBhvr>
                                    </p:animEffect>
                                    <p:anim calcmode="lin" valueType="num">
                                      <p:cBhvr>
                                        <p:cTn id="20"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xEl>
                                              <p:pRg st="4" end="4"/>
                                            </p:txEl>
                                          </p:spTgt>
                                        </p:tgtEl>
                                        <p:attrNameLst>
                                          <p:attrName>style.visibility</p:attrName>
                                        </p:attrNameLst>
                                      </p:cBhvr>
                                      <p:to>
                                        <p:strVal val="visible"/>
                                      </p:to>
                                    </p:set>
                                    <p:animEffect transition="in" filter="fade">
                                      <p:cBhvr>
                                        <p:cTn id="24" dur="1000"/>
                                        <p:tgtEl>
                                          <p:spTgt spid="6">
                                            <p:txEl>
                                              <p:pRg st="4" end="4"/>
                                            </p:txEl>
                                          </p:spTgt>
                                        </p:tgtEl>
                                      </p:cBhvr>
                                    </p:animEffect>
                                    <p:anim calcmode="lin" valueType="num">
                                      <p:cBhvr>
                                        <p:cTn id="25"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animEffect transition="in" filter="fade">
                                      <p:cBhvr>
                                        <p:cTn id="29" dur="1000"/>
                                        <p:tgtEl>
                                          <p:spTgt spid="6">
                                            <p:txEl>
                                              <p:pRg st="5" end="5"/>
                                            </p:txEl>
                                          </p:spTgt>
                                        </p:tgtEl>
                                      </p:cBhvr>
                                    </p:animEffect>
                                    <p:anim calcmode="lin" valueType="num">
                                      <p:cBhvr>
                                        <p:cTn id="30"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6">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6">
                                            <p:txEl>
                                              <p:pRg st="6" end="6"/>
                                            </p:txEl>
                                          </p:spTgt>
                                        </p:tgtEl>
                                        <p:attrNameLst>
                                          <p:attrName>style.visibility</p:attrName>
                                        </p:attrNameLst>
                                      </p:cBhvr>
                                      <p:to>
                                        <p:strVal val="visible"/>
                                      </p:to>
                                    </p:set>
                                    <p:animEffect transition="in" filter="fade">
                                      <p:cBhvr>
                                        <p:cTn id="34" dur="1000"/>
                                        <p:tgtEl>
                                          <p:spTgt spid="6">
                                            <p:txEl>
                                              <p:pRg st="6" end="6"/>
                                            </p:txEl>
                                          </p:spTgt>
                                        </p:tgtEl>
                                      </p:cBhvr>
                                    </p:animEffect>
                                    <p:anim calcmode="lin" valueType="num">
                                      <p:cBhvr>
                                        <p:cTn id="35"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6">
                                            <p:txEl>
                                              <p:pRg st="6" end="6"/>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animEffect transition="in" filter="fade">
                                      <p:cBhvr>
                                        <p:cTn id="39" dur="1000"/>
                                        <p:tgtEl>
                                          <p:spTgt spid="6">
                                            <p:txEl>
                                              <p:pRg st="7" end="7"/>
                                            </p:txEl>
                                          </p:spTgt>
                                        </p:tgtEl>
                                      </p:cBhvr>
                                    </p:animEffect>
                                    <p:anim calcmode="lin" valueType="num">
                                      <p:cBhvr>
                                        <p:cTn id="40"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a:xfrm>
            <a:off x="328150" y="2971800"/>
            <a:ext cx="3886200" cy="509587"/>
          </a:xfrm>
        </p:spPr>
        <p:txBody>
          <a:bodyPr/>
          <a:lstStyle/>
          <a:p>
            <a:r>
              <a:rPr lang="en-US" sz="2400" dirty="0">
                <a:solidFill>
                  <a:srgbClr val="333333"/>
                </a:solidFill>
                <a:latin typeface="Arial" panose="020B0604020202020204" pitchFamily="34" charset="0"/>
                <a:cs typeface="Arial" panose="020B0604020202020204" pitchFamily="34" charset="0"/>
              </a:rPr>
              <a:t>Heart Rate Variability</a:t>
            </a:r>
          </a:p>
          <a:p>
            <a:endParaRPr lang="en-US" dirty="0"/>
          </a:p>
        </p:txBody>
      </p:sp>
      <p:sp>
        <p:nvSpPr>
          <p:cNvPr id="7" name="Text Placeholder 6"/>
          <p:cNvSpPr>
            <a:spLocks noGrp="1"/>
          </p:cNvSpPr>
          <p:nvPr>
            <p:ph type="body" sz="half" idx="15"/>
          </p:nvPr>
        </p:nvSpPr>
        <p:spPr>
          <a:xfrm>
            <a:off x="4893004" y="2971800"/>
            <a:ext cx="3886200" cy="509587"/>
          </a:xfrm>
        </p:spPr>
        <p:txBody>
          <a:bodyPr>
            <a:normAutofit/>
          </a:bodyPr>
          <a:lstStyle/>
          <a:p>
            <a:r>
              <a:rPr lang="en-US" sz="2400" dirty="0">
                <a:solidFill>
                  <a:srgbClr val="333333"/>
                </a:solidFill>
                <a:latin typeface="Arial" panose="020B0604020202020204" pitchFamily="34" charset="0"/>
                <a:cs typeface="Arial" panose="020B0604020202020204" pitchFamily="34" charset="0"/>
              </a:rPr>
              <a:t>Subtypes</a:t>
            </a:r>
          </a:p>
          <a:p>
            <a:endParaRPr lang="en-US" sz="2400" dirty="0"/>
          </a:p>
        </p:txBody>
      </p:sp>
      <p:sp>
        <p:nvSpPr>
          <p:cNvPr id="6" name="Content Placeholder 5"/>
          <p:cNvSpPr>
            <a:spLocks noGrp="1"/>
          </p:cNvSpPr>
          <p:nvPr>
            <p:ph sz="quarter" idx="14"/>
          </p:nvPr>
        </p:nvSpPr>
        <p:spPr>
          <a:xfrm>
            <a:off x="4879940" y="3657600"/>
            <a:ext cx="3886200" cy="3736848"/>
          </a:xfrm>
        </p:spPr>
        <p:txBody>
          <a:bodyPr>
            <a:normAutofit/>
          </a:bodyPr>
          <a:lstStyle/>
          <a:p>
            <a:pPr lvl="1">
              <a:buFont typeface="Wingdings" panose="05000000000000000000" pitchFamily="2" charset="2"/>
              <a:buChar char="v"/>
            </a:pPr>
            <a:r>
              <a:rPr lang="en-US" sz="2400" dirty="0">
                <a:solidFill>
                  <a:srgbClr val="333333"/>
                </a:solidFill>
              </a:rPr>
              <a:t>IBS-Constipation: </a:t>
            </a:r>
            <a:endParaRPr lang="en-US" sz="2400" dirty="0" smtClean="0">
              <a:solidFill>
                <a:srgbClr val="333333"/>
              </a:solidFill>
            </a:endParaRPr>
          </a:p>
          <a:p>
            <a:pPr marL="0" lvl="1" indent="0">
              <a:buNone/>
            </a:pPr>
            <a:r>
              <a:rPr lang="en-US" sz="2400" dirty="0">
                <a:solidFill>
                  <a:srgbClr val="333333"/>
                </a:solidFill>
              </a:rPr>
              <a:t>	</a:t>
            </a:r>
            <a:r>
              <a:rPr lang="en-US" sz="2400" dirty="0" smtClean="0">
                <a:solidFill>
                  <a:srgbClr val="333333"/>
                </a:solidFill>
              </a:rPr>
              <a:t>PNS </a:t>
            </a:r>
            <a:r>
              <a:rPr lang="en-US" sz="2400" dirty="0">
                <a:solidFill>
                  <a:srgbClr val="333333"/>
                </a:solidFill>
              </a:rPr>
              <a:t>dysfunction </a:t>
            </a:r>
            <a:endParaRPr lang="en-US" sz="2400" dirty="0" smtClean="0">
              <a:solidFill>
                <a:srgbClr val="333333"/>
              </a:solidFill>
            </a:endParaRPr>
          </a:p>
          <a:p>
            <a:pPr lvl="1">
              <a:buFont typeface="Wingdings" panose="05000000000000000000" pitchFamily="2" charset="2"/>
              <a:buChar char="v"/>
            </a:pPr>
            <a:endParaRPr lang="en-US" sz="2400" dirty="0">
              <a:solidFill>
                <a:srgbClr val="333333"/>
              </a:solidFill>
            </a:endParaRPr>
          </a:p>
          <a:p>
            <a:pPr lvl="1">
              <a:buFont typeface="Wingdings" panose="05000000000000000000" pitchFamily="2" charset="2"/>
              <a:buChar char="v"/>
            </a:pPr>
            <a:r>
              <a:rPr lang="en-US" sz="2400" dirty="0">
                <a:solidFill>
                  <a:srgbClr val="333333"/>
                </a:solidFill>
              </a:rPr>
              <a:t>IBS-Diarrhea: </a:t>
            </a:r>
            <a:endParaRPr lang="en-US" sz="2400" dirty="0" smtClean="0">
              <a:solidFill>
                <a:srgbClr val="333333"/>
              </a:solidFill>
            </a:endParaRPr>
          </a:p>
          <a:p>
            <a:pPr marL="179388" lvl="2" indent="0">
              <a:buNone/>
            </a:pPr>
            <a:r>
              <a:rPr lang="en-US" sz="2400" dirty="0">
                <a:solidFill>
                  <a:srgbClr val="333333"/>
                </a:solidFill>
              </a:rPr>
              <a:t>	</a:t>
            </a:r>
            <a:r>
              <a:rPr lang="en-US" sz="2400" dirty="0" smtClean="0">
                <a:solidFill>
                  <a:srgbClr val="333333"/>
                </a:solidFill>
              </a:rPr>
              <a:t>SNS dysfunction</a:t>
            </a:r>
          </a:p>
          <a:p>
            <a:pPr lvl="3"/>
            <a:endParaRPr lang="en-US" sz="2400" dirty="0">
              <a:solidFill>
                <a:srgbClr val="333333"/>
              </a:solidFill>
            </a:endParaRPr>
          </a:p>
          <a:p>
            <a:endParaRPr lang="en-US" sz="1800" dirty="0"/>
          </a:p>
        </p:txBody>
      </p:sp>
      <p:sp>
        <p:nvSpPr>
          <p:cNvPr id="3" name="Content Placeholder 2"/>
          <p:cNvSpPr>
            <a:spLocks noGrp="1"/>
          </p:cNvSpPr>
          <p:nvPr>
            <p:ph sz="quarter" idx="13"/>
          </p:nvPr>
        </p:nvSpPr>
        <p:spPr>
          <a:xfrm>
            <a:off x="340288" y="3657600"/>
            <a:ext cx="3886200" cy="3736848"/>
          </a:xfrm>
          <a:prstGeom prst="rect">
            <a:avLst/>
          </a:prstGeom>
        </p:spPr>
        <p:txBody>
          <a:bodyPr>
            <a:normAutofit/>
          </a:bodyPr>
          <a:lstStyle/>
          <a:p>
            <a:pPr lvl="1">
              <a:buClr>
                <a:srgbClr val="4A5A7A"/>
              </a:buClr>
              <a:buFont typeface="Wingdings" panose="05000000000000000000" pitchFamily="2" charset="2"/>
              <a:buChar char="v"/>
            </a:pPr>
            <a:r>
              <a:rPr lang="en-US" sz="2400" dirty="0">
                <a:solidFill>
                  <a:srgbClr val="000000"/>
                </a:solidFill>
              </a:rPr>
              <a:t>Low </a:t>
            </a:r>
            <a:r>
              <a:rPr lang="en-US" sz="2400" dirty="0" smtClean="0">
                <a:solidFill>
                  <a:srgbClr val="000000"/>
                </a:solidFill>
              </a:rPr>
              <a:t>HRV</a:t>
            </a:r>
          </a:p>
          <a:p>
            <a:pPr lvl="1">
              <a:buClr>
                <a:srgbClr val="4A5A7A"/>
              </a:buClr>
              <a:buFont typeface="Wingdings" panose="05000000000000000000" pitchFamily="2" charset="2"/>
              <a:buChar char="v"/>
            </a:pPr>
            <a:endParaRPr lang="en-US" sz="2400" dirty="0">
              <a:solidFill>
                <a:srgbClr val="000000"/>
              </a:solidFill>
            </a:endParaRPr>
          </a:p>
          <a:p>
            <a:pPr lvl="1">
              <a:buClr>
                <a:srgbClr val="4A5A7A"/>
              </a:buClr>
              <a:buFont typeface="Wingdings" panose="05000000000000000000" pitchFamily="2" charset="2"/>
              <a:buChar char="v"/>
            </a:pPr>
            <a:r>
              <a:rPr lang="en-US" sz="2400" dirty="0">
                <a:solidFill>
                  <a:srgbClr val="000000"/>
                </a:solidFill>
              </a:rPr>
              <a:t>Sympathetic dominance </a:t>
            </a:r>
            <a:endParaRPr lang="en-US" sz="2400" dirty="0" smtClean="0">
              <a:solidFill>
                <a:srgbClr val="000000"/>
              </a:solidFill>
            </a:endParaRPr>
          </a:p>
          <a:p>
            <a:pPr lvl="1">
              <a:buClr>
                <a:srgbClr val="4A5A7A"/>
              </a:buClr>
              <a:buFont typeface="Wingdings" panose="05000000000000000000" pitchFamily="2" charset="2"/>
              <a:buChar char="v"/>
            </a:pPr>
            <a:endParaRPr lang="en-US" sz="2400" dirty="0">
              <a:solidFill>
                <a:srgbClr val="000000"/>
              </a:solidFill>
            </a:endParaRPr>
          </a:p>
          <a:p>
            <a:pPr lvl="1">
              <a:buClr>
                <a:srgbClr val="4A5A7A"/>
              </a:buClr>
              <a:buFont typeface="Wingdings" panose="05000000000000000000" pitchFamily="2" charset="2"/>
              <a:buChar char="v"/>
            </a:pPr>
            <a:r>
              <a:rPr lang="en-US" sz="2400" dirty="0">
                <a:solidFill>
                  <a:srgbClr val="000000"/>
                </a:solidFill>
              </a:rPr>
              <a:t>Poor vagal tone</a:t>
            </a:r>
          </a:p>
          <a:p>
            <a:pPr marL="347662" lvl="3" indent="0">
              <a:buNone/>
            </a:pPr>
            <a:endParaRPr lang="en-US" sz="2400" dirty="0" smtClean="0">
              <a:solidFill>
                <a:srgbClr val="333333"/>
              </a:solidFill>
            </a:endParaRPr>
          </a:p>
          <a:p>
            <a:endParaRPr lang="en-US" sz="180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398146" y="396240"/>
            <a:ext cx="7680960" cy="1066800"/>
          </a:xfrm>
        </p:spPr>
        <p:txBody>
          <a:bodyPr>
            <a:normAutofit/>
          </a:bodyPr>
          <a:lstStyle/>
          <a:p>
            <a:r>
              <a:rPr lang="en-US" sz="4400" b="1" dirty="0" smtClean="0">
                <a:gradFill>
                  <a:gsLst>
                    <a:gs pos="0">
                      <a:srgbClr val="000000">
                        <a:alpha val="92000"/>
                      </a:srgbClr>
                    </a:gs>
                    <a:gs pos="45000">
                      <a:srgbClr val="000000">
                        <a:alpha val="51000"/>
                      </a:srgbClr>
                    </a:gs>
                    <a:gs pos="100000">
                      <a:srgbClr val="000000"/>
                    </a:gs>
                  </a:gsLst>
                  <a:lin ang="3600000" scaled="0"/>
                </a:gradFill>
                <a:effectLst>
                  <a:outerShdw blurRad="38100" dist="38100" dir="2700000" algn="tl">
                    <a:srgbClr val="000000">
                      <a:alpha val="43137"/>
                    </a:srgbClr>
                  </a:outerShdw>
                </a:effectLst>
              </a:rPr>
              <a:t>IBS - Pathophysiology</a:t>
            </a:r>
            <a:endParaRPr lang="en-US" sz="4400" b="1" dirty="0">
              <a:effectLst>
                <a:outerShdw blurRad="38100" dist="38100" dir="2700000" algn="tl">
                  <a:srgbClr val="000000">
                    <a:alpha val="43137"/>
                  </a:srgbClr>
                </a:outerShdw>
              </a:effectLst>
            </a:endParaRPr>
          </a:p>
        </p:txBody>
      </p:sp>
      <p:sp>
        <p:nvSpPr>
          <p:cNvPr id="4" name="TextBox 3"/>
          <p:cNvSpPr txBox="1"/>
          <p:nvPr/>
        </p:nvSpPr>
        <p:spPr>
          <a:xfrm>
            <a:off x="3753315" y="6190565"/>
            <a:ext cx="5372100" cy="646331"/>
          </a:xfrm>
          <a:prstGeom prst="rect">
            <a:avLst/>
          </a:prstGeom>
          <a:noFill/>
        </p:spPr>
        <p:txBody>
          <a:bodyPr wrap="square" rtlCol="0">
            <a:spAutoFit/>
          </a:bodyPr>
          <a:lstStyle/>
          <a:p>
            <a:pPr algn="r"/>
            <a:r>
              <a:rPr lang="en-US" sz="1200" dirty="0" smtClean="0"/>
              <a:t>(</a:t>
            </a:r>
            <a:r>
              <a:rPr lang="en-US" sz="1200" dirty="0"/>
              <a:t>Aggarwal, </a:t>
            </a:r>
            <a:r>
              <a:rPr lang="en-US" sz="1200" dirty="0" smtClean="0"/>
              <a:t>1994; </a:t>
            </a:r>
            <a:r>
              <a:rPr lang="en-US" sz="1200" dirty="0"/>
              <a:t>Mazur et al., 2007; Orr, </a:t>
            </a:r>
            <a:r>
              <a:rPr lang="en-US" sz="1200" dirty="0" err="1"/>
              <a:t>Elsenbruch</a:t>
            </a:r>
            <a:r>
              <a:rPr lang="en-US" sz="1200" dirty="0"/>
              <a:t>, &amp; </a:t>
            </a:r>
            <a:r>
              <a:rPr lang="en-US" sz="1200" dirty="0" err="1"/>
              <a:t>Harnish</a:t>
            </a:r>
            <a:r>
              <a:rPr lang="en-US" sz="1200" dirty="0"/>
              <a:t>, </a:t>
            </a:r>
            <a:r>
              <a:rPr lang="en-US" sz="1200" dirty="0" smtClean="0"/>
              <a:t>2000; </a:t>
            </a:r>
            <a:r>
              <a:rPr lang="en-US" sz="1200" dirty="0" err="1" smtClean="0"/>
              <a:t>Pellissier</a:t>
            </a:r>
            <a:r>
              <a:rPr lang="en-US" sz="1200" dirty="0"/>
              <a:t>, </a:t>
            </a:r>
            <a:r>
              <a:rPr lang="en-US" sz="1200" dirty="0" err="1"/>
              <a:t>Dantzer</a:t>
            </a:r>
            <a:r>
              <a:rPr lang="en-US" sz="1200" dirty="0"/>
              <a:t>, </a:t>
            </a:r>
            <a:r>
              <a:rPr lang="en-US" sz="1200" dirty="0" err="1"/>
              <a:t>Canini</a:t>
            </a:r>
            <a:r>
              <a:rPr lang="en-US" sz="1200" dirty="0"/>
              <a:t>, Mathieu, &amp; </a:t>
            </a:r>
            <a:r>
              <a:rPr lang="en-US" sz="1200" dirty="0" err="1"/>
              <a:t>Bonaz</a:t>
            </a:r>
            <a:r>
              <a:rPr lang="en-US" sz="1200" dirty="0"/>
              <a:t>, </a:t>
            </a:r>
            <a:r>
              <a:rPr lang="en-US" sz="1200" dirty="0" smtClean="0"/>
              <a:t>2010; Task </a:t>
            </a:r>
            <a:r>
              <a:rPr lang="en-US" sz="1200" dirty="0"/>
              <a:t>Force of the European Society of Cardiology </a:t>
            </a:r>
            <a:r>
              <a:rPr lang="en-US" sz="1200" dirty="0" smtClean="0"/>
              <a:t>, 1996)</a:t>
            </a:r>
            <a:endParaRPr lang="en-US" sz="1200" dirty="0"/>
          </a:p>
        </p:txBody>
      </p:sp>
      <p:sp>
        <p:nvSpPr>
          <p:cNvPr id="8" name="TextBox 7"/>
          <p:cNvSpPr txBox="1"/>
          <p:nvPr/>
        </p:nvSpPr>
        <p:spPr>
          <a:xfrm>
            <a:off x="328150" y="1494472"/>
            <a:ext cx="8462035" cy="1569660"/>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Heightened Visceral </a:t>
            </a:r>
            <a:r>
              <a:rPr lang="en-US" sz="2400" b="1" dirty="0">
                <a:latin typeface="Arial" panose="020B0604020202020204" pitchFamily="34" charset="0"/>
                <a:cs typeface="Arial" panose="020B0604020202020204" pitchFamily="34" charset="0"/>
              </a:rPr>
              <a:t>S</a:t>
            </a:r>
            <a:r>
              <a:rPr lang="en-US" sz="2400" b="1" dirty="0" smtClean="0">
                <a:latin typeface="Arial" panose="020B0604020202020204" pitchFamily="34" charset="0"/>
                <a:cs typeface="Arial" panose="020B0604020202020204" pitchFamily="34" charset="0"/>
              </a:rPr>
              <a:t>ensitivity</a:t>
            </a:r>
          </a:p>
          <a:p>
            <a:pPr lvl="1"/>
            <a:r>
              <a:rPr lang="en-US" dirty="0" smtClean="0">
                <a:latin typeface="Arial" panose="020B0604020202020204" pitchFamily="34" charset="0"/>
                <a:cs typeface="Arial" panose="020B0604020202020204" pitchFamily="34" charset="0"/>
              </a:rPr>
              <a:t>Distention </a:t>
            </a:r>
            <a:r>
              <a:rPr lang="en-US" dirty="0">
                <a:latin typeface="Arial" panose="020B0604020202020204" pitchFamily="34" charset="0"/>
                <a:cs typeface="Arial" panose="020B0604020202020204" pitchFamily="34" charset="0"/>
              </a:rPr>
              <a:t>sensitivity</a:t>
            </a:r>
          </a:p>
          <a:p>
            <a:pPr lvl="1"/>
            <a:r>
              <a:rPr lang="en-US" dirty="0" smtClean="0">
                <a:latin typeface="Arial" panose="020B0604020202020204" pitchFamily="34" charset="0"/>
                <a:cs typeface="Arial" panose="020B0604020202020204" pitchFamily="34" charset="0"/>
              </a:rPr>
              <a:t>Post-infection </a:t>
            </a:r>
            <a:r>
              <a:rPr lang="en-US" dirty="0">
                <a:latin typeface="Arial" panose="020B0604020202020204" pitchFamily="34" charset="0"/>
                <a:cs typeface="Arial" panose="020B0604020202020204" pitchFamily="34" charset="0"/>
              </a:rPr>
              <a:t>IBS vs IBS without </a:t>
            </a:r>
            <a:r>
              <a:rPr lang="en-US" dirty="0" smtClean="0">
                <a:latin typeface="Arial" panose="020B0604020202020204" pitchFamily="34" charset="0"/>
                <a:cs typeface="Arial" panose="020B0604020202020204" pitchFamily="34" charset="0"/>
              </a:rPr>
              <a:t>infection </a:t>
            </a:r>
            <a:r>
              <a:rPr lang="en-US" dirty="0">
                <a:latin typeface="Arial" panose="020B0604020202020204" pitchFamily="34" charset="0"/>
                <a:cs typeface="Arial" panose="020B0604020202020204" pitchFamily="34" charset="0"/>
              </a:rPr>
              <a:t>(</a:t>
            </a:r>
            <a:r>
              <a:rPr lang="en-US" dirty="0" err="1">
                <a:solidFill>
                  <a:srgbClr val="333333"/>
                </a:solidFill>
                <a:latin typeface="Arial" panose="020B0604020202020204" pitchFamily="34" charset="0"/>
                <a:cs typeface="Arial" panose="020B0604020202020204" pitchFamily="34" charset="0"/>
              </a:rPr>
              <a:t>Tougas</a:t>
            </a:r>
            <a:r>
              <a:rPr lang="en-US" dirty="0">
                <a:solidFill>
                  <a:srgbClr val="333333"/>
                </a:solidFill>
                <a:latin typeface="Arial" panose="020B0604020202020204" pitchFamily="34" charset="0"/>
                <a:cs typeface="Arial" panose="020B0604020202020204" pitchFamily="34" charset="0"/>
              </a:rPr>
              <a:t>, 2000)</a:t>
            </a:r>
          </a:p>
          <a:p>
            <a:pPr lvl="1"/>
            <a:r>
              <a:rPr lang="en-US" dirty="0">
                <a:solidFill>
                  <a:srgbClr val="333333"/>
                </a:solidFill>
                <a:latin typeface="Arial" panose="020B0604020202020204" pitchFamily="34" charset="0"/>
                <a:cs typeface="Arial" panose="020B0604020202020204" pitchFamily="34" charset="0"/>
              </a:rPr>
              <a:t>Presence of </a:t>
            </a:r>
            <a:r>
              <a:rPr lang="en-US" dirty="0" err="1" smtClean="0">
                <a:solidFill>
                  <a:srgbClr val="333333"/>
                </a:solidFill>
                <a:latin typeface="Arial" panose="020B0604020202020204" pitchFamily="34" charset="0"/>
                <a:cs typeface="Arial" panose="020B0604020202020204" pitchFamily="34" charset="0"/>
              </a:rPr>
              <a:t>Corticotropin</a:t>
            </a:r>
            <a:r>
              <a:rPr lang="en-US" dirty="0" smtClean="0">
                <a:solidFill>
                  <a:srgbClr val="333333"/>
                </a:solidFill>
                <a:latin typeface="Arial" panose="020B0604020202020204" pitchFamily="34" charset="0"/>
                <a:cs typeface="Arial" panose="020B0604020202020204" pitchFamily="34" charset="0"/>
              </a:rPr>
              <a:t> Releasing Factor (CRF) </a:t>
            </a:r>
            <a:r>
              <a:rPr lang="en-US" dirty="0">
                <a:solidFill>
                  <a:srgbClr val="333333"/>
                </a:solidFill>
                <a:latin typeface="Arial" panose="020B0604020202020204" pitchFamily="34" charset="0"/>
                <a:cs typeface="Arial" panose="020B0604020202020204" pitchFamily="34" charset="0"/>
              </a:rPr>
              <a:t>appears to moderate distension pain perception in IBS </a:t>
            </a:r>
          </a:p>
        </p:txBody>
      </p:sp>
    </p:spTree>
    <p:extLst>
      <p:ext uri="{BB962C8B-B14F-4D97-AF65-F5344CB8AC3E}">
        <p14:creationId xmlns:p14="http://schemas.microsoft.com/office/powerpoint/2010/main" val="373662628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wipe(down)">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down)">
                                      <p:cBhvr>
                                        <p:cTn id="21" dur="500"/>
                                        <p:tgtEl>
                                          <p:spTgt spid="7">
                                            <p:txEl>
                                              <p:pRg st="0" end="0"/>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down)">
                                      <p:cBhvr>
                                        <p:cTn id="24" dur="500"/>
                                        <p:tgtEl>
                                          <p:spTgt spid="6">
                                            <p:txEl>
                                              <p:pRg st="0" end="0"/>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wipe(down)">
                                      <p:cBhvr>
                                        <p:cTn id="27" dur="500"/>
                                        <p:tgtEl>
                                          <p:spTgt spid="6">
                                            <p:txEl>
                                              <p:pRg st="1" end="1"/>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wipe(down)">
                                      <p:cBhvr>
                                        <p:cTn id="30" dur="500"/>
                                        <p:tgtEl>
                                          <p:spTgt spid="6">
                                            <p:txEl>
                                              <p:pRg st="3" end="3"/>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Effect transition="in" filter="wipe(down)">
                                      <p:cBhvr>
                                        <p:cTn id="33"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a:bodyPr>
          <a:lstStyle/>
          <a:p>
            <a:r>
              <a:rPr lang="en-US" sz="2400" dirty="0" smtClean="0"/>
              <a:t>A meta-analysis of studies relating gut (rectal) distention in IBS patients found “…greater activation of brain regions that are involved in the processing of visceral afferent information, in emotional arousal and in cortical modulation(Mayer,2011, p.462)</a:t>
            </a:r>
          </a:p>
          <a:p>
            <a:r>
              <a:rPr lang="en-US" sz="2400" dirty="0" smtClean="0"/>
              <a:t>Paulus and Stein’s </a:t>
            </a:r>
            <a:r>
              <a:rPr lang="en-US" sz="2400" dirty="0" err="1" smtClean="0"/>
              <a:t>Interoceptive</a:t>
            </a:r>
            <a:r>
              <a:rPr lang="en-US" sz="2400" dirty="0" smtClean="0"/>
              <a:t> mismatch theory</a:t>
            </a:r>
          </a:p>
          <a:p>
            <a:pPr lvl="1"/>
            <a:r>
              <a:rPr lang="en-US" sz="2400" dirty="0" smtClean="0"/>
              <a:t>“The mismatch of actual </a:t>
            </a:r>
            <a:r>
              <a:rPr lang="en-US" sz="2400" dirty="0" err="1" smtClean="0"/>
              <a:t>interoceptive</a:t>
            </a:r>
            <a:r>
              <a:rPr lang="en-US" sz="2400" dirty="0" smtClean="0"/>
              <a:t> input reaching the anterior insula (</a:t>
            </a:r>
            <a:r>
              <a:rPr lang="en-US" sz="2400" dirty="0" err="1" smtClean="0"/>
              <a:t>aINS</a:t>
            </a:r>
            <a:r>
              <a:rPr lang="en-US" sz="2400" dirty="0" smtClean="0"/>
              <a:t>) </a:t>
            </a:r>
            <a:r>
              <a:rPr lang="en-US" sz="2400" smtClean="0"/>
              <a:t>through body </a:t>
            </a:r>
            <a:r>
              <a:rPr lang="en-US" sz="2400" dirty="0" smtClean="0"/>
              <a:t>to brain signaling, with falsely predicted </a:t>
            </a:r>
            <a:r>
              <a:rPr lang="en-US" sz="2400" dirty="0" err="1" smtClean="0"/>
              <a:t>interoceptive</a:t>
            </a:r>
            <a:r>
              <a:rPr lang="en-US" sz="2400" dirty="0" smtClean="0"/>
              <a:t> state (from …memory of limbic influences) result in the engagement of the anterior cingulate cortex (ACC)”(Mayer, 2011,p. 464).</a:t>
            </a:r>
            <a:endParaRPr lang="en-US" sz="2400" dirty="0"/>
          </a:p>
        </p:txBody>
      </p:sp>
      <p:sp>
        <p:nvSpPr>
          <p:cNvPr id="3" name="Title 2"/>
          <p:cNvSpPr>
            <a:spLocks noGrp="1"/>
          </p:cNvSpPr>
          <p:nvPr>
            <p:ph type="title"/>
          </p:nvPr>
        </p:nvSpPr>
        <p:spPr/>
        <p:txBody>
          <a:bodyPr/>
          <a:lstStyle/>
          <a:p>
            <a:r>
              <a:rPr lang="en-US" dirty="0" smtClean="0"/>
              <a:t>Pathophysiology II</a:t>
            </a:r>
            <a:endParaRPr lang="en-US" dirty="0"/>
          </a:p>
        </p:txBody>
      </p:sp>
    </p:spTree>
    <p:extLst>
      <p:ext uri="{BB962C8B-B14F-4D97-AF65-F5344CB8AC3E}">
        <p14:creationId xmlns:p14="http://schemas.microsoft.com/office/powerpoint/2010/main" val="39550305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stretch>
            <a:fillRect/>
          </a:stretch>
        </p:blipFill>
        <p:spPr>
          <a:xfrm>
            <a:off x="76200" y="1143000"/>
            <a:ext cx="10210800" cy="6172200"/>
          </a:xfrm>
          <a:prstGeom prst="rect">
            <a:avLst/>
          </a:prstGeom>
        </p:spPr>
      </p:pic>
      <p:sp>
        <p:nvSpPr>
          <p:cNvPr id="3" name="Title 2"/>
          <p:cNvSpPr>
            <a:spLocks noGrp="1"/>
          </p:cNvSpPr>
          <p:nvPr>
            <p:ph type="title"/>
          </p:nvPr>
        </p:nvSpPr>
        <p:spPr/>
        <p:txBody>
          <a:bodyPr>
            <a:normAutofit fontScale="90000"/>
          </a:bodyPr>
          <a:lstStyle/>
          <a:p>
            <a:r>
              <a:rPr lang="en-US" dirty="0" smtClean="0"/>
              <a:t>Paulus and Jones Mismatch Theory</a:t>
            </a:r>
            <a:endParaRPr lang="en-US" dirty="0"/>
          </a:p>
        </p:txBody>
      </p:sp>
      <p:sp>
        <p:nvSpPr>
          <p:cNvPr id="2" name="Rectangle 1"/>
          <p:cNvSpPr/>
          <p:nvPr/>
        </p:nvSpPr>
        <p:spPr>
          <a:xfrm>
            <a:off x="5943600" y="5791200"/>
            <a:ext cx="3124200" cy="923330"/>
          </a:xfrm>
          <a:prstGeom prst="rect">
            <a:avLst/>
          </a:prstGeom>
          <a:solidFill>
            <a:srgbClr val="FFC000"/>
          </a:solidFill>
        </p:spPr>
        <p:txBody>
          <a:bodyPr wrap="square">
            <a:spAutoFit/>
          </a:bodyPr>
          <a:lstStyle/>
          <a:p>
            <a:r>
              <a:rPr lang="en-US" dirty="0"/>
              <a:t>The beneficial influence of probiotics was abolished by </a:t>
            </a:r>
            <a:r>
              <a:rPr lang="en-US" dirty="0" err="1"/>
              <a:t>vagotomy</a:t>
            </a:r>
            <a:r>
              <a:rPr lang="en-US" dirty="0"/>
              <a:t>.</a:t>
            </a:r>
          </a:p>
        </p:txBody>
      </p:sp>
    </p:spTree>
    <p:extLst>
      <p:ext uri="{BB962C8B-B14F-4D97-AF65-F5344CB8AC3E}">
        <p14:creationId xmlns:p14="http://schemas.microsoft.com/office/powerpoint/2010/main" val="25368933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400" kern="0" spc="0" dirty="0">
                <a:solidFill>
                  <a:srgbClr val="323232"/>
                </a:solidFill>
              </a:rPr>
              <a:t>The Enteric Nervous </a:t>
            </a:r>
            <a:r>
              <a:rPr lang="en-US" sz="4400" kern="0" spc="0" dirty="0" smtClean="0">
                <a:solidFill>
                  <a:srgbClr val="323232"/>
                </a:solidFill>
              </a:rPr>
              <a:t>System: </a:t>
            </a:r>
            <a:br>
              <a:rPr lang="en-US" sz="4400" kern="0" spc="0" dirty="0" smtClean="0">
                <a:solidFill>
                  <a:srgbClr val="323232"/>
                </a:solidFill>
              </a:rPr>
            </a:br>
            <a:r>
              <a:rPr lang="en-US" sz="4400" kern="0" spc="0" dirty="0" smtClean="0">
                <a:solidFill>
                  <a:srgbClr val="323232"/>
                </a:solidFill>
              </a:rPr>
              <a:t>The </a:t>
            </a:r>
            <a:r>
              <a:rPr lang="en-US" sz="4400" kern="0" spc="0" dirty="0">
                <a:solidFill>
                  <a:srgbClr val="323232"/>
                </a:solidFill>
              </a:rPr>
              <a:t>Second Brain</a:t>
            </a:r>
            <a:endParaRPr lang="en-US" dirty="0"/>
          </a:p>
        </p:txBody>
      </p:sp>
      <p:pic>
        <p:nvPicPr>
          <p:cNvPr id="6" name="Picture 5"/>
          <p:cNvPicPr>
            <a:picLocks noChangeAspect="1"/>
          </p:cNvPicPr>
          <p:nvPr/>
        </p:nvPicPr>
        <p:blipFill>
          <a:blip r:embed="rId3"/>
          <a:stretch>
            <a:fillRect/>
          </a:stretch>
        </p:blipFill>
        <p:spPr>
          <a:xfrm>
            <a:off x="2743200" y="1698585"/>
            <a:ext cx="3392506" cy="4270439"/>
          </a:xfrm>
          <a:prstGeom prst="rect">
            <a:avLst/>
          </a:prstGeom>
        </p:spPr>
      </p:pic>
    </p:spTree>
    <p:extLst>
      <p:ext uri="{BB962C8B-B14F-4D97-AF65-F5344CB8AC3E}">
        <p14:creationId xmlns:p14="http://schemas.microsoft.com/office/powerpoint/2010/main" val="48451539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p:txBody>
          <a:bodyPr/>
          <a:lstStyle/>
          <a:p>
            <a:r>
              <a:rPr lang="en-US" dirty="0" smtClean="0"/>
              <a:t>Functional Abdominal Pain</a:t>
            </a:r>
            <a:endParaRPr lang="en-US" dirty="0"/>
          </a:p>
        </p:txBody>
      </p:sp>
      <p:sp>
        <p:nvSpPr>
          <p:cNvPr id="4" name="Text Placeholder 3"/>
          <p:cNvSpPr>
            <a:spLocks noGrp="1"/>
          </p:cNvSpPr>
          <p:nvPr>
            <p:ph type="body" sz="half" idx="15"/>
          </p:nvPr>
        </p:nvSpPr>
        <p:spPr/>
        <p:txBody>
          <a:bodyPr>
            <a:normAutofit fontScale="85000" lnSpcReduction="20000"/>
          </a:bodyPr>
          <a:lstStyle/>
          <a:p>
            <a:pPr lvl="0"/>
            <a:r>
              <a:rPr lang="en-US" dirty="0">
                <a:solidFill>
                  <a:srgbClr val="292934"/>
                </a:solidFill>
                <a:latin typeface="Arial" panose="020B0604020202020204" pitchFamily="34" charset="0"/>
                <a:cs typeface="Arial" panose="020B0604020202020204" pitchFamily="34" charset="0"/>
              </a:rPr>
              <a:t>Childhood Functional Abdominal Pain Syndrome</a:t>
            </a:r>
          </a:p>
          <a:p>
            <a:endParaRPr lang="en-US" dirty="0"/>
          </a:p>
        </p:txBody>
      </p:sp>
      <p:sp>
        <p:nvSpPr>
          <p:cNvPr id="3" name="Content Placeholder 2"/>
          <p:cNvSpPr>
            <a:spLocks noGrp="1"/>
          </p:cNvSpPr>
          <p:nvPr>
            <p:ph sz="quarter" idx="14"/>
          </p:nvPr>
        </p:nvSpPr>
        <p:spPr>
          <a:xfrm>
            <a:off x="4916123" y="2109787"/>
            <a:ext cx="3886200" cy="3913061"/>
          </a:xfrm>
        </p:spPr>
        <p:txBody>
          <a:bodyPr>
            <a:normAutofit lnSpcReduction="10000"/>
          </a:bodyPr>
          <a:lstStyle/>
          <a:p>
            <a:pPr lvl="0">
              <a:buClr>
                <a:srgbClr val="93A299"/>
              </a:buClr>
            </a:pPr>
            <a:r>
              <a:rPr lang="en-US" dirty="0">
                <a:solidFill>
                  <a:srgbClr val="292934"/>
                </a:solidFill>
              </a:rPr>
              <a:t>Diagnostic criteria* Must satisfy criteria for childhood functional abdominal pain and </a:t>
            </a:r>
          </a:p>
          <a:p>
            <a:pPr lvl="0">
              <a:buClr>
                <a:srgbClr val="93A299"/>
              </a:buClr>
            </a:pPr>
            <a:r>
              <a:rPr lang="en-US" dirty="0">
                <a:solidFill>
                  <a:srgbClr val="292934"/>
                </a:solidFill>
              </a:rPr>
              <a:t>have at least 25% of the time one or more of the following:</a:t>
            </a:r>
          </a:p>
          <a:p>
            <a:pPr marL="342900" lvl="0" indent="-342900">
              <a:buClr>
                <a:srgbClr val="93A299"/>
              </a:buClr>
              <a:buAutoNum type="alphaLcPeriod"/>
            </a:pPr>
            <a:r>
              <a:rPr lang="en-US" dirty="0">
                <a:solidFill>
                  <a:srgbClr val="292934"/>
                </a:solidFill>
              </a:rPr>
              <a:t>Some loss of daily functioning </a:t>
            </a:r>
          </a:p>
          <a:p>
            <a:pPr marL="342900" lvl="0" indent="-342900">
              <a:buClr>
                <a:srgbClr val="93A299"/>
              </a:buClr>
              <a:buAutoNum type="alphaLcPeriod"/>
            </a:pPr>
            <a:r>
              <a:rPr lang="en-US" dirty="0">
                <a:solidFill>
                  <a:srgbClr val="292934"/>
                </a:solidFill>
              </a:rPr>
              <a:t>Additional somatic symptoms such as headache, limb pain, or diﬃculty </a:t>
            </a:r>
          </a:p>
          <a:p>
            <a:pPr lvl="0">
              <a:buClr>
                <a:srgbClr val="93A299"/>
              </a:buClr>
            </a:pPr>
            <a:r>
              <a:rPr lang="en-US" dirty="0">
                <a:solidFill>
                  <a:srgbClr val="292934"/>
                </a:solidFill>
              </a:rPr>
              <a:t>Sleeping</a:t>
            </a:r>
          </a:p>
          <a:p>
            <a:pPr lvl="0">
              <a:buClr>
                <a:srgbClr val="93A299"/>
              </a:buClr>
            </a:pPr>
            <a:endParaRPr lang="en-US" dirty="0">
              <a:solidFill>
                <a:srgbClr val="292934"/>
              </a:solidFill>
            </a:endParaRPr>
          </a:p>
          <a:p>
            <a:pPr lvl="0">
              <a:buClr>
                <a:srgbClr val="93A299"/>
              </a:buClr>
            </a:pPr>
            <a:r>
              <a:rPr lang="en-US" dirty="0">
                <a:solidFill>
                  <a:srgbClr val="292934"/>
                </a:solidFill>
              </a:rPr>
              <a:t>* Criteria fulﬁlled at least once per week for at least 2 months prior to diagnosis</a:t>
            </a:r>
          </a:p>
          <a:p>
            <a:endParaRPr lang="en-US" dirty="0"/>
          </a:p>
        </p:txBody>
      </p:sp>
      <p:sp>
        <p:nvSpPr>
          <p:cNvPr id="7" name="Content Placeholder 3"/>
          <p:cNvSpPr>
            <a:spLocks noGrp="1"/>
          </p:cNvSpPr>
          <p:nvPr>
            <p:ph sz="quarter" idx="13"/>
          </p:nvPr>
        </p:nvSpPr>
        <p:spPr>
          <a:prstGeom prst="rect">
            <a:avLst/>
          </a:prstGeom>
        </p:spPr>
        <p:txBody>
          <a:bodyPr>
            <a:normAutofit fontScale="92500" lnSpcReduction="20000"/>
          </a:bodyPr>
          <a:lstStyle/>
          <a:p>
            <a:pPr marL="0" lvl="0" indent="0">
              <a:buClr>
                <a:srgbClr val="93A299"/>
              </a:buClr>
              <a:buNone/>
            </a:pPr>
            <a:r>
              <a:rPr lang="en-US" sz="1800" dirty="0" smtClean="0">
                <a:solidFill>
                  <a:srgbClr val="292934"/>
                </a:solidFill>
                <a:latin typeface="Arial" panose="020B0604020202020204" pitchFamily="34" charset="0"/>
                <a:cs typeface="Arial" panose="020B0604020202020204" pitchFamily="34" charset="0"/>
              </a:rPr>
              <a:t>Must include all of the following:</a:t>
            </a:r>
          </a:p>
          <a:p>
            <a:pPr marL="342900" lvl="0" indent="-342900">
              <a:buClr>
                <a:srgbClr val="93A299"/>
              </a:buClr>
              <a:buAutoNum type="alphaLcPeriod"/>
            </a:pPr>
            <a:r>
              <a:rPr lang="en-US" sz="1800" dirty="0" smtClean="0">
                <a:solidFill>
                  <a:srgbClr val="292934"/>
                </a:solidFill>
                <a:latin typeface="Arial" panose="020B0604020202020204" pitchFamily="34" charset="0"/>
                <a:cs typeface="Arial" panose="020B0604020202020204" pitchFamily="34" charset="0"/>
              </a:rPr>
              <a:t>Episodic or continuous abdominal pain</a:t>
            </a:r>
          </a:p>
          <a:p>
            <a:pPr marL="342900" lvl="0" indent="-342900">
              <a:buClr>
                <a:srgbClr val="93A299"/>
              </a:buClr>
              <a:buAutoNum type="alphaLcPeriod"/>
            </a:pPr>
            <a:r>
              <a:rPr lang="en-US" sz="1800" dirty="0" smtClean="0">
                <a:solidFill>
                  <a:srgbClr val="292934"/>
                </a:solidFill>
                <a:latin typeface="Arial" panose="020B0604020202020204" pitchFamily="34" charset="0"/>
                <a:cs typeface="Arial" panose="020B0604020202020204" pitchFamily="34" charset="0"/>
              </a:rPr>
              <a:t>Insuﬃcient criteria for other FGIDs</a:t>
            </a:r>
          </a:p>
          <a:p>
            <a:pPr marL="342900" lvl="0" indent="-342900">
              <a:buClr>
                <a:srgbClr val="93A299"/>
              </a:buClr>
              <a:buAutoNum type="alphaLcPeriod"/>
            </a:pPr>
            <a:r>
              <a:rPr lang="en-US" sz="1800" dirty="0" smtClean="0">
                <a:solidFill>
                  <a:srgbClr val="292934"/>
                </a:solidFill>
                <a:latin typeface="Arial" panose="020B0604020202020204" pitchFamily="34" charset="0"/>
                <a:cs typeface="Arial" panose="020B0604020202020204" pitchFamily="34" charset="0"/>
              </a:rPr>
              <a:t>No evidence of an inﬂammatory, anatomic, metabolic, or neoplastic process </a:t>
            </a:r>
          </a:p>
          <a:p>
            <a:pPr marL="0" lvl="0" indent="0">
              <a:buClr>
                <a:srgbClr val="93A299"/>
              </a:buClr>
              <a:buNone/>
            </a:pPr>
            <a:r>
              <a:rPr lang="en-US" sz="1800" dirty="0" smtClean="0">
                <a:solidFill>
                  <a:srgbClr val="292934"/>
                </a:solidFill>
                <a:latin typeface="Arial" panose="020B0604020202020204" pitchFamily="34" charset="0"/>
                <a:cs typeface="Arial" panose="020B0604020202020204" pitchFamily="34" charset="0"/>
              </a:rPr>
              <a:t>that explains the subject’s symptoms</a:t>
            </a:r>
          </a:p>
          <a:p>
            <a:pPr marL="0" lvl="0" indent="0">
              <a:buClr>
                <a:srgbClr val="93A299"/>
              </a:buClr>
              <a:buNone/>
            </a:pPr>
            <a:endParaRPr lang="en-US" sz="1800" dirty="0" smtClean="0">
              <a:solidFill>
                <a:srgbClr val="292934"/>
              </a:solidFill>
              <a:latin typeface="Arial" panose="020B0604020202020204" pitchFamily="34" charset="0"/>
              <a:cs typeface="Arial" panose="020B0604020202020204" pitchFamily="34" charset="0"/>
            </a:endParaRPr>
          </a:p>
          <a:p>
            <a:pPr marL="0" lvl="0" indent="0">
              <a:buClr>
                <a:srgbClr val="93A299"/>
              </a:buClr>
              <a:buNone/>
            </a:pPr>
            <a:r>
              <a:rPr lang="en-US" sz="1800" dirty="0" smtClean="0">
                <a:solidFill>
                  <a:srgbClr val="292934"/>
                </a:solidFill>
                <a:latin typeface="Arial" panose="020B0604020202020204" pitchFamily="34" charset="0"/>
                <a:cs typeface="Arial" panose="020B0604020202020204" pitchFamily="34" charset="0"/>
              </a:rPr>
              <a:t>* Criteria fulﬁlled at least once per week for at least 2 months prior to diagnosis</a:t>
            </a:r>
          </a:p>
          <a:p>
            <a:pPr marL="0" lvl="0" indent="0">
              <a:buClr>
                <a:srgbClr val="93A299"/>
              </a:buClr>
              <a:buNone/>
            </a:pPr>
            <a:endParaRPr lang="en-US" sz="1800" dirty="0" smtClean="0">
              <a:solidFill>
                <a:srgbClr val="292934"/>
              </a:solidFill>
              <a:latin typeface="Arial" panose="020B0604020202020204" pitchFamily="34" charset="0"/>
              <a:cs typeface="Arial" panose="020B0604020202020204" pitchFamily="34" charset="0"/>
            </a:endParaRPr>
          </a:p>
        </p:txBody>
      </p:sp>
      <p:sp>
        <p:nvSpPr>
          <p:cNvPr id="5" name="Title 4"/>
          <p:cNvSpPr>
            <a:spLocks noGrp="1"/>
          </p:cNvSpPr>
          <p:nvPr>
            <p:ph type="title"/>
          </p:nvPr>
        </p:nvSpPr>
        <p:spPr/>
        <p:txBody>
          <a:bodyPr>
            <a:normAutofit/>
          </a:bodyPr>
          <a:lstStyle/>
          <a:p>
            <a:r>
              <a:rPr lang="en-US" sz="4400" b="1" dirty="0" smtClean="0">
                <a:gradFill>
                  <a:gsLst>
                    <a:gs pos="0">
                      <a:srgbClr val="000000">
                        <a:alpha val="92000"/>
                      </a:srgbClr>
                    </a:gs>
                    <a:gs pos="45000">
                      <a:srgbClr val="000000">
                        <a:alpha val="51000"/>
                      </a:srgbClr>
                    </a:gs>
                    <a:gs pos="100000">
                      <a:srgbClr val="000000"/>
                    </a:gs>
                  </a:gsLst>
                  <a:lin ang="3600000" scaled="0"/>
                </a:gradFill>
              </a:rPr>
              <a:t>Rome-III Criteria – FAP (S)</a:t>
            </a:r>
            <a:endParaRPr lang="en-US" sz="4400" b="1" dirty="0"/>
          </a:p>
        </p:txBody>
      </p:sp>
    </p:spTree>
    <p:extLst>
      <p:ext uri="{BB962C8B-B14F-4D97-AF65-F5344CB8AC3E}">
        <p14:creationId xmlns:p14="http://schemas.microsoft.com/office/powerpoint/2010/main" val="28756835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4"/>
          </p:nvPr>
        </p:nvSpPr>
        <p:spPr>
          <a:xfrm>
            <a:off x="4439558" y="1447800"/>
            <a:ext cx="4686299" cy="5033962"/>
          </a:xfrm>
        </p:spPr>
        <p:txBody>
          <a:bodyPr>
            <a:normAutofit fontScale="92500" lnSpcReduction="20000"/>
          </a:bodyPr>
          <a:lstStyle/>
          <a:p>
            <a:r>
              <a:rPr lang="en-US" sz="2000" dirty="0" smtClean="0"/>
              <a:t>FAP affects approximately 10-15% of the population </a:t>
            </a:r>
          </a:p>
          <a:p>
            <a:pPr lvl="3"/>
            <a:r>
              <a:rPr lang="en-US" sz="2000" dirty="0" smtClean="0">
                <a:latin typeface="Arial" panose="020B0604020202020204" pitchFamily="34" charset="0"/>
                <a:cs typeface="Arial" panose="020B0604020202020204" pitchFamily="34" charset="0"/>
              </a:rPr>
              <a:t>10-25% of children are affected (UNC Center for Functional GI &amp; Motility Disorders)</a:t>
            </a:r>
          </a:p>
          <a:p>
            <a:pPr lvl="3"/>
            <a:r>
              <a:rPr lang="en-US" sz="2000" dirty="0" smtClean="0">
                <a:latin typeface="Arial" panose="020B0604020202020204" pitchFamily="34" charset="0"/>
                <a:cs typeface="Arial" panose="020B0604020202020204" pitchFamily="34" charset="0"/>
              </a:rPr>
              <a:t>FAP can occur later in adulthood </a:t>
            </a:r>
          </a:p>
          <a:p>
            <a:r>
              <a:rPr lang="en-US" sz="2000" dirty="0" smtClean="0"/>
              <a:t>Health Care</a:t>
            </a:r>
          </a:p>
          <a:p>
            <a:pPr lvl="3"/>
            <a:r>
              <a:rPr lang="en-US" sz="2000" dirty="0" smtClean="0"/>
              <a:t>Estimated </a:t>
            </a:r>
            <a:r>
              <a:rPr lang="en-US" sz="2000" dirty="0"/>
              <a:t>$9,000 per individual </a:t>
            </a:r>
            <a:r>
              <a:rPr lang="en-US" sz="2000" dirty="0" smtClean="0"/>
              <a:t>Not </a:t>
            </a:r>
            <a:r>
              <a:rPr lang="en-US" sz="2000" dirty="0"/>
              <a:t>accounting for out of pocket expenses </a:t>
            </a:r>
            <a:endParaRPr lang="en-US" sz="2000" dirty="0" smtClean="0"/>
          </a:p>
          <a:p>
            <a:r>
              <a:rPr lang="en-US" sz="2000" dirty="0" smtClean="0">
                <a:latin typeface="Arial" panose="020B0604020202020204" pitchFamily="34" charset="0"/>
                <a:cs typeface="Arial" panose="020B0604020202020204" pitchFamily="34" charset="0"/>
              </a:rPr>
              <a:t>Cause for disruption of daily activities</a:t>
            </a:r>
          </a:p>
          <a:p>
            <a:pPr lvl="3"/>
            <a:r>
              <a:rPr lang="en-US" sz="2000" dirty="0" smtClean="0">
                <a:latin typeface="Arial" panose="020B0604020202020204" pitchFamily="34" charset="0"/>
                <a:cs typeface="Arial" panose="020B0604020202020204" pitchFamily="34" charset="0"/>
              </a:rPr>
              <a:t>Missed school days </a:t>
            </a:r>
          </a:p>
          <a:p>
            <a:pPr lvl="3"/>
            <a:r>
              <a:rPr lang="en-US" sz="2000" dirty="0" smtClean="0">
                <a:latin typeface="Arial" panose="020B0604020202020204" pitchFamily="34" charset="0"/>
                <a:cs typeface="Arial" panose="020B0604020202020204" pitchFamily="34" charset="0"/>
              </a:rPr>
              <a:t>Over-utilization of healthcare </a:t>
            </a:r>
          </a:p>
          <a:p>
            <a:pPr lvl="3"/>
            <a:r>
              <a:rPr lang="en-US" sz="2000" dirty="0" smtClean="0">
                <a:latin typeface="Arial" panose="020B0604020202020204" pitchFamily="34" charset="0"/>
                <a:cs typeface="Arial" panose="020B0604020202020204" pitchFamily="34" charset="0"/>
              </a:rPr>
              <a:t>Unnecessary surgeries </a:t>
            </a:r>
          </a:p>
          <a:p>
            <a:pPr lvl="3"/>
            <a:r>
              <a:rPr lang="en-US" sz="2000" dirty="0" smtClean="0">
                <a:latin typeface="Arial" panose="020B0604020202020204" pitchFamily="34" charset="0"/>
                <a:cs typeface="Arial" panose="020B0604020202020204" pitchFamily="34" charset="0"/>
              </a:rPr>
              <a:t>Learning difficulties </a:t>
            </a:r>
          </a:p>
          <a:p>
            <a:pPr lvl="3"/>
            <a:r>
              <a:rPr lang="en-US" sz="2000" dirty="0" smtClean="0">
                <a:latin typeface="Arial" panose="020B0604020202020204" pitchFamily="34" charset="0"/>
                <a:cs typeface="Arial" panose="020B0604020202020204" pitchFamily="34" charset="0"/>
              </a:rPr>
              <a:t>Anxiety </a:t>
            </a:r>
          </a:p>
        </p:txBody>
      </p:sp>
      <p:sp>
        <p:nvSpPr>
          <p:cNvPr id="4" name="Title 3"/>
          <p:cNvSpPr>
            <a:spLocks noGrp="1"/>
          </p:cNvSpPr>
          <p:nvPr>
            <p:ph type="title"/>
          </p:nvPr>
        </p:nvSpPr>
        <p:spPr/>
        <p:txBody>
          <a:bodyPr>
            <a:normAutofit/>
          </a:bodyPr>
          <a:lstStyle/>
          <a:p>
            <a:r>
              <a:rPr lang="en-US" sz="4400" b="1" dirty="0" smtClean="0">
                <a:gradFill>
                  <a:gsLst>
                    <a:gs pos="0">
                      <a:srgbClr val="000000">
                        <a:alpha val="92000"/>
                      </a:srgbClr>
                    </a:gs>
                    <a:gs pos="45000">
                      <a:srgbClr val="000000">
                        <a:alpha val="51000"/>
                      </a:srgbClr>
                    </a:gs>
                    <a:gs pos="100000">
                      <a:srgbClr val="000000"/>
                    </a:gs>
                  </a:gsLst>
                  <a:lin ang="3600000" scaled="0"/>
                </a:gradFill>
                <a:effectLst>
                  <a:outerShdw blurRad="38100" dist="38100" dir="2700000" algn="tl">
                    <a:srgbClr val="000000">
                      <a:alpha val="43137"/>
                    </a:srgbClr>
                  </a:outerShdw>
                </a:effectLst>
              </a:rPr>
              <a:t>Epidemiology – FAP(S)</a:t>
            </a:r>
            <a:endParaRPr lang="en-US" sz="4400" dirty="0"/>
          </a:p>
        </p:txBody>
      </p:sp>
      <p:pic>
        <p:nvPicPr>
          <p:cNvPr id="3" name="Picture 2"/>
          <p:cNvPicPr>
            <a:picLocks noChangeAspect="1"/>
          </p:cNvPicPr>
          <p:nvPr/>
        </p:nvPicPr>
        <p:blipFill>
          <a:blip r:embed="rId3"/>
          <a:stretch>
            <a:fillRect/>
          </a:stretch>
        </p:blipFill>
        <p:spPr>
          <a:xfrm>
            <a:off x="352426" y="2069122"/>
            <a:ext cx="4105275" cy="3188677"/>
          </a:xfrm>
          <a:prstGeom prst="rect">
            <a:avLst/>
          </a:prstGeom>
        </p:spPr>
      </p:pic>
      <p:sp>
        <p:nvSpPr>
          <p:cNvPr id="2" name="TextBox 1"/>
          <p:cNvSpPr txBox="1"/>
          <p:nvPr/>
        </p:nvSpPr>
        <p:spPr>
          <a:xfrm>
            <a:off x="5334000" y="6248400"/>
            <a:ext cx="3657600" cy="646331"/>
          </a:xfrm>
          <a:prstGeom prst="rect">
            <a:avLst/>
          </a:prstGeom>
          <a:noFill/>
        </p:spPr>
        <p:txBody>
          <a:bodyPr wrap="square" rtlCol="0">
            <a:spAutoFit/>
          </a:bodyPr>
          <a:lstStyle/>
          <a:p>
            <a:pPr algn="r"/>
            <a:r>
              <a:rPr lang="en-US" sz="1200" dirty="0"/>
              <a:t>(</a:t>
            </a:r>
            <a:r>
              <a:rPr lang="en-US" sz="1200" dirty="0" err="1"/>
              <a:t>Apley</a:t>
            </a:r>
            <a:r>
              <a:rPr lang="en-US" sz="1200" dirty="0"/>
              <a:t> &amp; Nash, 1958; </a:t>
            </a:r>
            <a:r>
              <a:rPr lang="en-US" sz="1200" dirty="0" err="1"/>
              <a:t>DiPalma</a:t>
            </a:r>
            <a:r>
              <a:rPr lang="en-US" sz="1200" dirty="0"/>
              <a:t> &amp; </a:t>
            </a:r>
            <a:r>
              <a:rPr lang="en-US" sz="1200" dirty="0" err="1"/>
              <a:t>DiPalma</a:t>
            </a:r>
            <a:r>
              <a:rPr lang="en-US" sz="1200" dirty="0"/>
              <a:t>, </a:t>
            </a:r>
            <a:r>
              <a:rPr lang="en-US" sz="1200" dirty="0" smtClean="0"/>
              <a:t>1997; </a:t>
            </a:r>
            <a:r>
              <a:rPr lang="en-US" sz="1200" dirty="0" err="1" smtClean="0"/>
              <a:t>Hyams</a:t>
            </a:r>
            <a:r>
              <a:rPr lang="en-US" sz="1200" dirty="0" smtClean="0"/>
              <a:t> </a:t>
            </a:r>
            <a:r>
              <a:rPr lang="en-US" sz="1200" dirty="0"/>
              <a:t>et al., </a:t>
            </a:r>
            <a:r>
              <a:rPr lang="en-US" sz="1200" dirty="0" smtClean="0"/>
              <a:t>1996; </a:t>
            </a:r>
            <a:r>
              <a:rPr lang="en-US" sz="1200" dirty="0" err="1" smtClean="0"/>
              <a:t>Kristjansdottir</a:t>
            </a:r>
            <a:r>
              <a:rPr lang="en-US" sz="1200" dirty="0"/>
              <a:t>, 1996; </a:t>
            </a:r>
            <a:r>
              <a:rPr lang="en-US" sz="1200" dirty="0" err="1"/>
              <a:t>Nyrop</a:t>
            </a:r>
            <a:r>
              <a:rPr lang="en-US" sz="1200" dirty="0"/>
              <a:t> et al., </a:t>
            </a:r>
            <a:r>
              <a:rPr lang="en-US" sz="1200" dirty="0" smtClean="0"/>
              <a:t>2007; Oster </a:t>
            </a:r>
            <a:r>
              <a:rPr lang="en-US" sz="1200" dirty="0"/>
              <a:t>1972; Parcel et al., 1997)</a:t>
            </a:r>
          </a:p>
        </p:txBody>
      </p:sp>
    </p:spTree>
    <p:extLst>
      <p:ext uri="{BB962C8B-B14F-4D97-AF65-F5344CB8AC3E}">
        <p14:creationId xmlns:p14="http://schemas.microsoft.com/office/powerpoint/2010/main" val="295932910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anim calcmode="lin" valueType="num">
                                      <p:cBhvr>
                                        <p:cTn id="1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fade">
                                      <p:cBhvr>
                                        <p:cTn id="24" dur="1000"/>
                                        <p:tgtEl>
                                          <p:spTgt spid="6">
                                            <p:txEl>
                                              <p:pRg st="3" end="3"/>
                                            </p:txEl>
                                          </p:spTgt>
                                        </p:tgtEl>
                                      </p:cBhvr>
                                    </p:animEffect>
                                    <p:anim calcmode="lin" valueType="num">
                                      <p:cBhvr>
                                        <p:cTn id="25"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animEffect transition="in" filter="fade">
                                      <p:cBhvr>
                                        <p:cTn id="29" dur="1000"/>
                                        <p:tgtEl>
                                          <p:spTgt spid="6">
                                            <p:txEl>
                                              <p:pRg st="4" end="4"/>
                                            </p:txEl>
                                          </p:spTgt>
                                        </p:tgtEl>
                                      </p:cBhvr>
                                    </p:animEffect>
                                    <p:anim calcmode="lin" valueType="num">
                                      <p:cBhvr>
                                        <p:cTn id="30"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Effect transition="in" filter="fade">
                                      <p:cBhvr>
                                        <p:cTn id="36" dur="1000"/>
                                        <p:tgtEl>
                                          <p:spTgt spid="6">
                                            <p:txEl>
                                              <p:pRg st="5" end="5"/>
                                            </p:txEl>
                                          </p:spTgt>
                                        </p:tgtEl>
                                      </p:cBhvr>
                                    </p:animEffect>
                                    <p:anim calcmode="lin" valueType="num">
                                      <p:cBhvr>
                                        <p:cTn id="37"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6">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6">
                                            <p:txEl>
                                              <p:pRg st="6" end="6"/>
                                            </p:txEl>
                                          </p:spTgt>
                                        </p:tgtEl>
                                        <p:attrNameLst>
                                          <p:attrName>style.visibility</p:attrName>
                                        </p:attrNameLst>
                                      </p:cBhvr>
                                      <p:to>
                                        <p:strVal val="visible"/>
                                      </p:to>
                                    </p:set>
                                    <p:animEffect transition="in" filter="fade">
                                      <p:cBhvr>
                                        <p:cTn id="41" dur="1000"/>
                                        <p:tgtEl>
                                          <p:spTgt spid="6">
                                            <p:txEl>
                                              <p:pRg st="6" end="6"/>
                                            </p:txEl>
                                          </p:spTgt>
                                        </p:tgtEl>
                                      </p:cBhvr>
                                    </p:animEffect>
                                    <p:anim calcmode="lin" valueType="num">
                                      <p:cBhvr>
                                        <p:cTn id="42"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6">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6">
                                            <p:txEl>
                                              <p:pRg st="7" end="7"/>
                                            </p:txEl>
                                          </p:spTgt>
                                        </p:tgtEl>
                                        <p:attrNameLst>
                                          <p:attrName>style.visibility</p:attrName>
                                        </p:attrNameLst>
                                      </p:cBhvr>
                                      <p:to>
                                        <p:strVal val="visible"/>
                                      </p:to>
                                    </p:set>
                                    <p:animEffect transition="in" filter="fade">
                                      <p:cBhvr>
                                        <p:cTn id="46" dur="1000"/>
                                        <p:tgtEl>
                                          <p:spTgt spid="6">
                                            <p:txEl>
                                              <p:pRg st="7" end="7"/>
                                            </p:txEl>
                                          </p:spTgt>
                                        </p:tgtEl>
                                      </p:cBhvr>
                                    </p:animEffect>
                                    <p:anim calcmode="lin" valueType="num">
                                      <p:cBhvr>
                                        <p:cTn id="47"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6">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6">
                                            <p:txEl>
                                              <p:pRg st="8" end="8"/>
                                            </p:txEl>
                                          </p:spTgt>
                                        </p:tgtEl>
                                        <p:attrNameLst>
                                          <p:attrName>style.visibility</p:attrName>
                                        </p:attrNameLst>
                                      </p:cBhvr>
                                      <p:to>
                                        <p:strVal val="visible"/>
                                      </p:to>
                                    </p:set>
                                    <p:animEffect transition="in" filter="fade">
                                      <p:cBhvr>
                                        <p:cTn id="51" dur="1000"/>
                                        <p:tgtEl>
                                          <p:spTgt spid="6">
                                            <p:txEl>
                                              <p:pRg st="8" end="8"/>
                                            </p:txEl>
                                          </p:spTgt>
                                        </p:tgtEl>
                                      </p:cBhvr>
                                    </p:animEffect>
                                    <p:anim calcmode="lin" valueType="num">
                                      <p:cBhvr>
                                        <p:cTn id="52"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6">
                                            <p:txEl>
                                              <p:pRg st="8" end="8"/>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6">
                                            <p:txEl>
                                              <p:pRg st="9" end="9"/>
                                            </p:txEl>
                                          </p:spTgt>
                                        </p:tgtEl>
                                        <p:attrNameLst>
                                          <p:attrName>style.visibility</p:attrName>
                                        </p:attrNameLst>
                                      </p:cBhvr>
                                      <p:to>
                                        <p:strVal val="visible"/>
                                      </p:to>
                                    </p:set>
                                    <p:animEffect transition="in" filter="fade">
                                      <p:cBhvr>
                                        <p:cTn id="56" dur="1000"/>
                                        <p:tgtEl>
                                          <p:spTgt spid="6">
                                            <p:txEl>
                                              <p:pRg st="9" end="9"/>
                                            </p:txEl>
                                          </p:spTgt>
                                        </p:tgtEl>
                                      </p:cBhvr>
                                    </p:animEffect>
                                    <p:anim calcmode="lin" valueType="num">
                                      <p:cBhvr>
                                        <p:cTn id="57" dur="10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6">
                                            <p:txEl>
                                              <p:pRg st="9" end="9"/>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6">
                                            <p:txEl>
                                              <p:pRg st="10" end="10"/>
                                            </p:txEl>
                                          </p:spTgt>
                                        </p:tgtEl>
                                        <p:attrNameLst>
                                          <p:attrName>style.visibility</p:attrName>
                                        </p:attrNameLst>
                                      </p:cBhvr>
                                      <p:to>
                                        <p:strVal val="visible"/>
                                      </p:to>
                                    </p:set>
                                    <p:animEffect transition="in" filter="fade">
                                      <p:cBhvr>
                                        <p:cTn id="61" dur="1000"/>
                                        <p:tgtEl>
                                          <p:spTgt spid="6">
                                            <p:txEl>
                                              <p:pRg st="10" end="10"/>
                                            </p:txEl>
                                          </p:spTgt>
                                        </p:tgtEl>
                                      </p:cBhvr>
                                    </p:animEffect>
                                    <p:anim calcmode="lin" valueType="num">
                                      <p:cBhvr>
                                        <p:cTn id="62" dur="1000" fill="hold"/>
                                        <p:tgtEl>
                                          <p:spTgt spid="6">
                                            <p:txEl>
                                              <p:pRg st="10" end="10"/>
                                            </p:txEl>
                                          </p:spTgt>
                                        </p:tgtEl>
                                        <p:attrNameLst>
                                          <p:attrName>ppt_x</p:attrName>
                                        </p:attrNameLst>
                                      </p:cBhvr>
                                      <p:tavLst>
                                        <p:tav tm="0">
                                          <p:val>
                                            <p:strVal val="#ppt_x"/>
                                          </p:val>
                                        </p:tav>
                                        <p:tav tm="100000">
                                          <p:val>
                                            <p:strVal val="#ppt_x"/>
                                          </p:val>
                                        </p:tav>
                                      </p:tavLst>
                                    </p:anim>
                                    <p:anim calcmode="lin" valueType="num">
                                      <p:cBhvr>
                                        <p:cTn id="63" dur="1000" fill="hold"/>
                                        <p:tgtEl>
                                          <p:spTgt spid="6">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776737"/>
          </a:xfrm>
        </p:spPr>
        <p:txBody>
          <a:bodyPr/>
          <a:lstStyle/>
          <a:p>
            <a:r>
              <a:rPr lang="en-US" sz="4400" b="1" dirty="0" smtClean="0">
                <a:gradFill>
                  <a:gsLst>
                    <a:gs pos="0">
                      <a:srgbClr val="000000">
                        <a:alpha val="92000"/>
                      </a:srgbClr>
                    </a:gs>
                    <a:gs pos="45000">
                      <a:srgbClr val="000000">
                        <a:alpha val="51000"/>
                      </a:srgbClr>
                    </a:gs>
                    <a:gs pos="100000">
                      <a:srgbClr val="000000"/>
                    </a:gs>
                  </a:gsLst>
                  <a:lin ang="3600000" scaled="0"/>
                </a:gradFill>
                <a:effectLst>
                  <a:outerShdw blurRad="38100" dist="38100" dir="2700000" algn="tl">
                    <a:srgbClr val="000000">
                      <a:alpha val="43137"/>
                    </a:srgbClr>
                  </a:outerShdw>
                </a:effectLst>
              </a:rPr>
              <a:t>FAP/RAP - Pathophysiology</a:t>
            </a:r>
            <a:endParaRPr lang="en-US" b="1" dirty="0"/>
          </a:p>
        </p:txBody>
      </p:sp>
      <p:sp>
        <p:nvSpPr>
          <p:cNvPr id="3" name="Content Placeholder 2"/>
          <p:cNvSpPr>
            <a:spLocks noGrp="1"/>
          </p:cNvSpPr>
          <p:nvPr>
            <p:ph sz="half" idx="4294967295"/>
          </p:nvPr>
        </p:nvSpPr>
        <p:spPr>
          <a:xfrm>
            <a:off x="4491616" y="1581152"/>
            <a:ext cx="4576184" cy="4883495"/>
          </a:xfrm>
          <a:prstGeom prst="rect">
            <a:avLst/>
          </a:prstGeom>
        </p:spPr>
        <p:txBody>
          <a:bodyPr>
            <a:normAutofit fontScale="70000" lnSpcReduction="20000"/>
          </a:bodyPr>
          <a:lstStyle/>
          <a:p>
            <a:pPr marL="457200" indent="-457200">
              <a:buFont typeface="Wingdings" panose="05000000000000000000" pitchFamily="2" charset="2"/>
              <a:buChar char="v"/>
            </a:pPr>
            <a:r>
              <a:rPr lang="en-US" sz="3200" dirty="0" smtClean="0"/>
              <a:t>No gut pathology</a:t>
            </a:r>
          </a:p>
          <a:p>
            <a:pPr marL="457200" indent="-457200">
              <a:buFont typeface="Wingdings" panose="05000000000000000000" pitchFamily="2" charset="2"/>
              <a:buChar char="v"/>
            </a:pPr>
            <a:r>
              <a:rPr lang="en-US" sz="3200" dirty="0" smtClean="0"/>
              <a:t>Parasympathetic associated with sensations of hunger and satiety</a:t>
            </a:r>
          </a:p>
          <a:p>
            <a:pPr marL="457200" indent="-457200">
              <a:buFont typeface="Wingdings" panose="05000000000000000000" pitchFamily="2" charset="2"/>
              <a:buChar char="v"/>
            </a:pPr>
            <a:r>
              <a:rPr lang="en-US" sz="3200" dirty="0" smtClean="0"/>
              <a:t>Sympathetic associated with visceral pain</a:t>
            </a:r>
          </a:p>
          <a:p>
            <a:pPr marL="457200" indent="-457200">
              <a:buFont typeface="Wingdings" panose="05000000000000000000" pitchFamily="2" charset="2"/>
              <a:buChar char="v"/>
            </a:pPr>
            <a:r>
              <a:rPr lang="en-US" sz="3200" dirty="0" smtClean="0"/>
              <a:t>Associated with low baseline vagal tone and high LF/HF ratio compared to healthy controls</a:t>
            </a:r>
          </a:p>
          <a:p>
            <a:pPr marL="457200" indent="-457200">
              <a:buFont typeface="Wingdings" panose="05000000000000000000" pitchFamily="2" charset="2"/>
              <a:buChar char="v"/>
            </a:pPr>
            <a:r>
              <a:rPr lang="en-US" sz="3200" dirty="0" smtClean="0"/>
              <a:t>Self-reported decreases in pain directly correlated with decreases in LF suggesting sympathetic component to pain</a:t>
            </a:r>
          </a:p>
          <a:p>
            <a:endParaRPr lang="en-US" dirty="0"/>
          </a:p>
        </p:txBody>
      </p:sp>
      <p:sp>
        <p:nvSpPr>
          <p:cNvPr id="4" name="TextBox 3"/>
          <p:cNvSpPr txBox="1"/>
          <p:nvPr/>
        </p:nvSpPr>
        <p:spPr>
          <a:xfrm>
            <a:off x="-28575" y="6252864"/>
            <a:ext cx="4562475" cy="461665"/>
          </a:xfrm>
          <a:prstGeom prst="rect">
            <a:avLst/>
          </a:prstGeom>
          <a:noFill/>
        </p:spPr>
        <p:txBody>
          <a:bodyPr wrap="square" rtlCol="0">
            <a:spAutoFit/>
          </a:bodyPr>
          <a:lstStyle/>
          <a:p>
            <a:r>
              <a:rPr lang="en-US" sz="1200" dirty="0" smtClean="0">
                <a:solidFill>
                  <a:srgbClr val="333333"/>
                </a:solidFill>
                <a:latin typeface="Tahoma"/>
              </a:rPr>
              <a:t>(</a:t>
            </a:r>
            <a:r>
              <a:rPr lang="en-US" sz="1200" dirty="0" err="1" smtClean="0">
                <a:solidFill>
                  <a:srgbClr val="333333"/>
                </a:solidFill>
                <a:latin typeface="Tahoma"/>
              </a:rPr>
              <a:t>Holzl</a:t>
            </a:r>
            <a:r>
              <a:rPr lang="en-US" sz="1200" dirty="0" smtClean="0">
                <a:solidFill>
                  <a:srgbClr val="333333"/>
                </a:solidFill>
                <a:latin typeface="Tahoma"/>
              </a:rPr>
              <a:t> &amp; Whitehead, 1983; </a:t>
            </a:r>
            <a:r>
              <a:rPr lang="en-US" sz="1200" dirty="0" err="1" smtClean="0">
                <a:solidFill>
                  <a:srgbClr val="333333"/>
                </a:solidFill>
                <a:latin typeface="Tahoma"/>
              </a:rPr>
              <a:t>Sperber</a:t>
            </a:r>
            <a:r>
              <a:rPr lang="en-US" sz="1200" dirty="0" smtClean="0">
                <a:solidFill>
                  <a:srgbClr val="333333"/>
                </a:solidFill>
                <a:latin typeface="Tahoma"/>
              </a:rPr>
              <a:t> &amp; </a:t>
            </a:r>
            <a:r>
              <a:rPr lang="en-US" sz="1200" dirty="0" err="1" smtClean="0">
                <a:solidFill>
                  <a:srgbClr val="333333"/>
                </a:solidFill>
                <a:latin typeface="Tahoma"/>
              </a:rPr>
              <a:t>Drossman</a:t>
            </a:r>
            <a:r>
              <a:rPr lang="en-US" sz="1200" dirty="0" smtClean="0">
                <a:solidFill>
                  <a:srgbClr val="333333"/>
                </a:solidFill>
                <a:latin typeface="Tahoma"/>
              </a:rPr>
              <a:t>, 2010; Grover &amp; </a:t>
            </a:r>
            <a:r>
              <a:rPr lang="en-US" sz="1200" dirty="0" err="1">
                <a:solidFill>
                  <a:srgbClr val="333333"/>
                </a:solidFill>
                <a:latin typeface="Tahoma"/>
              </a:rPr>
              <a:t>Drossman</a:t>
            </a:r>
            <a:r>
              <a:rPr lang="en-US" sz="1200" dirty="0">
                <a:solidFill>
                  <a:srgbClr val="333333"/>
                </a:solidFill>
                <a:latin typeface="Tahoma"/>
              </a:rPr>
              <a:t>, </a:t>
            </a:r>
            <a:r>
              <a:rPr lang="en-US" sz="1200" dirty="0" smtClean="0">
                <a:solidFill>
                  <a:srgbClr val="333333"/>
                </a:solidFill>
                <a:latin typeface="Tahoma"/>
              </a:rPr>
              <a:t>2010; </a:t>
            </a:r>
            <a:r>
              <a:rPr lang="en-US" sz="1200" dirty="0" err="1" smtClean="0">
                <a:solidFill>
                  <a:srgbClr val="333333"/>
                </a:solidFill>
                <a:latin typeface="Tahoma"/>
              </a:rPr>
              <a:t>Nozu</a:t>
            </a:r>
            <a:r>
              <a:rPr lang="en-US" sz="1200" dirty="0" smtClean="0">
                <a:solidFill>
                  <a:srgbClr val="333333"/>
                </a:solidFill>
                <a:latin typeface="Tahoma"/>
              </a:rPr>
              <a:t> &amp; </a:t>
            </a:r>
            <a:r>
              <a:rPr lang="en-US" sz="1200" dirty="0">
                <a:solidFill>
                  <a:srgbClr val="333333"/>
                </a:solidFill>
                <a:latin typeface="Tahoma"/>
              </a:rPr>
              <a:t>Okumura, </a:t>
            </a:r>
            <a:r>
              <a:rPr lang="en-US" sz="1200" dirty="0" smtClean="0">
                <a:solidFill>
                  <a:srgbClr val="333333"/>
                </a:solidFill>
                <a:latin typeface="Tahoma"/>
              </a:rPr>
              <a:t>2011)</a:t>
            </a:r>
            <a:endParaRPr lang="en-US" sz="12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77610"/>
            <a:ext cx="4284364" cy="4165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958440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486" y="76200"/>
            <a:ext cx="3248114" cy="923330"/>
          </a:xfrm>
          <a:prstGeom prst="rect">
            <a:avLst/>
          </a:prstGeom>
          <a:noFill/>
          <a:ln>
            <a:solidFill>
              <a:schemeClr val="accent1"/>
            </a:solidFill>
          </a:ln>
        </p:spPr>
        <p:txBody>
          <a:bodyPr wrap="square" rtlCol="0">
            <a:spAutoFit/>
          </a:bodyPr>
          <a:lstStyle/>
          <a:p>
            <a:r>
              <a:rPr lang="en-US" dirty="0" smtClean="0"/>
              <a:t>Vulnerabilities: Genetics/familial,</a:t>
            </a:r>
          </a:p>
          <a:p>
            <a:r>
              <a:rPr lang="en-US" dirty="0" smtClean="0"/>
              <a:t> Infections, Trauma, etc.</a:t>
            </a:r>
            <a:endParaRPr lang="en-US" dirty="0"/>
          </a:p>
        </p:txBody>
      </p:sp>
      <p:sp>
        <p:nvSpPr>
          <p:cNvPr id="4" name="TextBox 3"/>
          <p:cNvSpPr txBox="1"/>
          <p:nvPr/>
        </p:nvSpPr>
        <p:spPr>
          <a:xfrm>
            <a:off x="6019800" y="76200"/>
            <a:ext cx="3048000" cy="923330"/>
          </a:xfrm>
          <a:prstGeom prst="rect">
            <a:avLst/>
          </a:prstGeom>
          <a:noFill/>
          <a:ln>
            <a:solidFill>
              <a:schemeClr val="accent1"/>
            </a:solidFill>
          </a:ln>
        </p:spPr>
        <p:txBody>
          <a:bodyPr wrap="square" rtlCol="0">
            <a:spAutoFit/>
          </a:bodyPr>
          <a:lstStyle/>
          <a:p>
            <a:r>
              <a:rPr lang="en-US" dirty="0" smtClean="0"/>
              <a:t>Internalizing emotional style:</a:t>
            </a:r>
          </a:p>
          <a:p>
            <a:r>
              <a:rPr lang="en-US" dirty="0" err="1" smtClean="0"/>
              <a:t>Worryer</a:t>
            </a:r>
            <a:r>
              <a:rPr lang="en-US" dirty="0" smtClean="0"/>
              <a:t>, Sensitive to criticism, </a:t>
            </a:r>
          </a:p>
          <a:p>
            <a:r>
              <a:rPr lang="en-US" dirty="0" smtClean="0"/>
              <a:t>Anxious, People pleaser, </a:t>
            </a:r>
            <a:r>
              <a:rPr lang="en-US" dirty="0" err="1" smtClean="0"/>
              <a:t>etc</a:t>
            </a:r>
            <a:endParaRPr lang="en-US" dirty="0"/>
          </a:p>
        </p:txBody>
      </p:sp>
      <p:cxnSp>
        <p:nvCxnSpPr>
          <p:cNvPr id="6" name="Straight Arrow Connector 5"/>
          <p:cNvCxnSpPr>
            <a:endCxn id="9" idx="1"/>
          </p:cNvCxnSpPr>
          <p:nvPr/>
        </p:nvCxnSpPr>
        <p:spPr>
          <a:xfrm>
            <a:off x="1675332" y="1044424"/>
            <a:ext cx="2046539" cy="97934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4" idx="2"/>
            <a:endCxn id="9" idx="3"/>
          </p:cNvCxnSpPr>
          <p:nvPr/>
        </p:nvCxnSpPr>
        <p:spPr>
          <a:xfrm flipH="1">
            <a:off x="5574528" y="999530"/>
            <a:ext cx="1969272" cy="102423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721871" y="1833265"/>
            <a:ext cx="1852657" cy="381000"/>
          </a:xfrm>
          <a:prstGeom prst="rect">
            <a:avLst/>
          </a:prstGeom>
          <a:noFill/>
          <a:ln>
            <a:solidFill>
              <a:schemeClr val="accent1"/>
            </a:solidFill>
          </a:ln>
        </p:spPr>
        <p:txBody>
          <a:bodyPr wrap="square" rtlCol="0">
            <a:spAutoFit/>
          </a:bodyPr>
          <a:lstStyle/>
          <a:p>
            <a:r>
              <a:rPr lang="en-US" dirty="0" smtClean="0"/>
              <a:t>Vagal Withdrawal</a:t>
            </a:r>
            <a:endParaRPr lang="en-US" dirty="0"/>
          </a:p>
        </p:txBody>
      </p:sp>
      <p:cxnSp>
        <p:nvCxnSpPr>
          <p:cNvPr id="14" name="Straight Arrow Connector 13"/>
          <p:cNvCxnSpPr>
            <a:stCxn id="2" idx="3"/>
            <a:endCxn id="4" idx="1"/>
          </p:cNvCxnSpPr>
          <p:nvPr/>
        </p:nvCxnSpPr>
        <p:spPr>
          <a:xfrm>
            <a:off x="3276600" y="537865"/>
            <a:ext cx="2743200" cy="0"/>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4638941" y="2312542"/>
            <a:ext cx="0" cy="35445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019300" y="5444164"/>
            <a:ext cx="5257800" cy="369332"/>
          </a:xfrm>
          <a:prstGeom prst="rect">
            <a:avLst/>
          </a:prstGeom>
          <a:noFill/>
          <a:ln>
            <a:solidFill>
              <a:schemeClr val="accent1">
                <a:shade val="95000"/>
                <a:satMod val="105000"/>
              </a:schemeClr>
            </a:solidFill>
          </a:ln>
        </p:spPr>
        <p:txBody>
          <a:bodyPr wrap="square" rtlCol="0">
            <a:spAutoFit/>
          </a:bodyPr>
          <a:lstStyle/>
          <a:p>
            <a:r>
              <a:rPr lang="en-US" dirty="0" smtClean="0"/>
              <a:t>GI symptoms: Pain, Constipation, Diarrhea, Bloating</a:t>
            </a:r>
            <a:endParaRPr lang="en-US" dirty="0"/>
          </a:p>
        </p:txBody>
      </p:sp>
      <p:sp>
        <p:nvSpPr>
          <p:cNvPr id="26" name="TextBox 25"/>
          <p:cNvSpPr txBox="1"/>
          <p:nvPr/>
        </p:nvSpPr>
        <p:spPr>
          <a:xfrm>
            <a:off x="2391041" y="4419600"/>
            <a:ext cx="4495800" cy="646331"/>
          </a:xfrm>
          <a:prstGeom prst="rect">
            <a:avLst/>
          </a:prstGeom>
          <a:noFill/>
          <a:ln>
            <a:solidFill>
              <a:schemeClr val="accent1">
                <a:shade val="95000"/>
                <a:satMod val="105000"/>
              </a:schemeClr>
            </a:solidFill>
          </a:ln>
        </p:spPr>
        <p:txBody>
          <a:bodyPr wrap="square" rtlCol="0">
            <a:spAutoFit/>
          </a:bodyPr>
          <a:lstStyle/>
          <a:p>
            <a:r>
              <a:rPr lang="en-US" dirty="0" smtClean="0"/>
              <a:t>Disruption of Myenteric-Serotonergic System and CNS  Sensitization of Afferent </a:t>
            </a:r>
            <a:r>
              <a:rPr lang="en-US" dirty="0"/>
              <a:t>P</a:t>
            </a:r>
            <a:r>
              <a:rPr lang="en-US" dirty="0" smtClean="0"/>
              <a:t>athways</a:t>
            </a:r>
            <a:endParaRPr lang="en-US" dirty="0"/>
          </a:p>
        </p:txBody>
      </p:sp>
      <p:cxnSp>
        <p:nvCxnSpPr>
          <p:cNvPr id="28" name="Straight Arrow Connector 27"/>
          <p:cNvCxnSpPr>
            <a:stCxn id="26" idx="2"/>
            <a:endCxn id="25" idx="0"/>
          </p:cNvCxnSpPr>
          <p:nvPr/>
        </p:nvCxnSpPr>
        <p:spPr>
          <a:xfrm>
            <a:off x="4638941" y="5065931"/>
            <a:ext cx="9259" cy="37823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276600" y="6477000"/>
            <a:ext cx="2819400" cy="369332"/>
          </a:xfrm>
          <a:prstGeom prst="rect">
            <a:avLst/>
          </a:prstGeom>
          <a:noFill/>
        </p:spPr>
        <p:txBody>
          <a:bodyPr wrap="square" rtlCol="0">
            <a:spAutoFit/>
          </a:bodyPr>
          <a:lstStyle/>
          <a:p>
            <a:r>
              <a:rPr lang="en-US" b="1" i="1" dirty="0" smtClean="0">
                <a:solidFill>
                  <a:srgbClr val="FF0000"/>
                </a:solidFill>
              </a:rPr>
              <a:t>Psychophysiological Model</a:t>
            </a:r>
            <a:endParaRPr lang="en-US" b="1" i="1" dirty="0">
              <a:solidFill>
                <a:srgbClr val="FF0000"/>
              </a:solidFill>
            </a:endParaRPr>
          </a:p>
        </p:txBody>
      </p:sp>
      <p:pic>
        <p:nvPicPr>
          <p:cNvPr id="16" name="Picture 2" descr="jf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6770" y="2667000"/>
            <a:ext cx="2202859" cy="1517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Arrow Connector 16"/>
          <p:cNvCxnSpPr>
            <a:stCxn id="16" idx="2"/>
            <a:endCxn id="26" idx="0"/>
          </p:cNvCxnSpPr>
          <p:nvPr/>
        </p:nvCxnSpPr>
        <p:spPr>
          <a:xfrm flipH="1">
            <a:off x="4638941" y="4184219"/>
            <a:ext cx="9259" cy="23538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92669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486" y="76200"/>
            <a:ext cx="3248114" cy="923330"/>
          </a:xfrm>
          <a:prstGeom prst="rect">
            <a:avLst/>
          </a:prstGeom>
          <a:noFill/>
          <a:ln>
            <a:solidFill>
              <a:schemeClr val="accent1"/>
            </a:solidFill>
          </a:ln>
        </p:spPr>
        <p:txBody>
          <a:bodyPr wrap="square" rtlCol="0">
            <a:spAutoFit/>
          </a:bodyPr>
          <a:lstStyle/>
          <a:p>
            <a:r>
              <a:rPr lang="en-US" dirty="0" smtClean="0"/>
              <a:t>Vulnerabilities: Genetics/familial,</a:t>
            </a:r>
          </a:p>
          <a:p>
            <a:r>
              <a:rPr lang="en-US" dirty="0" smtClean="0"/>
              <a:t> Infections, Trauma, etc.</a:t>
            </a:r>
            <a:endParaRPr lang="en-US" dirty="0"/>
          </a:p>
        </p:txBody>
      </p:sp>
      <p:sp>
        <p:nvSpPr>
          <p:cNvPr id="4" name="TextBox 3"/>
          <p:cNvSpPr txBox="1"/>
          <p:nvPr/>
        </p:nvSpPr>
        <p:spPr>
          <a:xfrm>
            <a:off x="6019800" y="76200"/>
            <a:ext cx="3048000" cy="923330"/>
          </a:xfrm>
          <a:prstGeom prst="rect">
            <a:avLst/>
          </a:prstGeom>
          <a:noFill/>
          <a:ln>
            <a:solidFill>
              <a:schemeClr val="accent1"/>
            </a:solidFill>
          </a:ln>
        </p:spPr>
        <p:txBody>
          <a:bodyPr wrap="square" rtlCol="0">
            <a:spAutoFit/>
          </a:bodyPr>
          <a:lstStyle/>
          <a:p>
            <a:r>
              <a:rPr lang="en-US" dirty="0" smtClean="0"/>
              <a:t>Internalizing emotional style:</a:t>
            </a:r>
          </a:p>
          <a:p>
            <a:r>
              <a:rPr lang="en-US" dirty="0" err="1" smtClean="0"/>
              <a:t>Worryer</a:t>
            </a:r>
            <a:r>
              <a:rPr lang="en-US" dirty="0" smtClean="0"/>
              <a:t>, Sensitive to criticism, </a:t>
            </a:r>
          </a:p>
          <a:p>
            <a:r>
              <a:rPr lang="en-US" dirty="0" smtClean="0"/>
              <a:t>Anxious, People pleaser, </a:t>
            </a:r>
            <a:r>
              <a:rPr lang="en-US" dirty="0" err="1" smtClean="0"/>
              <a:t>etc</a:t>
            </a:r>
            <a:endParaRPr lang="en-US" dirty="0"/>
          </a:p>
        </p:txBody>
      </p:sp>
      <p:cxnSp>
        <p:nvCxnSpPr>
          <p:cNvPr id="6" name="Straight Arrow Connector 5"/>
          <p:cNvCxnSpPr>
            <a:endCxn id="9" idx="1"/>
          </p:cNvCxnSpPr>
          <p:nvPr/>
        </p:nvCxnSpPr>
        <p:spPr>
          <a:xfrm>
            <a:off x="1675332" y="1044424"/>
            <a:ext cx="2046539" cy="97934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4" idx="2"/>
            <a:endCxn id="9" idx="3"/>
          </p:cNvCxnSpPr>
          <p:nvPr/>
        </p:nvCxnSpPr>
        <p:spPr>
          <a:xfrm flipH="1">
            <a:off x="5574528" y="999530"/>
            <a:ext cx="1969272" cy="102423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721871" y="1833265"/>
            <a:ext cx="1852657" cy="381000"/>
          </a:xfrm>
          <a:prstGeom prst="rect">
            <a:avLst/>
          </a:prstGeom>
          <a:noFill/>
          <a:ln>
            <a:solidFill>
              <a:schemeClr val="accent1"/>
            </a:solidFill>
          </a:ln>
        </p:spPr>
        <p:txBody>
          <a:bodyPr wrap="square" rtlCol="0">
            <a:spAutoFit/>
          </a:bodyPr>
          <a:lstStyle/>
          <a:p>
            <a:r>
              <a:rPr lang="en-US" dirty="0" smtClean="0"/>
              <a:t>Vagal Withdrawal</a:t>
            </a:r>
            <a:endParaRPr lang="en-US" dirty="0"/>
          </a:p>
        </p:txBody>
      </p:sp>
      <p:cxnSp>
        <p:nvCxnSpPr>
          <p:cNvPr id="14" name="Straight Arrow Connector 13"/>
          <p:cNvCxnSpPr>
            <a:stCxn id="2" idx="3"/>
            <a:endCxn id="4" idx="1"/>
          </p:cNvCxnSpPr>
          <p:nvPr/>
        </p:nvCxnSpPr>
        <p:spPr>
          <a:xfrm>
            <a:off x="3276600" y="537865"/>
            <a:ext cx="2743200" cy="0"/>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9" idx="2"/>
          </p:cNvCxnSpPr>
          <p:nvPr/>
        </p:nvCxnSpPr>
        <p:spPr>
          <a:xfrm>
            <a:off x="4648200" y="2214265"/>
            <a:ext cx="0" cy="98613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019300" y="5444164"/>
            <a:ext cx="5257800" cy="369332"/>
          </a:xfrm>
          <a:prstGeom prst="rect">
            <a:avLst/>
          </a:prstGeom>
          <a:noFill/>
          <a:ln>
            <a:solidFill>
              <a:schemeClr val="accent1">
                <a:shade val="95000"/>
                <a:satMod val="105000"/>
              </a:schemeClr>
            </a:solidFill>
          </a:ln>
        </p:spPr>
        <p:txBody>
          <a:bodyPr wrap="square" rtlCol="0">
            <a:spAutoFit/>
          </a:bodyPr>
          <a:lstStyle/>
          <a:p>
            <a:r>
              <a:rPr lang="en-US" dirty="0" smtClean="0"/>
              <a:t>GI symptoms: Pain, Constipation, Diarrhea, Bloating</a:t>
            </a:r>
            <a:endParaRPr lang="en-US" dirty="0"/>
          </a:p>
        </p:txBody>
      </p:sp>
      <p:sp>
        <p:nvSpPr>
          <p:cNvPr id="26" name="TextBox 25"/>
          <p:cNvSpPr txBox="1"/>
          <p:nvPr/>
        </p:nvSpPr>
        <p:spPr>
          <a:xfrm>
            <a:off x="2400300" y="3211794"/>
            <a:ext cx="4495800" cy="646331"/>
          </a:xfrm>
          <a:prstGeom prst="rect">
            <a:avLst/>
          </a:prstGeom>
          <a:noFill/>
          <a:ln>
            <a:solidFill>
              <a:schemeClr val="accent1">
                <a:shade val="95000"/>
                <a:satMod val="105000"/>
              </a:schemeClr>
            </a:solidFill>
          </a:ln>
        </p:spPr>
        <p:txBody>
          <a:bodyPr wrap="square" rtlCol="0">
            <a:spAutoFit/>
          </a:bodyPr>
          <a:lstStyle/>
          <a:p>
            <a:r>
              <a:rPr lang="en-US" dirty="0"/>
              <a:t>Disruption of Myenteric-Serotonergic System and CNS  Sensitization of Afferent Pathways</a:t>
            </a:r>
          </a:p>
        </p:txBody>
      </p:sp>
      <p:cxnSp>
        <p:nvCxnSpPr>
          <p:cNvPr id="28" name="Straight Arrow Connector 27"/>
          <p:cNvCxnSpPr>
            <a:stCxn id="26" idx="2"/>
            <a:endCxn id="25" idx="0"/>
          </p:cNvCxnSpPr>
          <p:nvPr/>
        </p:nvCxnSpPr>
        <p:spPr>
          <a:xfrm>
            <a:off x="4648200" y="3858125"/>
            <a:ext cx="0" cy="158603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721871" y="6477000"/>
            <a:ext cx="2133600" cy="369332"/>
          </a:xfrm>
          <a:prstGeom prst="rect">
            <a:avLst/>
          </a:prstGeom>
          <a:noFill/>
        </p:spPr>
        <p:txBody>
          <a:bodyPr wrap="square" rtlCol="0">
            <a:spAutoFit/>
          </a:bodyPr>
          <a:lstStyle/>
          <a:p>
            <a:r>
              <a:rPr lang="en-US" b="1" i="1" dirty="0" smtClean="0">
                <a:solidFill>
                  <a:srgbClr val="FF0000"/>
                </a:solidFill>
              </a:rPr>
              <a:t>Intervention Points</a:t>
            </a:r>
            <a:endParaRPr lang="en-US" b="1" i="1" dirty="0">
              <a:solidFill>
                <a:srgbClr val="FF0000"/>
              </a:solidFill>
            </a:endParaRPr>
          </a:p>
        </p:txBody>
      </p:sp>
      <p:cxnSp>
        <p:nvCxnSpPr>
          <p:cNvPr id="33" name="Straight Arrow Connector 32"/>
          <p:cNvCxnSpPr>
            <a:stCxn id="34" idx="0"/>
            <a:endCxn id="4" idx="2"/>
          </p:cNvCxnSpPr>
          <p:nvPr/>
        </p:nvCxnSpPr>
        <p:spPr>
          <a:xfrm flipH="1" flipV="1">
            <a:off x="7543800" y="999530"/>
            <a:ext cx="381000" cy="1024235"/>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162800" y="2023765"/>
            <a:ext cx="1524000" cy="923330"/>
          </a:xfrm>
          <a:prstGeom prst="rect">
            <a:avLst/>
          </a:prstGeom>
          <a:solidFill>
            <a:schemeClr val="tx2">
              <a:lumMod val="40000"/>
              <a:lumOff val="60000"/>
            </a:schemeClr>
          </a:solidFill>
        </p:spPr>
        <p:txBody>
          <a:bodyPr wrap="square" rtlCol="0">
            <a:spAutoFit/>
          </a:bodyPr>
          <a:lstStyle/>
          <a:p>
            <a:r>
              <a:rPr lang="en-US" dirty="0" smtClean="0">
                <a:solidFill>
                  <a:srgbClr val="FF0000"/>
                </a:solidFill>
              </a:rPr>
              <a:t>CBT, ACT, Family Interventions</a:t>
            </a:r>
            <a:endParaRPr lang="en-US" dirty="0">
              <a:solidFill>
                <a:srgbClr val="FF0000"/>
              </a:solidFill>
            </a:endParaRPr>
          </a:p>
        </p:txBody>
      </p:sp>
      <p:cxnSp>
        <p:nvCxnSpPr>
          <p:cNvPr id="36" name="Straight Arrow Connector 35"/>
          <p:cNvCxnSpPr>
            <a:stCxn id="38" idx="3"/>
            <a:endCxn id="9" idx="1"/>
          </p:cNvCxnSpPr>
          <p:nvPr/>
        </p:nvCxnSpPr>
        <p:spPr>
          <a:xfrm flipV="1">
            <a:off x="1933486" y="2023765"/>
            <a:ext cx="1788385" cy="302535"/>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28486" y="1172138"/>
            <a:ext cx="1905000" cy="2308324"/>
          </a:xfrm>
          <a:prstGeom prst="rect">
            <a:avLst/>
          </a:prstGeom>
          <a:solidFill>
            <a:schemeClr val="tx2">
              <a:lumMod val="40000"/>
              <a:lumOff val="60000"/>
            </a:schemeClr>
          </a:solidFill>
        </p:spPr>
        <p:txBody>
          <a:bodyPr wrap="square" rtlCol="0">
            <a:spAutoFit/>
          </a:bodyPr>
          <a:lstStyle/>
          <a:p>
            <a:r>
              <a:rPr lang="en-US" dirty="0" smtClean="0">
                <a:solidFill>
                  <a:srgbClr val="FF0000"/>
                </a:solidFill>
              </a:rPr>
              <a:t>HRVB to strengthen autonomic homeostasis, accentuated antagonism and </a:t>
            </a:r>
          </a:p>
          <a:p>
            <a:r>
              <a:rPr lang="en-US" dirty="0" smtClean="0">
                <a:solidFill>
                  <a:srgbClr val="FF0000"/>
                </a:solidFill>
              </a:rPr>
              <a:t>Modify CNS processing?</a:t>
            </a:r>
            <a:endParaRPr lang="en-US" dirty="0">
              <a:solidFill>
                <a:srgbClr val="FF0000"/>
              </a:solidFill>
            </a:endParaRPr>
          </a:p>
        </p:txBody>
      </p:sp>
      <p:pic>
        <p:nvPicPr>
          <p:cNvPr id="43" name="Picture 2" descr="sd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28" y="3814418"/>
            <a:ext cx="2238526" cy="1678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7" name="Straight Arrow Connector 46"/>
          <p:cNvCxnSpPr>
            <a:endCxn id="43" idx="0"/>
          </p:cNvCxnSpPr>
          <p:nvPr/>
        </p:nvCxnSpPr>
        <p:spPr>
          <a:xfrm>
            <a:off x="1057735" y="3486159"/>
            <a:ext cx="0" cy="328259"/>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2019300" y="2352764"/>
            <a:ext cx="2628899" cy="8588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74658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a:bodyPr>
          <a:lstStyle/>
          <a:p>
            <a:r>
              <a:rPr lang="en-US" sz="2400" dirty="0" smtClean="0"/>
              <a:t>Chronic vagal withdrawal associated with internalizing emotional states (i.e. worrying)</a:t>
            </a:r>
          </a:p>
          <a:p>
            <a:r>
              <a:rPr lang="en-US" sz="2400" dirty="0" err="1" smtClean="0"/>
              <a:t>Sowder</a:t>
            </a:r>
            <a:r>
              <a:rPr lang="en-US" sz="2400" dirty="0" smtClean="0"/>
              <a:t> et al. (2010) found </a:t>
            </a:r>
          </a:p>
          <a:p>
            <a:pPr lvl="1"/>
            <a:r>
              <a:rPr lang="en-US" sz="2400" dirty="0" smtClean="0"/>
              <a:t>Children and adolescents with FAP showed less vagal tone at rest</a:t>
            </a:r>
          </a:p>
          <a:p>
            <a:pPr lvl="1"/>
            <a:endParaRPr lang="en-US" sz="2400" dirty="0"/>
          </a:p>
          <a:p>
            <a:pPr lvl="1"/>
            <a:endParaRPr lang="en-US" sz="2400" dirty="0" smtClean="0"/>
          </a:p>
          <a:p>
            <a:pPr marL="457200" lvl="1" indent="0">
              <a:buNone/>
            </a:pPr>
            <a:endParaRPr lang="en-US" sz="2400" dirty="0"/>
          </a:p>
        </p:txBody>
      </p:sp>
      <p:sp>
        <p:nvSpPr>
          <p:cNvPr id="3" name="Title 2"/>
          <p:cNvSpPr>
            <a:spLocks noGrp="1"/>
          </p:cNvSpPr>
          <p:nvPr>
            <p:ph type="title"/>
          </p:nvPr>
        </p:nvSpPr>
        <p:spPr/>
        <p:txBody>
          <a:bodyPr/>
          <a:lstStyle/>
          <a:p>
            <a:r>
              <a:rPr lang="en-US" dirty="0" smtClean="0"/>
              <a:t>FAP/RAP - Pathophysiology</a:t>
            </a:r>
            <a:endParaRPr lang="en-US" dirty="0"/>
          </a:p>
        </p:txBody>
      </p:sp>
      <p:sp>
        <p:nvSpPr>
          <p:cNvPr id="4" name="Footer Placeholder 3"/>
          <p:cNvSpPr>
            <a:spLocks noGrp="1"/>
          </p:cNvSpPr>
          <p:nvPr>
            <p:ph type="ftr" sz="quarter" idx="16"/>
          </p:nvPr>
        </p:nvSpPr>
        <p:spPr>
          <a:xfrm>
            <a:off x="4114800" y="5181600"/>
            <a:ext cx="4086225" cy="847726"/>
          </a:xfrm>
        </p:spPr>
        <p:txBody>
          <a:bodyPr>
            <a:normAutofit/>
          </a:bodyPr>
          <a:lstStyle/>
          <a:p>
            <a:r>
              <a:rPr lang="en-US" sz="1200" dirty="0" err="1" smtClean="0"/>
              <a:t>Sowder</a:t>
            </a:r>
            <a:r>
              <a:rPr lang="en-US" sz="1200" dirty="0" smtClean="0"/>
              <a:t>, E., Gevirtz, R., Shapiro, W., &amp; Ebert, C. (2010). Restoration of vagal tone: a possible mechanism for functional abdominal pain. </a:t>
            </a:r>
            <a:r>
              <a:rPr lang="en-US" sz="1200" dirty="0" err="1" smtClean="0"/>
              <a:t>Appl</a:t>
            </a:r>
            <a:r>
              <a:rPr lang="en-US" sz="1200" dirty="0" smtClean="0"/>
              <a:t> </a:t>
            </a:r>
            <a:r>
              <a:rPr lang="en-US" sz="1200" dirty="0" err="1" smtClean="0"/>
              <a:t>Psychophysiol</a:t>
            </a:r>
            <a:r>
              <a:rPr lang="en-US" sz="1200" dirty="0" smtClean="0"/>
              <a:t> Biofeedback, 35(3), 199-206. </a:t>
            </a:r>
            <a:r>
              <a:rPr lang="en-US" sz="1200" dirty="0" err="1" smtClean="0"/>
              <a:t>doi</a:t>
            </a:r>
            <a:r>
              <a:rPr lang="en-US" sz="1200" dirty="0" smtClean="0"/>
              <a:t>: 10.1007/s10484-010-9128-8</a:t>
            </a:r>
            <a:endParaRPr lang="en-US" sz="1200" dirty="0"/>
          </a:p>
        </p:txBody>
      </p:sp>
    </p:spTree>
    <p:extLst>
      <p:ext uri="{BB962C8B-B14F-4D97-AF65-F5344CB8AC3E}">
        <p14:creationId xmlns:p14="http://schemas.microsoft.com/office/powerpoint/2010/main" val="28223691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r>
              <a:rPr lang="en-US" altLang="en-US" dirty="0" smtClean="0"/>
              <a:t>Efficacy and Mechanism Data</a:t>
            </a:r>
          </a:p>
        </p:txBody>
      </p:sp>
      <p:sp>
        <p:nvSpPr>
          <p:cNvPr id="91139" name="Content Placeholder 2"/>
          <p:cNvSpPr>
            <a:spLocks noGrp="1"/>
          </p:cNvSpPr>
          <p:nvPr>
            <p:ph idx="4294967295"/>
          </p:nvPr>
        </p:nvSpPr>
        <p:spPr>
          <a:xfrm>
            <a:off x="457200" y="1600200"/>
            <a:ext cx="8229600" cy="4525963"/>
          </a:xfrm>
          <a:prstGeom prst="rect">
            <a:avLst/>
          </a:prstGeom>
        </p:spPr>
        <p:txBody>
          <a:bodyPr/>
          <a:lstStyle/>
          <a:p>
            <a:endParaRPr lang="en-US" altLang="en-US" smtClean="0"/>
          </a:p>
        </p:txBody>
      </p:sp>
      <p:sp>
        <p:nvSpPr>
          <p:cNvPr id="91140" name="Date Placeholder 3"/>
          <p:cNvSpPr>
            <a:spLocks noGrp="1"/>
          </p:cNvSpPr>
          <p:nvPr>
            <p:ph type="dt" sz="quarter" idx="4294967295"/>
          </p:nvPr>
        </p:nvSpPr>
        <p:spPr>
          <a:xfrm>
            <a:off x="457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804340B7-6856-4B7A-A97B-F657468679D1}" type="datetime1">
              <a:rPr lang="en-US" altLang="en-US" sz="1400" smtClean="0"/>
              <a:pPr>
                <a:spcBef>
                  <a:spcPct val="0"/>
                </a:spcBef>
                <a:buFontTx/>
                <a:buNone/>
              </a:pPr>
              <a:t>10/3/2015</a:t>
            </a:fld>
            <a:endParaRPr lang="en-US" altLang="en-US" sz="1400" smtClean="0"/>
          </a:p>
        </p:txBody>
      </p:sp>
      <p:sp>
        <p:nvSpPr>
          <p:cNvPr id="91141" name="Footer Placeholder 4"/>
          <p:cNvSpPr>
            <a:spLocks noGrp="1"/>
          </p:cNvSpPr>
          <p:nvPr>
            <p:ph type="ftr" sz="quarter" idx="4294967295"/>
          </p:nvPr>
        </p:nvSpPr>
        <p:spPr>
          <a:xfrm>
            <a:off x="3124200" y="6245225"/>
            <a:ext cx="2895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400" smtClean="0"/>
              <a:t>Gevirtz</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152400" y="1143000"/>
            <a:ext cx="8763000" cy="1905000"/>
          </a:xfrm>
        </p:spPr>
        <p:txBody>
          <a:bodyPr>
            <a:normAutofit fontScale="90000"/>
          </a:bodyPr>
          <a:lstStyle/>
          <a:p>
            <a:pPr eaLnBrk="1" hangingPunct="1"/>
            <a:r>
              <a:rPr lang="en-US" altLang="en-US" sz="1800" b="1" smtClean="0"/>
              <a:t>Visual Analog scale from daily pain diary records, pre &amp; post treatment, by group</a:t>
            </a:r>
            <a:br>
              <a:rPr lang="en-US" altLang="en-US" sz="1800" b="1" smtClean="0"/>
            </a:br>
            <a:r>
              <a:rPr lang="en-US" altLang="en-US" sz="1800" b="1" smtClean="0"/>
              <a:t/>
            </a:r>
            <a:br>
              <a:rPr lang="en-US" altLang="en-US" sz="1800" b="1" smtClean="0"/>
            </a:br>
            <a:r>
              <a:rPr lang="en-US" altLang="en-US" sz="1800" b="1" smtClean="0">
                <a:solidFill>
                  <a:srgbClr val="000000"/>
                </a:solidFill>
              </a:rPr>
              <a:t/>
            </a:r>
            <a:br>
              <a:rPr lang="en-US" altLang="en-US" sz="1800" b="1" smtClean="0">
                <a:solidFill>
                  <a:srgbClr val="000000"/>
                </a:solidFill>
              </a:rPr>
            </a:br>
            <a:r>
              <a:rPr lang="en-US" altLang="en-US" sz="1100" b="1" smtClean="0">
                <a:solidFill>
                  <a:srgbClr val="000000"/>
                </a:solidFill>
              </a:rPr>
              <a:t>Pre = Pre-treatment</a:t>
            </a:r>
            <a:br>
              <a:rPr lang="en-US" altLang="en-US" sz="1100" b="1" smtClean="0">
                <a:solidFill>
                  <a:srgbClr val="000000"/>
                </a:solidFill>
              </a:rPr>
            </a:br>
            <a:r>
              <a:rPr lang="en-US" altLang="en-US" sz="1100" b="1" smtClean="0">
                <a:solidFill>
                  <a:srgbClr val="000000"/>
                </a:solidFill>
              </a:rPr>
              <a:t>Post = Post-treatment</a:t>
            </a:r>
            <a:br>
              <a:rPr lang="en-US" altLang="en-US" sz="1100" b="1" smtClean="0">
                <a:solidFill>
                  <a:srgbClr val="000000"/>
                </a:solidFill>
              </a:rPr>
            </a:br>
            <a:r>
              <a:rPr lang="en-US" altLang="en-US" sz="1100" b="1" smtClean="0">
                <a:solidFill>
                  <a:srgbClr val="000000"/>
                </a:solidFill>
              </a:rPr>
              <a:t>4 component = fiber+biofeedback+cognitive restructuring+parental support</a:t>
            </a:r>
            <a:br>
              <a:rPr lang="en-US" altLang="en-US" sz="1100" b="1" smtClean="0">
                <a:solidFill>
                  <a:srgbClr val="000000"/>
                </a:solidFill>
              </a:rPr>
            </a:br>
            <a:r>
              <a:rPr lang="en-US" altLang="en-US" sz="1100" b="1" smtClean="0">
                <a:solidFill>
                  <a:srgbClr val="000000"/>
                </a:solidFill>
              </a:rPr>
              <a:t>3 component = fiber+biofeedback+cognitive restructuring</a:t>
            </a:r>
            <a:br>
              <a:rPr lang="en-US" altLang="en-US" sz="1100" b="1" smtClean="0">
                <a:solidFill>
                  <a:srgbClr val="000000"/>
                </a:solidFill>
              </a:rPr>
            </a:br>
            <a:r>
              <a:rPr lang="en-US" altLang="en-US" sz="1100" b="1" smtClean="0">
                <a:solidFill>
                  <a:srgbClr val="000000"/>
                </a:solidFill>
              </a:rPr>
              <a:t>2 component = fiber+biofeedba</a:t>
            </a:r>
            <a:r>
              <a:rPr lang="en-US" altLang="en-US" sz="1800" b="1" smtClean="0">
                <a:solidFill>
                  <a:srgbClr val="000000"/>
                </a:solidFill>
              </a:rPr>
              <a:t>ck</a:t>
            </a:r>
            <a:br>
              <a:rPr lang="en-US" altLang="en-US" sz="1800" b="1" smtClean="0">
                <a:solidFill>
                  <a:srgbClr val="000000"/>
                </a:solidFill>
              </a:rPr>
            </a:br>
            <a:r>
              <a:rPr lang="en-US" altLang="en-US" sz="1800" b="1" smtClean="0">
                <a:solidFill>
                  <a:srgbClr val="000000"/>
                </a:solidFill>
              </a:rPr>
              <a:t/>
            </a:r>
            <a:br>
              <a:rPr lang="en-US" altLang="en-US" sz="1800" b="1" smtClean="0">
                <a:solidFill>
                  <a:srgbClr val="000000"/>
                </a:solidFill>
              </a:rPr>
            </a:br>
            <a:endParaRPr lang="en-US" altLang="en-US" smtClean="0">
              <a:solidFill>
                <a:srgbClr val="000000"/>
              </a:solidFill>
              <a:latin typeface="Courier New" pitchFamily="49" charset="0"/>
            </a:endParaRPr>
          </a:p>
        </p:txBody>
      </p:sp>
      <p:graphicFrame>
        <p:nvGraphicFramePr>
          <p:cNvPr id="92163" name="Object 3"/>
          <p:cNvGraphicFramePr>
            <a:graphicFrameLocks noGrp="1" noChangeAspect="1"/>
          </p:cNvGraphicFramePr>
          <p:nvPr>
            <p:ph type="chart" idx="1"/>
          </p:nvPr>
        </p:nvGraphicFramePr>
        <p:xfrm>
          <a:off x="685800" y="2895600"/>
          <a:ext cx="7770813" cy="3733800"/>
        </p:xfrm>
        <a:graphic>
          <a:graphicData uri="http://schemas.openxmlformats.org/presentationml/2006/ole">
            <mc:AlternateContent xmlns:mc="http://schemas.openxmlformats.org/markup-compatibility/2006">
              <mc:Choice xmlns:v="urn:schemas-microsoft-com:vml" Requires="v">
                <p:oleObj spid="_x0000_s4105" name="Chart" r:id="rId3" imgW="7772472" imgH="4114935" progId="MSGraph.Chart.8">
                  <p:embed followColorScheme="full"/>
                </p:oleObj>
              </mc:Choice>
              <mc:Fallback>
                <p:oleObj name="Chart" r:id="rId3" imgW="7772472" imgH="4114935" progId="MSGraph.Chart.8">
                  <p:embed followColorScheme="full"/>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895600"/>
                        <a:ext cx="777081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2164" name="Rectangle 1"/>
          <p:cNvSpPr>
            <a:spLocks noChangeArrowheads="1"/>
          </p:cNvSpPr>
          <p:nvPr/>
        </p:nvSpPr>
        <p:spPr bwMode="auto">
          <a:xfrm>
            <a:off x="685800" y="1143000"/>
            <a:ext cx="868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a:t>Humphreys, P. &amp; Gevirtz, R. (2000) Treatment of recurrent abdominal pain: components analysis of four treatment</a:t>
            </a:r>
            <a:r>
              <a:rPr lang="en-US" altLang="en-US" sz="1200"/>
              <a:t> protocols. </a:t>
            </a:r>
            <a:r>
              <a:rPr lang="en-US" altLang="en-US" sz="1200" i="1"/>
              <a:t>Journal of Pediatric Gastroenterology and Nuitrition</a:t>
            </a:r>
            <a:r>
              <a:rPr lang="en-US" altLang="en-US" sz="1200"/>
              <a:t>, 31 (1), 47-51.</a:t>
            </a:r>
          </a:p>
        </p:txBody>
      </p:sp>
    </p:spTree>
  </p:cSld>
  <p:clrMapOvr>
    <a:masterClrMapping/>
  </p:clrMapOvr>
  <p:transition spd="med">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228600" y="914400"/>
            <a:ext cx="8915400" cy="2971800"/>
          </a:xfrm>
        </p:spPr>
        <p:txBody>
          <a:bodyPr>
            <a:normAutofit fontScale="90000"/>
          </a:bodyPr>
          <a:lstStyle/>
          <a:p>
            <a:pPr eaLnBrk="1" hangingPunct="1"/>
            <a:r>
              <a:rPr lang="en-US" altLang="en-US" sz="2000" b="1" smtClean="0"/>
              <a:t/>
            </a:r>
            <a:br>
              <a:rPr lang="en-US" altLang="en-US" sz="2000" b="1" smtClean="0"/>
            </a:br>
            <a:r>
              <a:rPr lang="en-US" altLang="en-US" sz="2000" b="1" smtClean="0"/>
              <a:t/>
            </a:r>
            <a:br>
              <a:rPr lang="en-US" altLang="en-US" sz="2000" b="1" smtClean="0"/>
            </a:br>
            <a:r>
              <a:rPr lang="en-US" altLang="en-US" sz="2000" b="1" smtClean="0"/>
              <a:t/>
            </a:r>
            <a:br>
              <a:rPr lang="en-US" altLang="en-US" sz="2000" b="1" smtClean="0"/>
            </a:br>
            <a:r>
              <a:rPr lang="en-US" altLang="en-US" sz="2000" b="1" smtClean="0"/>
              <a:t>Figure 2. Parent observation rating of pain, pre &amp; post treatment, by group</a:t>
            </a:r>
            <a:br>
              <a:rPr lang="en-US" altLang="en-US" sz="2000" b="1" smtClean="0"/>
            </a:br>
            <a:r>
              <a:rPr lang="en-US" altLang="en-US" sz="1800" b="1" smtClean="0"/>
              <a:t>(Humphreys&amp; Gevirtz, 2000)</a:t>
            </a:r>
            <a:r>
              <a:rPr lang="en-US" altLang="en-US" sz="1800" b="1" smtClean="0">
                <a:solidFill>
                  <a:srgbClr val="000000"/>
                </a:solidFill>
              </a:rPr>
              <a:t/>
            </a:r>
            <a:br>
              <a:rPr lang="en-US" altLang="en-US" sz="1800" b="1" smtClean="0">
                <a:solidFill>
                  <a:srgbClr val="000000"/>
                </a:solidFill>
              </a:rPr>
            </a:br>
            <a:r>
              <a:rPr lang="en-US" altLang="en-US" sz="2000" b="1" smtClean="0"/>
              <a:t/>
            </a:r>
            <a:br>
              <a:rPr lang="en-US" altLang="en-US" sz="2000" b="1" smtClean="0"/>
            </a:br>
            <a:r>
              <a:rPr lang="en-US" altLang="en-US" sz="1800" b="1" smtClean="0">
                <a:solidFill>
                  <a:srgbClr val="000000"/>
                </a:solidFill>
              </a:rPr>
              <a:t>Pre = Pre-treatment</a:t>
            </a:r>
            <a:br>
              <a:rPr lang="en-US" altLang="en-US" sz="1800" b="1" smtClean="0">
                <a:solidFill>
                  <a:srgbClr val="000000"/>
                </a:solidFill>
              </a:rPr>
            </a:br>
            <a:r>
              <a:rPr lang="en-US" altLang="en-US" sz="1800" b="1" smtClean="0">
                <a:solidFill>
                  <a:srgbClr val="000000"/>
                </a:solidFill>
              </a:rPr>
              <a:t>Post = Post-treatment</a:t>
            </a:r>
            <a:br>
              <a:rPr lang="en-US" altLang="en-US" sz="1800" b="1" smtClean="0">
                <a:solidFill>
                  <a:srgbClr val="000000"/>
                </a:solidFill>
              </a:rPr>
            </a:br>
            <a:r>
              <a:rPr lang="en-US" altLang="en-US" sz="1800" b="1" smtClean="0">
                <a:solidFill>
                  <a:srgbClr val="000000"/>
                </a:solidFill>
              </a:rPr>
              <a:t>4 component = fiber + biofeedback + cognitive restructuring + parental support</a:t>
            </a:r>
            <a:br>
              <a:rPr lang="en-US" altLang="en-US" sz="1800" b="1" smtClean="0">
                <a:solidFill>
                  <a:srgbClr val="000000"/>
                </a:solidFill>
              </a:rPr>
            </a:br>
            <a:r>
              <a:rPr lang="en-US" altLang="en-US" sz="1800" b="1" smtClean="0">
                <a:solidFill>
                  <a:srgbClr val="000000"/>
                </a:solidFill>
              </a:rPr>
              <a:t>3 component = fiber + biofeedback + cognitive restructuring</a:t>
            </a:r>
            <a:br>
              <a:rPr lang="en-US" altLang="en-US" sz="1800" b="1" smtClean="0">
                <a:solidFill>
                  <a:srgbClr val="000000"/>
                </a:solidFill>
              </a:rPr>
            </a:br>
            <a:r>
              <a:rPr lang="en-US" altLang="en-US" sz="1800" b="1" smtClean="0">
                <a:solidFill>
                  <a:srgbClr val="000000"/>
                </a:solidFill>
              </a:rPr>
              <a:t>2 component = fiber + biofeedback</a:t>
            </a:r>
            <a:br>
              <a:rPr lang="en-US" altLang="en-US" sz="1800" b="1" smtClean="0">
                <a:solidFill>
                  <a:srgbClr val="000000"/>
                </a:solidFill>
              </a:rPr>
            </a:br>
            <a:r>
              <a:rPr lang="en-US" altLang="en-US" smtClean="0">
                <a:solidFill>
                  <a:srgbClr val="000000"/>
                </a:solidFill>
              </a:rPr>
              <a:t/>
            </a:r>
            <a:br>
              <a:rPr lang="en-US" altLang="en-US" smtClean="0">
                <a:solidFill>
                  <a:srgbClr val="000000"/>
                </a:solidFill>
              </a:rPr>
            </a:br>
            <a:endParaRPr lang="en-US" altLang="en-US" smtClean="0">
              <a:solidFill>
                <a:srgbClr val="000000"/>
              </a:solidFill>
            </a:endParaRPr>
          </a:p>
        </p:txBody>
      </p:sp>
      <p:graphicFrame>
        <p:nvGraphicFramePr>
          <p:cNvPr id="93187" name="Object 2"/>
          <p:cNvGraphicFramePr>
            <a:graphicFrameLocks noGrp="1" noChangeAspect="1"/>
          </p:cNvGraphicFramePr>
          <p:nvPr>
            <p:ph type="chart" idx="1"/>
          </p:nvPr>
        </p:nvGraphicFramePr>
        <p:xfrm>
          <a:off x="533400" y="2895600"/>
          <a:ext cx="7770813" cy="4114800"/>
        </p:xfrm>
        <a:graphic>
          <a:graphicData uri="http://schemas.openxmlformats.org/presentationml/2006/ole">
            <mc:AlternateContent xmlns:mc="http://schemas.openxmlformats.org/markup-compatibility/2006">
              <mc:Choice xmlns:v="urn:schemas-microsoft-com:vml" Requires="v">
                <p:oleObj spid="_x0000_s5129" name="Chart" r:id="rId4" imgW="7772472" imgH="4114935" progId="MSGraph.Chart.8">
                  <p:embed followColorScheme="full"/>
                </p:oleObj>
              </mc:Choice>
              <mc:Fallback>
                <p:oleObj name="Chart" r:id="rId4" imgW="7772472" imgH="4114935" progId="MSGraph.Chart.8">
                  <p:embed followColorScheme="full"/>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895600"/>
                        <a:ext cx="777081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med">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0FBEC5E7-F36F-4CDC-BB0D-F5AAA61CF31F}" type="datetime1">
              <a:rPr lang="en-US" altLang="en-US" sz="1400" smtClean="0"/>
              <a:pPr>
                <a:spcBef>
                  <a:spcPct val="0"/>
                </a:spcBef>
                <a:buFontTx/>
                <a:buNone/>
              </a:pPr>
              <a:t>10/3/2015</a:t>
            </a:fld>
            <a:endParaRPr lang="en-US" altLang="en-US" sz="1400" smtClean="0"/>
          </a:p>
        </p:txBody>
      </p:sp>
      <p:sp>
        <p:nvSpPr>
          <p:cNvPr id="9523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400" smtClean="0"/>
              <a:t>Gevirtz</a:t>
            </a:r>
          </a:p>
        </p:txBody>
      </p:sp>
      <p:sp>
        <p:nvSpPr>
          <p:cNvPr id="95236" name="Rectangle 2"/>
          <p:cNvSpPr>
            <a:spLocks noGrp="1" noChangeArrowheads="1"/>
          </p:cNvSpPr>
          <p:nvPr>
            <p:ph type="ctrTitle"/>
          </p:nvPr>
        </p:nvSpPr>
        <p:spPr>
          <a:xfrm>
            <a:off x="457200" y="838200"/>
            <a:ext cx="8077200" cy="3375025"/>
          </a:xfrm>
        </p:spPr>
        <p:txBody>
          <a:bodyPr/>
          <a:lstStyle/>
          <a:p>
            <a:r>
              <a:rPr lang="en-US" altLang="zh-CN" sz="2800" smtClean="0">
                <a:ea typeface="宋体" pitchFamily="2" charset="-122"/>
              </a:rPr>
              <a:t/>
            </a:r>
            <a:br>
              <a:rPr lang="en-US" altLang="zh-CN" sz="2800" smtClean="0">
                <a:ea typeface="宋体" pitchFamily="2" charset="-122"/>
              </a:rPr>
            </a:br>
            <a:r>
              <a:rPr lang="en-US" altLang="en-US" sz="2400" smtClean="0">
                <a:hlinkClick r:id="rId3" action="ppaction://hlinkfile" tooltip="Applied psychophysiology and biofeedback."/>
              </a:rPr>
              <a:t>Appl Psychophysiol Biofeedback.</a:t>
            </a:r>
            <a:r>
              <a:rPr lang="en-US" altLang="en-US" sz="2400" smtClean="0"/>
              <a:t> 2010 Sep;35(3):199-206. </a:t>
            </a:r>
            <a:r>
              <a:rPr lang="en-US" altLang="en-US" sz="2400" b="1" smtClean="0"/>
              <a:t>Restoration of vagal tone: a possible mechanism for functional abdominal pain.</a:t>
            </a:r>
            <a:br>
              <a:rPr lang="en-US" altLang="en-US" sz="2400" b="1" smtClean="0"/>
            </a:br>
            <a:r>
              <a:rPr lang="en-US" altLang="en-US" sz="2400" smtClean="0">
                <a:hlinkClick r:id="rId4" action="ppaction://hlinkfile"/>
              </a:rPr>
              <a:t>Sowder E</a:t>
            </a:r>
            <a:r>
              <a:rPr lang="en-US" altLang="en-US" sz="2400" smtClean="0"/>
              <a:t>, </a:t>
            </a:r>
            <a:r>
              <a:rPr lang="en-US" altLang="en-US" sz="2400" smtClean="0">
                <a:hlinkClick r:id="rId3" action="ppaction://hlinkfile"/>
              </a:rPr>
              <a:t>Gevirtz R</a:t>
            </a:r>
            <a:r>
              <a:rPr lang="en-US" altLang="en-US" sz="2400" smtClean="0"/>
              <a:t>, </a:t>
            </a:r>
            <a:r>
              <a:rPr lang="en-US" altLang="en-US" sz="2400" smtClean="0">
                <a:hlinkClick r:id="rId5" action="ppaction://hlinkfile"/>
              </a:rPr>
              <a:t>Shapiro W</a:t>
            </a:r>
            <a:r>
              <a:rPr lang="en-US" altLang="en-US" sz="2400" smtClean="0"/>
              <a:t>, </a:t>
            </a:r>
            <a:r>
              <a:rPr lang="en-US" altLang="en-US" sz="2400" smtClean="0">
                <a:hlinkClick r:id="rId6" action="ppaction://hlinkfile"/>
              </a:rPr>
              <a:t>Ebert C</a:t>
            </a:r>
            <a:r>
              <a:rPr lang="en-US" altLang="en-US" sz="2400" smtClean="0"/>
              <a: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Date Placeholder 3"/>
          <p:cNvSpPr>
            <a:spLocks noGrp="1"/>
          </p:cNvSpPr>
          <p:nvPr>
            <p:ph type="dt" sz="quarter" idx="4294967295"/>
          </p:nvPr>
        </p:nvSpPr>
        <p:spPr>
          <a:xfrm>
            <a:off x="457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C801374-1B7D-4EA9-825C-A155554A5171}" type="datetime1">
              <a:rPr lang="en-US" altLang="en-US" sz="1400" smtClean="0"/>
              <a:pPr>
                <a:spcBef>
                  <a:spcPct val="0"/>
                </a:spcBef>
                <a:buFontTx/>
                <a:buNone/>
              </a:pPr>
              <a:t>10/3/2015</a:t>
            </a:fld>
            <a:endParaRPr lang="en-US" altLang="en-US" sz="1400" smtClean="0"/>
          </a:p>
        </p:txBody>
      </p:sp>
      <p:sp>
        <p:nvSpPr>
          <p:cNvPr id="27651" name="Footer Placeholder 4"/>
          <p:cNvSpPr>
            <a:spLocks noGrp="1"/>
          </p:cNvSpPr>
          <p:nvPr>
            <p:ph type="ftr" sz="quarter" idx="4294967295"/>
          </p:nvPr>
        </p:nvSpPr>
        <p:spPr>
          <a:xfrm>
            <a:off x="3124200" y="6245225"/>
            <a:ext cx="2895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Gevirtz</a:t>
            </a:r>
          </a:p>
        </p:txBody>
      </p:sp>
      <p:sp>
        <p:nvSpPr>
          <p:cNvPr id="27652" name="Rectangle 1026"/>
          <p:cNvSpPr>
            <a:spLocks noGrp="1" noChangeArrowheads="1"/>
          </p:cNvSpPr>
          <p:nvPr>
            <p:ph type="title"/>
          </p:nvPr>
        </p:nvSpPr>
        <p:spPr/>
        <p:txBody>
          <a:bodyPr>
            <a:normAutofit fontScale="90000"/>
          </a:bodyPr>
          <a:lstStyle/>
          <a:p>
            <a:pPr eaLnBrk="1" hangingPunct="1"/>
            <a:r>
              <a:rPr lang="en-US" altLang="en-US" sz="4000" dirty="0" smtClean="0"/>
              <a:t>Enteric Nervous System(ENS)</a:t>
            </a:r>
            <a:br>
              <a:rPr lang="en-US" altLang="en-US" sz="4000" dirty="0" smtClean="0"/>
            </a:br>
            <a:r>
              <a:rPr lang="en-US" altLang="en-US" sz="4000" dirty="0" smtClean="0"/>
              <a:t>“</a:t>
            </a:r>
            <a:r>
              <a:rPr lang="en-US" altLang="en-US" sz="4000" i="1" dirty="0" smtClean="0"/>
              <a:t>The Second Brain</a:t>
            </a:r>
            <a:r>
              <a:rPr lang="en-US" altLang="en-US" sz="4000" dirty="0" smtClean="0"/>
              <a:t>”</a:t>
            </a:r>
            <a:r>
              <a:rPr lang="en-US" altLang="en-US" sz="1600" dirty="0" smtClean="0"/>
              <a:t>(</a:t>
            </a:r>
            <a:r>
              <a:rPr lang="en-US" altLang="en-US" sz="1600" dirty="0" err="1" smtClean="0"/>
              <a:t>Gershon</a:t>
            </a:r>
            <a:r>
              <a:rPr lang="en-US" altLang="en-US" sz="1600" dirty="0" smtClean="0"/>
              <a:t>)</a:t>
            </a:r>
          </a:p>
        </p:txBody>
      </p:sp>
      <p:sp>
        <p:nvSpPr>
          <p:cNvPr id="27653" name="Rectangle 1027"/>
          <p:cNvSpPr>
            <a:spLocks noGrp="1" noChangeArrowheads="1"/>
          </p:cNvSpPr>
          <p:nvPr>
            <p:ph type="body" idx="4294967295"/>
          </p:nvPr>
        </p:nvSpPr>
        <p:spPr>
          <a:xfrm>
            <a:off x="457200" y="1600200"/>
            <a:ext cx="8229600" cy="4525963"/>
          </a:xfrm>
          <a:prstGeom prst="rect">
            <a:avLst/>
          </a:prstGeom>
        </p:spPr>
        <p:txBody>
          <a:bodyPr>
            <a:normAutofit lnSpcReduction="10000"/>
          </a:bodyPr>
          <a:lstStyle/>
          <a:p>
            <a:pPr eaLnBrk="1" hangingPunct="1"/>
            <a:r>
              <a:rPr lang="en-US" altLang="en-US" dirty="0" smtClean="0"/>
              <a:t>10</a:t>
            </a:r>
            <a:r>
              <a:rPr lang="en-US" altLang="en-US" baseline="30000" dirty="0" smtClean="0"/>
              <a:t>9 </a:t>
            </a:r>
            <a:r>
              <a:rPr lang="en-US" altLang="en-US" dirty="0" smtClean="0"/>
              <a:t>nerve cells= number in spinal cord</a:t>
            </a:r>
          </a:p>
          <a:p>
            <a:pPr eaLnBrk="1" hangingPunct="1"/>
            <a:r>
              <a:rPr lang="en-US" altLang="en-US" dirty="0" smtClean="0"/>
              <a:t>Needed considering the challenge posed by the size and complexity of the luminal environment</a:t>
            </a:r>
          </a:p>
          <a:p>
            <a:pPr eaLnBrk="1" hangingPunct="1"/>
            <a:r>
              <a:rPr lang="en-US" altLang="en-US" dirty="0" smtClean="0"/>
              <a:t>(100 trillion micro-organisms from 40,000 species with 1oo times the number of genes in the human genome)</a:t>
            </a:r>
          </a:p>
          <a:p>
            <a:pPr eaLnBrk="1" hangingPunct="1"/>
            <a:r>
              <a:rPr lang="en-US" altLang="en-US" dirty="0" smtClean="0"/>
              <a:t>Located between circular and longitudinal muscle layers</a:t>
            </a:r>
          </a:p>
          <a:p>
            <a:pPr lvl="1" eaLnBrk="1" hangingPunct="1"/>
            <a:r>
              <a:rPr lang="en-US" altLang="en-US" dirty="0" smtClean="0"/>
              <a:t>myenteric plexus and sub-mucosal plexus</a:t>
            </a:r>
          </a:p>
          <a:p>
            <a:pPr eaLnBrk="1" hangingPunct="1"/>
            <a:r>
              <a:rPr lang="en-US" altLang="en-US" dirty="0" smtClean="0"/>
              <a:t>Sympathetic fibers innervate the circular muscle layer</a:t>
            </a:r>
          </a:p>
          <a:p>
            <a:pPr eaLnBrk="1" hangingPunct="1"/>
            <a:r>
              <a:rPr lang="en-US" altLang="en-US" dirty="0" smtClean="0"/>
              <a:t>“Based on its close bidirectional connections with limbic and autonomic regions of the brain, the ENS can be viewed as a peripheral extension of the limbic system into the gut, where it is exposed closely tour complex internal environment, including powerful mechanical, chemical, and microbial influences. Alternatively, parts of the CNS(in particular the pontine, autonomic and limbic circuits) can be viewed as an </a:t>
            </a:r>
            <a:r>
              <a:rPr lang="en-US" altLang="en-US" dirty="0" err="1" smtClean="0"/>
              <a:t>encephalized</a:t>
            </a:r>
            <a:r>
              <a:rPr lang="en-US" altLang="en-US" dirty="0" smtClean="0"/>
              <a:t>  portion of the ENS (Mayer,2011, p.454)</a:t>
            </a:r>
          </a:p>
        </p:txBody>
      </p:sp>
    </p:spTree>
    <p:extLst>
      <p:ext uri="{BB962C8B-B14F-4D97-AF65-F5344CB8AC3E}">
        <p14:creationId xmlns:p14="http://schemas.microsoft.com/office/powerpoint/2010/main" val="24321828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Date Placeholder 4"/>
          <p:cNvSpPr>
            <a:spLocks noGrp="1"/>
          </p:cNvSpPr>
          <p:nvPr>
            <p:ph type="dt" sz="quarter" idx="4294967295"/>
          </p:nvPr>
        </p:nvSpPr>
        <p:spPr>
          <a:xfrm>
            <a:off x="457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C6DDA0A7-077A-4728-BE2E-35B45E8D710D}" type="datetime1">
              <a:rPr lang="en-US" altLang="en-US" sz="1400" smtClean="0"/>
              <a:pPr>
                <a:spcBef>
                  <a:spcPct val="0"/>
                </a:spcBef>
                <a:buFontTx/>
                <a:buNone/>
              </a:pPr>
              <a:t>10/3/2015</a:t>
            </a:fld>
            <a:endParaRPr lang="en-US" altLang="en-US" sz="1400" smtClean="0"/>
          </a:p>
        </p:txBody>
      </p:sp>
      <p:sp>
        <p:nvSpPr>
          <p:cNvPr id="97283" name="Footer Placeholder 5"/>
          <p:cNvSpPr>
            <a:spLocks noGrp="1"/>
          </p:cNvSpPr>
          <p:nvPr>
            <p:ph type="ftr" sz="quarter" idx="4294967295"/>
          </p:nvPr>
        </p:nvSpPr>
        <p:spPr>
          <a:xfrm>
            <a:off x="3124200" y="6245225"/>
            <a:ext cx="2895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400" smtClean="0"/>
              <a:t>Gevirtz</a:t>
            </a:r>
          </a:p>
        </p:txBody>
      </p:sp>
      <p:sp>
        <p:nvSpPr>
          <p:cNvPr id="97284" name="Rectangle 2"/>
          <p:cNvSpPr>
            <a:spLocks noGrp="1" noChangeArrowheads="1"/>
          </p:cNvSpPr>
          <p:nvPr>
            <p:ph type="title"/>
          </p:nvPr>
        </p:nvSpPr>
        <p:spPr/>
        <p:txBody>
          <a:bodyPr>
            <a:normAutofit fontScale="90000"/>
          </a:bodyPr>
          <a:lstStyle/>
          <a:p>
            <a:pPr eaLnBrk="1" hangingPunct="1"/>
            <a:r>
              <a:rPr lang="en-US" altLang="en-US" sz="4000" smtClean="0"/>
              <a:t>RAP Patients and Healthy Control Participants</a:t>
            </a:r>
          </a:p>
        </p:txBody>
      </p:sp>
      <p:sp>
        <p:nvSpPr>
          <p:cNvPr id="97285" name="Rectangle 3"/>
          <p:cNvSpPr>
            <a:spLocks noGrp="1" noChangeArrowheads="1"/>
          </p:cNvSpPr>
          <p:nvPr>
            <p:ph type="body" sz="half" idx="4294967295"/>
          </p:nvPr>
        </p:nvSpPr>
        <p:spPr>
          <a:xfrm>
            <a:off x="457200" y="1600200"/>
            <a:ext cx="4038600" cy="4525963"/>
          </a:xfrm>
          <a:prstGeom prst="rect">
            <a:avLst/>
          </a:prstGeom>
        </p:spPr>
        <p:txBody>
          <a:bodyPr/>
          <a:lstStyle/>
          <a:p>
            <a:pPr eaLnBrk="1" hangingPunct="1">
              <a:lnSpc>
                <a:spcPct val="80000"/>
              </a:lnSpc>
            </a:pPr>
            <a:r>
              <a:rPr lang="en-US" altLang="en-US" sz="2000" smtClean="0"/>
              <a:t>RAP</a:t>
            </a:r>
          </a:p>
          <a:p>
            <a:pPr lvl="1" eaLnBrk="1" hangingPunct="1">
              <a:lnSpc>
                <a:spcPct val="80000"/>
              </a:lnSpc>
            </a:pPr>
            <a:r>
              <a:rPr lang="en-US" altLang="en-US" sz="1800" smtClean="0"/>
              <a:t> Inclusion Criteria</a:t>
            </a:r>
          </a:p>
          <a:p>
            <a:pPr lvl="2" eaLnBrk="1" hangingPunct="1">
              <a:lnSpc>
                <a:spcPct val="80000"/>
              </a:lnSpc>
            </a:pPr>
            <a:r>
              <a:rPr lang="en-US" altLang="en-US" sz="1600" smtClean="0"/>
              <a:t>RAP diagnosis </a:t>
            </a:r>
          </a:p>
          <a:p>
            <a:pPr lvl="2" eaLnBrk="1" hangingPunct="1">
              <a:lnSpc>
                <a:spcPct val="80000"/>
              </a:lnSpc>
            </a:pPr>
            <a:r>
              <a:rPr lang="en-US" altLang="en-US" sz="1600" smtClean="0"/>
              <a:t>Ages 5-17</a:t>
            </a:r>
          </a:p>
          <a:p>
            <a:pPr lvl="2" eaLnBrk="1" hangingPunct="1">
              <a:lnSpc>
                <a:spcPct val="80000"/>
              </a:lnSpc>
            </a:pPr>
            <a:r>
              <a:rPr lang="en-US" altLang="en-US" sz="1600" smtClean="0"/>
              <a:t>Female and male</a:t>
            </a:r>
          </a:p>
          <a:p>
            <a:pPr lvl="1" eaLnBrk="1" hangingPunct="1">
              <a:lnSpc>
                <a:spcPct val="80000"/>
              </a:lnSpc>
            </a:pPr>
            <a:r>
              <a:rPr lang="en-US" altLang="en-US" sz="1800" smtClean="0"/>
              <a:t>Exclusion Criteria</a:t>
            </a:r>
          </a:p>
          <a:p>
            <a:pPr lvl="2" eaLnBrk="1" hangingPunct="1">
              <a:lnSpc>
                <a:spcPct val="80000"/>
              </a:lnSpc>
            </a:pPr>
            <a:r>
              <a:rPr lang="en-US" altLang="en-US" sz="1600" smtClean="0"/>
              <a:t>Lactose Intolerant</a:t>
            </a:r>
          </a:p>
          <a:p>
            <a:pPr lvl="2" eaLnBrk="1" hangingPunct="1">
              <a:lnSpc>
                <a:spcPct val="80000"/>
              </a:lnSpc>
            </a:pPr>
            <a:r>
              <a:rPr lang="en-US" altLang="zh-CN" sz="1600" smtClean="0">
                <a:ea typeface="宋体" pitchFamily="2" charset="-122"/>
              </a:rPr>
              <a:t>Urinary tract infections</a:t>
            </a:r>
          </a:p>
          <a:p>
            <a:pPr lvl="2" eaLnBrk="1" hangingPunct="1">
              <a:lnSpc>
                <a:spcPct val="80000"/>
              </a:lnSpc>
            </a:pPr>
            <a:r>
              <a:rPr lang="en-US" altLang="zh-CN" sz="1600" smtClean="0">
                <a:ea typeface="宋体" pitchFamily="2" charset="-122"/>
              </a:rPr>
              <a:t>Recent head trauma </a:t>
            </a:r>
          </a:p>
          <a:p>
            <a:pPr lvl="2" eaLnBrk="1" hangingPunct="1">
              <a:lnSpc>
                <a:spcPct val="80000"/>
              </a:lnSpc>
            </a:pPr>
            <a:r>
              <a:rPr lang="en-US" altLang="zh-CN" sz="1600" smtClean="0">
                <a:ea typeface="宋体" pitchFamily="2" charset="-122"/>
              </a:rPr>
              <a:t>Medications that could interfere with treatment</a:t>
            </a:r>
          </a:p>
          <a:p>
            <a:pPr lvl="2" eaLnBrk="1" hangingPunct="1">
              <a:lnSpc>
                <a:spcPct val="80000"/>
              </a:lnSpc>
            </a:pPr>
            <a:r>
              <a:rPr lang="en-US" altLang="zh-CN" sz="1600" smtClean="0">
                <a:ea typeface="宋体" pitchFamily="2" charset="-122"/>
              </a:rPr>
              <a:t>Current medical treatment for RAP</a:t>
            </a:r>
          </a:p>
          <a:p>
            <a:pPr lvl="2" eaLnBrk="1" hangingPunct="1">
              <a:lnSpc>
                <a:spcPct val="80000"/>
              </a:lnSpc>
            </a:pPr>
            <a:r>
              <a:rPr lang="en-US" altLang="zh-CN" sz="1600" smtClean="0">
                <a:ea typeface="宋体" pitchFamily="2" charset="-122"/>
              </a:rPr>
              <a:t>Recent/ related surgical procedure before/ during biofeedback</a:t>
            </a:r>
          </a:p>
          <a:p>
            <a:pPr lvl="2" eaLnBrk="1" hangingPunct="1">
              <a:lnSpc>
                <a:spcPct val="80000"/>
              </a:lnSpc>
            </a:pPr>
            <a:r>
              <a:rPr lang="en-US" altLang="zh-CN" sz="1600" smtClean="0">
                <a:ea typeface="宋体" pitchFamily="2" charset="-122"/>
              </a:rPr>
              <a:t>Remarkable mental status </a:t>
            </a:r>
            <a:endParaRPr lang="en-US" altLang="en-US" sz="1600" smtClean="0"/>
          </a:p>
        </p:txBody>
      </p:sp>
      <p:sp>
        <p:nvSpPr>
          <p:cNvPr id="97286" name="Rectangle 4"/>
          <p:cNvSpPr>
            <a:spLocks noGrp="1" noChangeArrowheads="1"/>
          </p:cNvSpPr>
          <p:nvPr>
            <p:ph type="body" sz="half" idx="4294967295"/>
          </p:nvPr>
        </p:nvSpPr>
        <p:spPr>
          <a:xfrm>
            <a:off x="4648200" y="1600200"/>
            <a:ext cx="4038600" cy="4525963"/>
          </a:xfrm>
          <a:prstGeom prst="rect">
            <a:avLst/>
          </a:prstGeom>
        </p:spPr>
        <p:txBody>
          <a:bodyPr/>
          <a:lstStyle/>
          <a:p>
            <a:pPr eaLnBrk="1" hangingPunct="1">
              <a:lnSpc>
                <a:spcPct val="80000"/>
              </a:lnSpc>
            </a:pPr>
            <a:r>
              <a:rPr lang="en-US" altLang="en-US" sz="2000" smtClean="0"/>
              <a:t>Healthy Control </a:t>
            </a:r>
          </a:p>
          <a:p>
            <a:pPr lvl="1" eaLnBrk="1" hangingPunct="1">
              <a:lnSpc>
                <a:spcPct val="80000"/>
              </a:lnSpc>
            </a:pPr>
            <a:r>
              <a:rPr lang="en-US" altLang="en-US" sz="1800" smtClean="0"/>
              <a:t>Inclusion Criteria</a:t>
            </a:r>
          </a:p>
          <a:p>
            <a:pPr lvl="2" eaLnBrk="1" hangingPunct="1">
              <a:lnSpc>
                <a:spcPct val="80000"/>
              </a:lnSpc>
            </a:pPr>
            <a:r>
              <a:rPr lang="en-US" altLang="en-US" sz="1600" smtClean="0"/>
              <a:t>Healthy</a:t>
            </a:r>
          </a:p>
          <a:p>
            <a:pPr lvl="2" eaLnBrk="1" hangingPunct="1">
              <a:lnSpc>
                <a:spcPct val="80000"/>
              </a:lnSpc>
            </a:pPr>
            <a:r>
              <a:rPr lang="en-US" altLang="en-US" sz="1600" smtClean="0"/>
              <a:t>Ages 5-17</a:t>
            </a:r>
          </a:p>
          <a:p>
            <a:pPr lvl="2" eaLnBrk="1" hangingPunct="1">
              <a:lnSpc>
                <a:spcPct val="80000"/>
              </a:lnSpc>
            </a:pPr>
            <a:r>
              <a:rPr lang="en-US" altLang="en-US" sz="1600" smtClean="0"/>
              <a:t>Female and male</a:t>
            </a:r>
          </a:p>
          <a:p>
            <a:pPr lvl="1" eaLnBrk="1" hangingPunct="1">
              <a:lnSpc>
                <a:spcPct val="80000"/>
              </a:lnSpc>
            </a:pPr>
            <a:r>
              <a:rPr lang="en-US" altLang="en-US" sz="1800" smtClean="0"/>
              <a:t>Exclusion Criteria</a:t>
            </a:r>
          </a:p>
          <a:p>
            <a:pPr lvl="2" eaLnBrk="1" hangingPunct="1">
              <a:lnSpc>
                <a:spcPct val="80000"/>
              </a:lnSpc>
            </a:pPr>
            <a:r>
              <a:rPr lang="en-US" altLang="en-US" sz="1600" smtClean="0"/>
              <a:t>Medications</a:t>
            </a:r>
          </a:p>
          <a:p>
            <a:pPr lvl="2" eaLnBrk="1" hangingPunct="1">
              <a:lnSpc>
                <a:spcPct val="80000"/>
              </a:lnSpc>
            </a:pPr>
            <a:r>
              <a:rPr lang="en-US" altLang="en-US" sz="1600" smtClean="0"/>
              <a:t>Remarkable mental status </a:t>
            </a:r>
          </a:p>
          <a:p>
            <a:pPr lvl="1" eaLnBrk="1" hangingPunct="1">
              <a:lnSpc>
                <a:spcPct val="80000"/>
              </a:lnSpc>
            </a:pPr>
            <a:endParaRPr lang="en-US" altLang="en-US" sz="1800" smtClean="0"/>
          </a:p>
          <a:p>
            <a:pPr lvl="1" eaLnBrk="1" hangingPunct="1">
              <a:lnSpc>
                <a:spcPct val="80000"/>
              </a:lnSpc>
            </a:pPr>
            <a:endParaRPr lang="en-US" altLang="en-US" sz="1800"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Date Placeholder 3"/>
          <p:cNvSpPr>
            <a:spLocks noGrp="1"/>
          </p:cNvSpPr>
          <p:nvPr>
            <p:ph type="dt" sz="quarter" idx="4294967295"/>
          </p:nvPr>
        </p:nvSpPr>
        <p:spPr>
          <a:xfrm>
            <a:off x="457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0E87827E-0C70-4E09-A785-08C7447C830C}" type="datetime1">
              <a:rPr lang="en-US" altLang="en-US" sz="1400" smtClean="0"/>
              <a:pPr>
                <a:spcBef>
                  <a:spcPct val="0"/>
                </a:spcBef>
                <a:buFontTx/>
                <a:buNone/>
              </a:pPr>
              <a:t>10/3/2015</a:t>
            </a:fld>
            <a:endParaRPr lang="en-US" altLang="en-US" sz="1400" smtClean="0"/>
          </a:p>
        </p:txBody>
      </p:sp>
      <p:sp>
        <p:nvSpPr>
          <p:cNvPr id="98307" name="Footer Placeholder 4"/>
          <p:cNvSpPr>
            <a:spLocks noGrp="1"/>
          </p:cNvSpPr>
          <p:nvPr>
            <p:ph type="ftr" sz="quarter" idx="4294967295"/>
          </p:nvPr>
        </p:nvSpPr>
        <p:spPr>
          <a:xfrm>
            <a:off x="3124200" y="6245225"/>
            <a:ext cx="2895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400" smtClean="0"/>
              <a:t>Gevirtz</a:t>
            </a:r>
          </a:p>
        </p:txBody>
      </p:sp>
      <p:sp>
        <p:nvSpPr>
          <p:cNvPr id="98308" name="Rectangle 2"/>
          <p:cNvSpPr>
            <a:spLocks noGrp="1" noChangeArrowheads="1"/>
          </p:cNvSpPr>
          <p:nvPr>
            <p:ph type="title"/>
          </p:nvPr>
        </p:nvSpPr>
        <p:spPr/>
        <p:txBody>
          <a:bodyPr/>
          <a:lstStyle/>
          <a:p>
            <a:pPr eaLnBrk="1" hangingPunct="1"/>
            <a:r>
              <a:rPr lang="en-US" altLang="en-US" smtClean="0"/>
              <a:t>Procedures</a:t>
            </a:r>
          </a:p>
        </p:txBody>
      </p:sp>
      <p:sp>
        <p:nvSpPr>
          <p:cNvPr id="98309" name="Rectangle 3"/>
          <p:cNvSpPr>
            <a:spLocks noGrp="1" noChangeArrowheads="1"/>
          </p:cNvSpPr>
          <p:nvPr>
            <p:ph type="body" idx="4294967295"/>
          </p:nvPr>
        </p:nvSpPr>
        <p:spPr>
          <a:xfrm>
            <a:off x="457200" y="1600200"/>
            <a:ext cx="8229600" cy="4525963"/>
          </a:xfrm>
          <a:prstGeom prst="rect">
            <a:avLst/>
          </a:prstGeom>
        </p:spPr>
        <p:txBody>
          <a:bodyPr/>
          <a:lstStyle/>
          <a:p>
            <a:pPr eaLnBrk="1" hangingPunct="1"/>
            <a:r>
              <a:rPr lang="en-US" altLang="en-US" sz="2000" smtClean="0"/>
              <a:t>RAP group (n=20)</a:t>
            </a:r>
          </a:p>
          <a:p>
            <a:pPr lvl="1" eaLnBrk="1" hangingPunct="1"/>
            <a:r>
              <a:rPr lang="en-US" altLang="en-US" sz="2000" smtClean="0"/>
              <a:t>	Reviewed patients’ medical records at Kaiser/Children’s Specialists </a:t>
            </a:r>
          </a:p>
          <a:p>
            <a:pPr lvl="2" eaLnBrk="1" hangingPunct="1"/>
            <a:r>
              <a:rPr lang="en-US" altLang="en-US" sz="2000" smtClean="0"/>
              <a:t>Routine 6 HRV biofeedback sessions conducted on-site</a:t>
            </a:r>
          </a:p>
          <a:p>
            <a:pPr lvl="2" eaLnBrk="1" hangingPunct="1"/>
            <a:r>
              <a:rPr lang="en-US" altLang="en-US" sz="2000" smtClean="0"/>
              <a:t>2 sessions ambulatory HRV monitoring</a:t>
            </a:r>
          </a:p>
          <a:p>
            <a:pPr eaLnBrk="1" hangingPunct="1">
              <a:buFontTx/>
              <a:buNone/>
            </a:pPr>
            <a:endParaRPr lang="en-US" altLang="en-US" sz="2000" smtClean="0"/>
          </a:p>
          <a:p>
            <a:pPr eaLnBrk="1" hangingPunct="1"/>
            <a:r>
              <a:rPr lang="en-US" altLang="en-US" sz="2000" smtClean="0"/>
              <a:t>Healthy control group (n=10)</a:t>
            </a:r>
          </a:p>
          <a:p>
            <a:pPr lvl="1" eaLnBrk="1" hangingPunct="1"/>
            <a:r>
              <a:rPr lang="en-US" altLang="en-US" sz="2000" smtClean="0"/>
              <a:t>Recruited participants (verbal / flyers) during well-checks at Kaiser / Children’s Specialists</a:t>
            </a:r>
          </a:p>
          <a:p>
            <a:pPr lvl="2" eaLnBrk="1" hangingPunct="1"/>
            <a:r>
              <a:rPr lang="en-US" altLang="en-US" sz="2000" smtClean="0"/>
              <a:t>2 sessions ambulatory HRV monitoring </a:t>
            </a:r>
          </a:p>
          <a:p>
            <a:pPr lvl="1" eaLnBrk="1" hangingPunct="1"/>
            <a:endParaRPr lang="en-US" altLang="en-US" sz="2000" smtClean="0"/>
          </a:p>
          <a:p>
            <a:pPr eaLnBrk="1" hangingPunct="1">
              <a:buFontTx/>
              <a:buNone/>
            </a:pPr>
            <a:r>
              <a:rPr lang="en-US" altLang="en-US" sz="1800" smtClean="0"/>
              <a:t>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Date Placeholder 4"/>
          <p:cNvSpPr>
            <a:spLocks noGrp="1"/>
          </p:cNvSpPr>
          <p:nvPr>
            <p:ph type="dt" sz="quarter" idx="4294967295"/>
          </p:nvPr>
        </p:nvSpPr>
        <p:spPr>
          <a:xfrm>
            <a:off x="457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DB85BC9D-4AAA-46FC-A221-CE36ACAEA151}" type="datetime1">
              <a:rPr lang="en-US" altLang="en-US" sz="1400" smtClean="0"/>
              <a:pPr>
                <a:spcBef>
                  <a:spcPct val="0"/>
                </a:spcBef>
                <a:buFontTx/>
                <a:buNone/>
              </a:pPr>
              <a:t>10/3/2015</a:t>
            </a:fld>
            <a:endParaRPr lang="en-US" altLang="en-US" sz="1400" smtClean="0"/>
          </a:p>
        </p:txBody>
      </p:sp>
      <p:sp>
        <p:nvSpPr>
          <p:cNvPr id="99331" name="Footer Placeholder 5"/>
          <p:cNvSpPr>
            <a:spLocks noGrp="1"/>
          </p:cNvSpPr>
          <p:nvPr>
            <p:ph type="ftr" sz="quarter" idx="4294967295"/>
          </p:nvPr>
        </p:nvSpPr>
        <p:spPr>
          <a:xfrm>
            <a:off x="3124200" y="6245225"/>
            <a:ext cx="2895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400" smtClean="0"/>
              <a:t>Gevirtz</a:t>
            </a:r>
          </a:p>
        </p:txBody>
      </p:sp>
      <p:sp>
        <p:nvSpPr>
          <p:cNvPr id="99332" name="Rectangle 2"/>
          <p:cNvSpPr>
            <a:spLocks noGrp="1" noChangeArrowheads="1"/>
          </p:cNvSpPr>
          <p:nvPr>
            <p:ph type="title"/>
          </p:nvPr>
        </p:nvSpPr>
        <p:spPr/>
        <p:txBody>
          <a:bodyPr/>
          <a:lstStyle/>
          <a:p>
            <a:pPr eaLnBrk="1" hangingPunct="1"/>
            <a:r>
              <a:rPr lang="en-US" altLang="en-US" sz="2000" smtClean="0">
                <a:latin typeface="Verdana" pitchFamily="34" charset="0"/>
              </a:rPr>
              <a:t>Pre/Post Assessment:</a:t>
            </a:r>
            <a:br>
              <a:rPr lang="en-US" altLang="en-US" sz="2000" smtClean="0">
                <a:latin typeface="Verdana" pitchFamily="34" charset="0"/>
              </a:rPr>
            </a:br>
            <a:r>
              <a:rPr lang="en-US" altLang="en-US" sz="2000" smtClean="0">
                <a:latin typeface="Verdana" pitchFamily="34" charset="0"/>
              </a:rPr>
              <a:t>VivoMetrics, Inc.  LifeShirt,tm</a:t>
            </a:r>
          </a:p>
        </p:txBody>
      </p:sp>
      <p:pic>
        <p:nvPicPr>
          <p:cNvPr id="99333" name="Picture 3" descr="Pediatric_1510"/>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2057400" y="2895600"/>
            <a:ext cx="2479675" cy="3429000"/>
          </a:xfrm>
          <a:prstGeom prst="rect">
            <a:avLst/>
          </a:prstGeom>
          <a:noFill/>
        </p:spPr>
      </p:pic>
      <p:pic>
        <p:nvPicPr>
          <p:cNvPr id="99334" name="Picture 4" descr="Pediatric_1679_72"/>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953000" y="2895600"/>
            <a:ext cx="2541588" cy="3505200"/>
          </a:xfrm>
          <a:prstGeom prst="rect">
            <a:avLst/>
          </a:prstGeom>
          <a:noFill/>
        </p:spPr>
      </p:pic>
      <p:sp>
        <p:nvSpPr>
          <p:cNvPr id="385029" name="Text Box 5"/>
          <p:cNvSpPr txBox="1">
            <a:spLocks noChangeArrowheads="1"/>
          </p:cNvSpPr>
          <p:nvPr/>
        </p:nvSpPr>
        <p:spPr bwMode="auto">
          <a:xfrm>
            <a:off x="1219200" y="1524000"/>
            <a:ext cx="7315200" cy="366713"/>
          </a:xfrm>
          <a:prstGeom prst="rect">
            <a:avLst/>
          </a:prstGeom>
          <a:noFill/>
          <a:ln w="9525">
            <a:noFill/>
            <a:miter lim="800000"/>
            <a:headEnd/>
            <a:tailEnd/>
          </a:ln>
          <a:effectLst/>
        </p:spPr>
        <p:txBody>
          <a:bodyPr>
            <a:spAutoFit/>
          </a:bodyPr>
          <a:lstStyle/>
          <a:p>
            <a:pPr algn="ctr">
              <a:spcBef>
                <a:spcPct val="50000"/>
              </a:spcBef>
              <a:defRPr/>
            </a:pPr>
            <a:r>
              <a:rPr lang="en-US" sz="1800" b="1">
                <a:solidFill>
                  <a:schemeClr val="tx2"/>
                </a:solidFill>
                <a:effectLst>
                  <a:outerShdw blurRad="38100" dist="38100" dir="2700000" algn="tl">
                    <a:srgbClr val="000000"/>
                  </a:outerShdw>
                </a:effectLst>
                <a:latin typeface="Verdana" pitchFamily="34" charset="0"/>
              </a:rPr>
              <a:t> </a:t>
            </a:r>
          </a:p>
        </p:txBody>
      </p:sp>
      <p:sp>
        <p:nvSpPr>
          <p:cNvPr id="99336" name="Rectangle 6"/>
          <p:cNvSpPr>
            <a:spLocks noChangeArrowheads="1"/>
          </p:cNvSpPr>
          <p:nvPr/>
        </p:nvSpPr>
        <p:spPr bwMode="auto">
          <a:xfrm>
            <a:off x="228600" y="1828800"/>
            <a:ext cx="9220200" cy="212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80000"/>
              </a:lnSpc>
              <a:spcBef>
                <a:spcPct val="50000"/>
              </a:spcBef>
            </a:pPr>
            <a:r>
              <a:rPr lang="en-US" altLang="zh-CN" sz="2000">
                <a:ea typeface="宋体" pitchFamily="2" charset="-122"/>
              </a:rPr>
              <a:t>The first non-invasive, ambulatory monitoring system that continuously          collects, records and analyzes a broad range of cardiopulmonary parameters.</a:t>
            </a:r>
          </a:p>
          <a:p>
            <a:pPr eaLnBrk="1" hangingPunct="1"/>
            <a:r>
              <a:rPr lang="en-US" altLang="zh-CN" sz="2000">
                <a:ea typeface="宋体" pitchFamily="2" charset="-122"/>
              </a:rPr>
              <a:t>Made it possible to monitor children in their natural environments                     over a full day. </a:t>
            </a:r>
          </a:p>
          <a:p>
            <a:pPr eaLnBrk="1" hangingPunct="1">
              <a:lnSpc>
                <a:spcPct val="80000"/>
              </a:lnSpc>
              <a:spcBef>
                <a:spcPct val="50000"/>
              </a:spcBef>
            </a:pPr>
            <a:endParaRPr lang="en-US" altLang="zh-CN" sz="2000">
              <a:ea typeface="宋体" pitchFamily="2" charset="-122"/>
            </a:endParaRPr>
          </a:p>
          <a:p>
            <a:pPr eaLnBrk="1" hangingPunct="1">
              <a:lnSpc>
                <a:spcPct val="80000"/>
              </a:lnSpc>
              <a:spcBef>
                <a:spcPct val="50000"/>
              </a:spcBef>
            </a:pPr>
            <a:endParaRPr lang="en-US" altLang="zh-CN" sz="2400">
              <a:ea typeface="宋体"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Date Placeholder 3"/>
          <p:cNvSpPr>
            <a:spLocks noGrp="1"/>
          </p:cNvSpPr>
          <p:nvPr>
            <p:ph type="dt" sz="quarter" idx="4294967295"/>
          </p:nvPr>
        </p:nvSpPr>
        <p:spPr>
          <a:xfrm>
            <a:off x="457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0B666002-2DD0-4440-9F5E-F35FB98D2C57}" type="datetime1">
              <a:rPr lang="en-US" altLang="en-US" sz="1400" smtClean="0"/>
              <a:pPr>
                <a:spcBef>
                  <a:spcPct val="0"/>
                </a:spcBef>
                <a:buFontTx/>
                <a:buNone/>
              </a:pPr>
              <a:t>10/3/2015</a:t>
            </a:fld>
            <a:endParaRPr lang="en-US" altLang="en-US" sz="1400" smtClean="0"/>
          </a:p>
        </p:txBody>
      </p:sp>
      <p:sp>
        <p:nvSpPr>
          <p:cNvPr id="100355" name="Footer Placeholder 4"/>
          <p:cNvSpPr>
            <a:spLocks noGrp="1"/>
          </p:cNvSpPr>
          <p:nvPr>
            <p:ph type="ftr" sz="quarter" idx="4294967295"/>
          </p:nvPr>
        </p:nvSpPr>
        <p:spPr>
          <a:xfrm>
            <a:off x="3124200" y="6245225"/>
            <a:ext cx="2895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400" smtClean="0"/>
              <a:t>Gevirtz</a:t>
            </a:r>
          </a:p>
        </p:txBody>
      </p:sp>
      <p:sp>
        <p:nvSpPr>
          <p:cNvPr id="100356" name="Rectangle 2"/>
          <p:cNvSpPr>
            <a:spLocks noGrp="1" noChangeArrowheads="1"/>
          </p:cNvSpPr>
          <p:nvPr>
            <p:ph type="title"/>
          </p:nvPr>
        </p:nvSpPr>
        <p:spPr/>
        <p:txBody>
          <a:bodyPr/>
          <a:lstStyle/>
          <a:p>
            <a:pPr eaLnBrk="1" hangingPunct="1"/>
            <a:r>
              <a:rPr lang="en-US" altLang="en-US" smtClean="0"/>
              <a:t>Procedures</a:t>
            </a:r>
          </a:p>
        </p:txBody>
      </p:sp>
      <p:sp>
        <p:nvSpPr>
          <p:cNvPr id="100357" name="Rectangle 3"/>
          <p:cNvSpPr>
            <a:spLocks noGrp="1" noChangeArrowheads="1"/>
          </p:cNvSpPr>
          <p:nvPr>
            <p:ph type="body" idx="4294967295"/>
          </p:nvPr>
        </p:nvSpPr>
        <p:spPr>
          <a:xfrm>
            <a:off x="457200" y="1600200"/>
            <a:ext cx="8229600" cy="4525963"/>
          </a:xfrm>
          <a:prstGeom prst="rect">
            <a:avLst/>
          </a:prstGeom>
        </p:spPr>
        <p:txBody>
          <a:bodyPr>
            <a:normAutofit lnSpcReduction="10000"/>
          </a:bodyPr>
          <a:lstStyle/>
          <a:p>
            <a:pPr eaLnBrk="1" hangingPunct="1">
              <a:lnSpc>
                <a:spcPct val="90000"/>
              </a:lnSpc>
              <a:buFontTx/>
              <a:buNone/>
            </a:pPr>
            <a:r>
              <a:rPr lang="en-US" altLang="zh-CN" sz="2400" smtClean="0">
                <a:ea typeface="宋体" pitchFamily="2" charset="-122"/>
              </a:rPr>
              <a:t>Healthy Control Group</a:t>
            </a:r>
          </a:p>
          <a:p>
            <a:pPr eaLnBrk="1" hangingPunct="1">
              <a:lnSpc>
                <a:spcPct val="90000"/>
              </a:lnSpc>
            </a:pPr>
            <a:endParaRPr lang="en-US" altLang="zh-CN" sz="2400" smtClean="0">
              <a:ea typeface="宋体" pitchFamily="2" charset="-122"/>
            </a:endParaRPr>
          </a:p>
          <a:p>
            <a:pPr eaLnBrk="1" hangingPunct="1">
              <a:lnSpc>
                <a:spcPct val="90000"/>
              </a:lnSpc>
            </a:pPr>
            <a:r>
              <a:rPr lang="en-US" altLang="zh-CN" sz="2400" smtClean="0">
                <a:ea typeface="宋体" pitchFamily="2" charset="-122"/>
              </a:rPr>
              <a:t>Attend Kaiser or Children’s Specialists for 2  30-minute sessions (8 weeks apart) to connect LifeShirt</a:t>
            </a:r>
          </a:p>
          <a:p>
            <a:pPr eaLnBrk="1" hangingPunct="1">
              <a:lnSpc>
                <a:spcPct val="90000"/>
              </a:lnSpc>
              <a:buFontTx/>
              <a:buNone/>
            </a:pPr>
            <a:endParaRPr lang="en-US" altLang="zh-CN" sz="2400" smtClean="0">
              <a:ea typeface="宋体" pitchFamily="2" charset="-122"/>
            </a:endParaRPr>
          </a:p>
          <a:p>
            <a:pPr eaLnBrk="1" hangingPunct="1">
              <a:lnSpc>
                <a:spcPct val="90000"/>
              </a:lnSpc>
            </a:pPr>
            <a:r>
              <a:rPr lang="en-US" altLang="zh-CN" sz="2400" smtClean="0">
                <a:ea typeface="宋体" pitchFamily="2" charset="-122"/>
              </a:rPr>
              <a:t>Non-invasively monitored during 4 to 8 hours of daily activities both occasions. </a:t>
            </a:r>
          </a:p>
          <a:p>
            <a:pPr eaLnBrk="1" hangingPunct="1">
              <a:lnSpc>
                <a:spcPct val="90000"/>
              </a:lnSpc>
              <a:buFontTx/>
              <a:buNone/>
            </a:pPr>
            <a:endParaRPr lang="en-US" altLang="zh-CN" sz="2400" smtClean="0">
              <a:ea typeface="宋体" pitchFamily="2" charset="-122"/>
            </a:endParaRPr>
          </a:p>
          <a:p>
            <a:pPr eaLnBrk="1" hangingPunct="1">
              <a:lnSpc>
                <a:spcPct val="90000"/>
              </a:lnSpc>
            </a:pPr>
            <a:r>
              <a:rPr lang="en-US" altLang="zh-CN" sz="2400" smtClean="0">
                <a:ea typeface="宋体" pitchFamily="2" charset="-122"/>
              </a:rPr>
              <a:t>Total participating time, including explanation of the study and forms, ambulatory monitoring sessions, and answering any questions, was approximately 9-17 hours. </a:t>
            </a:r>
            <a:endParaRPr lang="en-US" altLang="en-US" sz="2400"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Date Placeholder 3"/>
          <p:cNvSpPr>
            <a:spLocks noGrp="1"/>
          </p:cNvSpPr>
          <p:nvPr>
            <p:ph type="dt" sz="quarter" idx="4294967295"/>
          </p:nvPr>
        </p:nvSpPr>
        <p:spPr>
          <a:xfrm>
            <a:off x="457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3291A802-CE37-4C2E-BFFA-5DBC979707DC}" type="datetime1">
              <a:rPr lang="en-US" altLang="en-US" sz="1400" smtClean="0"/>
              <a:pPr>
                <a:spcBef>
                  <a:spcPct val="0"/>
                </a:spcBef>
                <a:buFontTx/>
                <a:buNone/>
              </a:pPr>
              <a:t>10/3/2015</a:t>
            </a:fld>
            <a:endParaRPr lang="en-US" altLang="en-US" sz="1400" smtClean="0"/>
          </a:p>
        </p:txBody>
      </p:sp>
      <p:sp>
        <p:nvSpPr>
          <p:cNvPr id="101379" name="Footer Placeholder 4"/>
          <p:cNvSpPr>
            <a:spLocks noGrp="1"/>
          </p:cNvSpPr>
          <p:nvPr>
            <p:ph type="ftr" sz="quarter" idx="4294967295"/>
          </p:nvPr>
        </p:nvSpPr>
        <p:spPr>
          <a:xfrm>
            <a:off x="3124200" y="6245225"/>
            <a:ext cx="2895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400" smtClean="0"/>
              <a:t>Gevirtz</a:t>
            </a:r>
          </a:p>
        </p:txBody>
      </p:sp>
      <p:sp>
        <p:nvSpPr>
          <p:cNvPr id="387074" name="Rectangle 2"/>
          <p:cNvSpPr>
            <a:spLocks noGrp="1" noChangeArrowheads="1"/>
          </p:cNvSpPr>
          <p:nvPr>
            <p:ph type="body" idx="4294967295"/>
          </p:nvPr>
        </p:nvSpPr>
        <p:spPr>
          <a:xfrm>
            <a:off x="457200" y="990600"/>
            <a:ext cx="8229600" cy="5516563"/>
          </a:xfrm>
          <a:prstGeom prst="rect">
            <a:avLst/>
          </a:prstGeom>
        </p:spPr>
        <p:txBody>
          <a:bodyPr>
            <a:normAutofit lnSpcReduction="10000"/>
          </a:bodyPr>
          <a:lstStyle/>
          <a:p>
            <a:pPr algn="ctr" eaLnBrk="1" hangingPunct="1">
              <a:lnSpc>
                <a:spcPct val="80000"/>
              </a:lnSpc>
              <a:buFontTx/>
              <a:buNone/>
            </a:pPr>
            <a:r>
              <a:rPr lang="en-US" altLang="en-US" sz="3600" smtClean="0"/>
              <a:t>Procedures</a:t>
            </a:r>
          </a:p>
          <a:p>
            <a:pPr algn="ctr" eaLnBrk="1" hangingPunct="1">
              <a:lnSpc>
                <a:spcPct val="80000"/>
              </a:lnSpc>
              <a:buFontTx/>
              <a:buNone/>
            </a:pPr>
            <a:r>
              <a:rPr lang="en-US" altLang="en-US" sz="3600" smtClean="0"/>
              <a:t>HRV Biofeedback for RAP group</a:t>
            </a:r>
          </a:p>
          <a:p>
            <a:pPr algn="ctr" eaLnBrk="1" hangingPunct="1">
              <a:lnSpc>
                <a:spcPct val="80000"/>
              </a:lnSpc>
              <a:buFontTx/>
              <a:buNone/>
            </a:pPr>
            <a:endParaRPr lang="en-US" altLang="en-US" sz="2400" i="1" smtClean="0"/>
          </a:p>
          <a:p>
            <a:pPr eaLnBrk="1" hangingPunct="1">
              <a:lnSpc>
                <a:spcPct val="80000"/>
              </a:lnSpc>
            </a:pPr>
            <a:r>
              <a:rPr lang="en-US" altLang="en-US" sz="2400" smtClean="0"/>
              <a:t>Patients diagnosed with RAP by a pediatric gastroenterologist and referred for Heart Rate Variability (HRV) Biofeedback.</a:t>
            </a:r>
          </a:p>
          <a:p>
            <a:pPr eaLnBrk="1" hangingPunct="1">
              <a:lnSpc>
                <a:spcPct val="80000"/>
              </a:lnSpc>
            </a:pPr>
            <a:endParaRPr lang="en-US" altLang="en-US" sz="2400" smtClean="0"/>
          </a:p>
          <a:p>
            <a:pPr eaLnBrk="1" hangingPunct="1">
              <a:lnSpc>
                <a:spcPct val="80000"/>
              </a:lnSpc>
            </a:pPr>
            <a:r>
              <a:rPr lang="en-US" altLang="en-US" sz="2400" smtClean="0"/>
              <a:t>Patients seen by 1 of 3 pre-doctoral interns at Kaiser Permanente Pediatric Gastroenterology Department or Children’s Specialists of San Diego for an average of 6 sessions.</a:t>
            </a:r>
          </a:p>
          <a:p>
            <a:pPr eaLnBrk="1" hangingPunct="1">
              <a:lnSpc>
                <a:spcPct val="80000"/>
              </a:lnSpc>
            </a:pPr>
            <a:endParaRPr lang="en-US" altLang="en-US" sz="2400" smtClean="0"/>
          </a:p>
          <a:p>
            <a:pPr eaLnBrk="1" hangingPunct="1">
              <a:lnSpc>
                <a:spcPct val="80000"/>
              </a:lnSpc>
            </a:pPr>
            <a:r>
              <a:rPr lang="en-US" altLang="en-US" sz="2400" smtClean="0"/>
              <a:t>All sessions were conducted in a treatment room or medical office at Kaiser Permanente or Children’s Specialists of San Diego.</a:t>
            </a: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387074">
                                            <p:txEl>
                                              <p:pRg st="5" end="5"/>
                                            </p:txEl>
                                          </p:spTgt>
                                        </p:tgtEl>
                                        <p:attrNameLst>
                                          <p:attrName>style.visibility</p:attrName>
                                        </p:attrNameLst>
                                      </p:cBhvr>
                                      <p:to>
                                        <p:strVal val="visible"/>
                                      </p:to>
                                    </p:set>
                                    <p:animEffect transition="in" filter="slide(fromBottom)">
                                      <p:cBhvr>
                                        <p:cTn id="7" dur="500"/>
                                        <p:tgtEl>
                                          <p:spTgt spid="387074">
                                            <p:txEl>
                                              <p:pRg st="5" end="5"/>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387074">
                                            <p:txEl>
                                              <p:pRg st="7" end="7"/>
                                            </p:txEl>
                                          </p:spTgt>
                                        </p:tgtEl>
                                        <p:attrNameLst>
                                          <p:attrName>style.visibility</p:attrName>
                                        </p:attrNameLst>
                                      </p:cBhvr>
                                      <p:to>
                                        <p:strVal val="visible"/>
                                      </p:to>
                                    </p:set>
                                    <p:animEffect transition="in" filter="slide(fromBottom)">
                                      <p:cBhvr>
                                        <p:cTn id="12" dur="500"/>
                                        <p:tgtEl>
                                          <p:spTgt spid="38707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3D316933-43F3-4ED0-A630-AF3312BB0F7C}" type="datetime1">
              <a:rPr lang="en-US" altLang="en-US" sz="1400" smtClean="0"/>
              <a:pPr>
                <a:spcBef>
                  <a:spcPct val="0"/>
                </a:spcBef>
                <a:buFontTx/>
                <a:buNone/>
              </a:pPr>
              <a:t>10/3/2015</a:t>
            </a:fld>
            <a:endParaRPr lang="en-US" altLang="en-US" sz="1400" smtClean="0"/>
          </a:p>
        </p:txBody>
      </p:sp>
      <p:sp>
        <p:nvSpPr>
          <p:cNvPr id="111619"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400" smtClean="0"/>
              <a:t>Gevirtz</a:t>
            </a:r>
          </a:p>
        </p:txBody>
      </p:sp>
      <p:pic>
        <p:nvPicPr>
          <p:cNvPr id="111620" name="Picture 2" descr="%LF se ba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14400"/>
            <a:ext cx="89916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52E2C9DB-7A66-4079-8823-3669843F04D0}" type="datetime1">
              <a:rPr lang="en-US" altLang="en-US" sz="1400" smtClean="0"/>
              <a:pPr>
                <a:spcBef>
                  <a:spcPct val="0"/>
                </a:spcBef>
                <a:buFontTx/>
                <a:buNone/>
              </a:pPr>
              <a:t>10/3/2015</a:t>
            </a:fld>
            <a:endParaRPr lang="en-US" altLang="en-US" sz="1400" smtClean="0"/>
          </a:p>
        </p:txBody>
      </p:sp>
      <p:sp>
        <p:nvSpPr>
          <p:cNvPr id="113667"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400" smtClean="0"/>
              <a:t>Gevirtz</a:t>
            </a:r>
          </a:p>
        </p:txBody>
      </p:sp>
      <p:pic>
        <p:nvPicPr>
          <p:cNvPr id="113668" name="Picture 2" descr="LFHF se ba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1440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9" name="Rectangle 3"/>
          <p:cNvSpPr>
            <a:spLocks noChangeArrowheads="1"/>
          </p:cNvSpPr>
          <p:nvPr/>
        </p:nvSpPr>
        <p:spPr bwMode="auto">
          <a:xfrm>
            <a:off x="457200" y="5181600"/>
            <a:ext cx="685800"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400"/>
          </a:p>
        </p:txBody>
      </p:sp>
      <p:sp>
        <p:nvSpPr>
          <p:cNvPr id="113670" name="Text Box 4"/>
          <p:cNvSpPr txBox="1">
            <a:spLocks noChangeArrowheads="1"/>
          </p:cNvSpPr>
          <p:nvPr/>
        </p:nvSpPr>
        <p:spPr bwMode="auto">
          <a:xfrm>
            <a:off x="533400" y="5257800"/>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50000"/>
              </a:spcBef>
              <a:buFontTx/>
              <a:buNone/>
            </a:pPr>
            <a:r>
              <a:rPr lang="en-US" altLang="en-US" sz="1800" b="1"/>
              <a:t>0</a:t>
            </a:r>
          </a:p>
        </p:txBody>
      </p:sp>
      <p:sp>
        <p:nvSpPr>
          <p:cNvPr id="113671" name="Line 5"/>
          <p:cNvSpPr>
            <a:spLocks noChangeShapeType="1"/>
          </p:cNvSpPr>
          <p:nvPr/>
        </p:nvSpPr>
        <p:spPr bwMode="auto">
          <a:xfrm>
            <a:off x="990600" y="5029200"/>
            <a:ext cx="685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F0A7C834-3B83-4A25-89AF-F5DCA30E80F7}" type="datetime1">
              <a:rPr lang="en-US" altLang="en-US" sz="1400" smtClean="0"/>
              <a:pPr>
                <a:spcBef>
                  <a:spcPct val="0"/>
                </a:spcBef>
                <a:buFontTx/>
                <a:buNone/>
              </a:pPr>
              <a:t>10/3/2015</a:t>
            </a:fld>
            <a:endParaRPr lang="en-US" altLang="en-US" sz="1400" smtClean="0"/>
          </a:p>
        </p:txBody>
      </p:sp>
      <p:sp>
        <p:nvSpPr>
          <p:cNvPr id="115715"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400" smtClean="0"/>
              <a:t>Gevirtz</a:t>
            </a:r>
          </a:p>
        </p:txBody>
      </p:sp>
      <p:pic>
        <p:nvPicPr>
          <p:cNvPr id="115716" name="Picture 2" descr="pain frequency se ba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324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5717" name="Text Box 3"/>
          <p:cNvSpPr txBox="1">
            <a:spLocks noChangeArrowheads="1"/>
          </p:cNvSpPr>
          <p:nvPr/>
        </p:nvSpPr>
        <p:spPr bwMode="auto">
          <a:xfrm>
            <a:off x="7010400" y="2590800"/>
            <a:ext cx="21336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b="1"/>
              <a:t>RAP</a:t>
            </a:r>
            <a:r>
              <a:rPr lang="en-US" altLang="en-US" sz="1800"/>
              <a:t>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B7E14256-2417-48FF-879F-890419F30152}" type="datetime1">
              <a:rPr lang="en-US" altLang="en-US" sz="1400" smtClean="0"/>
              <a:pPr>
                <a:spcBef>
                  <a:spcPct val="0"/>
                </a:spcBef>
                <a:buFontTx/>
                <a:buNone/>
              </a:pPr>
              <a:t>10/3/2015</a:t>
            </a:fld>
            <a:endParaRPr lang="en-US" altLang="en-US" sz="1400" smtClean="0"/>
          </a:p>
        </p:txBody>
      </p:sp>
      <p:sp>
        <p:nvSpPr>
          <p:cNvPr id="117763"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400" smtClean="0"/>
              <a:t>Gevirtz</a:t>
            </a:r>
          </a:p>
        </p:txBody>
      </p:sp>
      <p:pic>
        <p:nvPicPr>
          <p:cNvPr id="117764" name="Picture 2" descr="Pain Intensity SE ba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240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5" name="Text Box 3"/>
          <p:cNvSpPr txBox="1">
            <a:spLocks noChangeArrowheads="1"/>
          </p:cNvSpPr>
          <p:nvPr/>
        </p:nvSpPr>
        <p:spPr bwMode="auto">
          <a:xfrm>
            <a:off x="7315200" y="2667000"/>
            <a:ext cx="19050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b="1"/>
              <a:t>RAP</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0373169B-B0B3-4FA0-BB46-2670818DD9D0}" type="datetime1">
              <a:rPr lang="en-US" altLang="en-US" sz="1400" smtClean="0"/>
              <a:pPr>
                <a:spcBef>
                  <a:spcPct val="0"/>
                </a:spcBef>
                <a:buFontTx/>
                <a:buNone/>
              </a:pPr>
              <a:t>10/3/2015</a:t>
            </a:fld>
            <a:endParaRPr lang="en-US" altLang="en-US" sz="1400" smtClean="0"/>
          </a:p>
        </p:txBody>
      </p:sp>
      <p:sp>
        <p:nvSpPr>
          <p:cNvPr id="119811"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400" smtClean="0"/>
              <a:t>Gevirtz</a:t>
            </a:r>
          </a:p>
        </p:txBody>
      </p:sp>
      <p:pic>
        <p:nvPicPr>
          <p:cNvPr id="119812" name="Picture 2" descr="delta pain frequenc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Date Placeholder 3"/>
          <p:cNvSpPr>
            <a:spLocks noGrp="1"/>
          </p:cNvSpPr>
          <p:nvPr>
            <p:ph type="dt" sz="quarter" idx="4294967295"/>
          </p:nvPr>
        </p:nvSpPr>
        <p:spPr>
          <a:xfrm>
            <a:off x="457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73F5FFC-5799-40D9-A195-58D7ADD3B9AF}" type="datetime1">
              <a:rPr lang="en-US" altLang="en-US" sz="1400" smtClean="0"/>
              <a:pPr>
                <a:spcBef>
                  <a:spcPct val="0"/>
                </a:spcBef>
                <a:buFontTx/>
                <a:buNone/>
              </a:pPr>
              <a:t>10/3/2015</a:t>
            </a:fld>
            <a:endParaRPr lang="en-US" altLang="en-US" sz="1400" smtClean="0"/>
          </a:p>
        </p:txBody>
      </p:sp>
      <p:sp>
        <p:nvSpPr>
          <p:cNvPr id="28675" name="Footer Placeholder 4"/>
          <p:cNvSpPr>
            <a:spLocks noGrp="1"/>
          </p:cNvSpPr>
          <p:nvPr>
            <p:ph type="ftr" sz="quarter" idx="4294967295"/>
          </p:nvPr>
        </p:nvSpPr>
        <p:spPr>
          <a:xfrm>
            <a:off x="3124200" y="6245225"/>
            <a:ext cx="2895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Gevirtz</a:t>
            </a:r>
          </a:p>
        </p:txBody>
      </p:sp>
      <p:sp>
        <p:nvSpPr>
          <p:cNvPr id="28676" name="Rectangle 2"/>
          <p:cNvSpPr>
            <a:spLocks noGrp="1" noChangeArrowheads="1"/>
          </p:cNvSpPr>
          <p:nvPr>
            <p:ph type="title"/>
          </p:nvPr>
        </p:nvSpPr>
        <p:spPr/>
        <p:txBody>
          <a:bodyPr>
            <a:normAutofit fontScale="90000"/>
          </a:bodyPr>
          <a:lstStyle/>
          <a:p>
            <a:pPr eaLnBrk="1" hangingPunct="1"/>
            <a:r>
              <a:rPr lang="en-US" altLang="en-US" smtClean="0"/>
              <a:t>serotonin and the Gut</a:t>
            </a:r>
            <a:br>
              <a:rPr lang="en-US" altLang="en-US" smtClean="0"/>
            </a:br>
            <a:r>
              <a:rPr lang="en-US" altLang="en-US" sz="3200" smtClean="0"/>
              <a:t>(5-hydroxytryptaine, 5-HT)</a:t>
            </a:r>
            <a:endParaRPr lang="en-US" altLang="en-US" smtClean="0"/>
          </a:p>
        </p:txBody>
      </p:sp>
      <p:sp>
        <p:nvSpPr>
          <p:cNvPr id="28677" name="Rectangle 3"/>
          <p:cNvSpPr>
            <a:spLocks noGrp="1" noChangeArrowheads="1"/>
          </p:cNvSpPr>
          <p:nvPr>
            <p:ph type="body" idx="4294967295"/>
          </p:nvPr>
        </p:nvSpPr>
        <p:spPr>
          <a:xfrm>
            <a:off x="457200" y="1600200"/>
            <a:ext cx="8229600" cy="4525963"/>
          </a:xfrm>
          <a:prstGeom prst="rect">
            <a:avLst/>
          </a:prstGeom>
        </p:spPr>
        <p:txBody>
          <a:bodyPr>
            <a:normAutofit lnSpcReduction="10000"/>
          </a:bodyPr>
          <a:lstStyle/>
          <a:p>
            <a:pPr eaLnBrk="1" hangingPunct="1"/>
            <a:r>
              <a:rPr lang="en-US" altLang="en-US" sz="2800" dirty="0" smtClean="0"/>
              <a:t>95% of bodies serotonin in found in the gut</a:t>
            </a:r>
          </a:p>
          <a:p>
            <a:pPr eaLnBrk="1" hangingPunct="1"/>
            <a:r>
              <a:rPr lang="en-US" altLang="en-US" sz="2800" dirty="0" smtClean="0"/>
              <a:t>Highly concentrated in myenteric plexus</a:t>
            </a:r>
          </a:p>
          <a:p>
            <a:pPr eaLnBrk="1" hangingPunct="1"/>
            <a:r>
              <a:rPr lang="en-US" altLang="en-US" sz="2800" dirty="0" smtClean="0"/>
              <a:t>Plays significant role in sending afferent signals into the </a:t>
            </a:r>
            <a:r>
              <a:rPr lang="en-US" altLang="en-US" sz="2800" dirty="0" err="1" smtClean="0"/>
              <a:t>vagus</a:t>
            </a:r>
            <a:r>
              <a:rPr lang="en-US" altLang="en-US" sz="2800" dirty="0" smtClean="0"/>
              <a:t> nerve</a:t>
            </a:r>
          </a:p>
          <a:p>
            <a:pPr eaLnBrk="1" hangingPunct="1"/>
            <a:r>
              <a:rPr lang="en-US" altLang="en-US" sz="2800" dirty="0" smtClean="0"/>
              <a:t>Activates (indirectly) peristalsis</a:t>
            </a:r>
          </a:p>
          <a:p>
            <a:pPr eaLnBrk="1" hangingPunct="1"/>
            <a:r>
              <a:rPr lang="en-US" altLang="en-US" sz="2800" dirty="0" smtClean="0"/>
              <a:t>(Older drugs)</a:t>
            </a:r>
          </a:p>
          <a:p>
            <a:pPr eaLnBrk="1" hangingPunct="1"/>
            <a:r>
              <a:rPr lang="en-US" altLang="en-US" sz="2800" dirty="0" smtClean="0"/>
              <a:t>5-HT-3 = antagonist (</a:t>
            </a:r>
            <a:r>
              <a:rPr lang="en-US" altLang="en-US" sz="2800" dirty="0" err="1" smtClean="0"/>
              <a:t>alosetron</a:t>
            </a:r>
            <a:r>
              <a:rPr lang="en-US" altLang="en-US" sz="2800" dirty="0" smtClean="0"/>
              <a:t>) (diarrhea predominant), 5-HT-4 = agonist (</a:t>
            </a:r>
            <a:r>
              <a:rPr lang="en-US" altLang="en-US" sz="2800" dirty="0" err="1" smtClean="0"/>
              <a:t>teserod</a:t>
            </a:r>
            <a:r>
              <a:rPr lang="en-US" altLang="en-US" sz="2800" dirty="0" smtClean="0"/>
              <a:t>)(constipation predominant</a:t>
            </a:r>
            <a:r>
              <a:rPr lang="en-US" altLang="en-US" dirty="0" smtClean="0"/>
              <a:t>)</a:t>
            </a:r>
          </a:p>
        </p:txBody>
      </p:sp>
    </p:spTree>
    <p:extLst>
      <p:ext uri="{BB962C8B-B14F-4D97-AF65-F5344CB8AC3E}">
        <p14:creationId xmlns:p14="http://schemas.microsoft.com/office/powerpoint/2010/main" val="4294746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fld id="{6E4C2C3C-FA36-4C8B-8114-BEE9234A39C7}" type="datetime1">
              <a:rPr lang="en-US" altLang="en-US" sz="1400" smtClean="0"/>
              <a:pPr>
                <a:spcBef>
                  <a:spcPct val="0"/>
                </a:spcBef>
                <a:buFontTx/>
                <a:buNone/>
              </a:pPr>
              <a:t>10/3/2015</a:t>
            </a:fld>
            <a:endParaRPr lang="en-US" altLang="en-US" sz="1400" smtClean="0"/>
          </a:p>
        </p:txBody>
      </p:sp>
      <p:sp>
        <p:nvSpPr>
          <p:cNvPr id="121859"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400" smtClean="0"/>
              <a:t>Gevirtz</a:t>
            </a:r>
          </a:p>
        </p:txBody>
      </p:sp>
      <p:pic>
        <p:nvPicPr>
          <p:cNvPr id="121860" name="Picture 2" descr="delta pain intens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gradFill>
                  <a:gsLst>
                    <a:gs pos="0">
                      <a:srgbClr val="000000">
                        <a:alpha val="92000"/>
                      </a:srgbClr>
                    </a:gs>
                    <a:gs pos="45000">
                      <a:srgbClr val="000000">
                        <a:alpha val="51000"/>
                      </a:srgbClr>
                    </a:gs>
                    <a:gs pos="100000">
                      <a:srgbClr val="000000"/>
                    </a:gs>
                  </a:gsLst>
                  <a:lin ang="3600000" scaled="0"/>
                </a:gradFill>
              </a:rPr>
              <a:t>Rome-III Criteria – </a:t>
            </a:r>
            <a:r>
              <a:rPr lang="en-US" dirty="0" smtClean="0">
                <a:gradFill>
                  <a:gsLst>
                    <a:gs pos="0">
                      <a:srgbClr val="000000">
                        <a:alpha val="92000"/>
                      </a:srgbClr>
                    </a:gs>
                    <a:gs pos="45000">
                      <a:srgbClr val="000000">
                        <a:alpha val="51000"/>
                      </a:srgbClr>
                    </a:gs>
                    <a:gs pos="100000">
                      <a:srgbClr val="000000"/>
                    </a:gs>
                  </a:gsLst>
                  <a:lin ang="3600000" scaled="0"/>
                </a:gradFill>
              </a:rPr>
              <a:t>GERD</a:t>
            </a:r>
            <a:endParaRPr lang="en-US" dirty="0"/>
          </a:p>
        </p:txBody>
      </p:sp>
      <p:sp>
        <p:nvSpPr>
          <p:cNvPr id="5" name="Content Placeholder 3"/>
          <p:cNvSpPr>
            <a:spLocks noGrp="1"/>
          </p:cNvSpPr>
          <p:nvPr>
            <p:ph idx="4294967295"/>
          </p:nvPr>
        </p:nvSpPr>
        <p:spPr>
          <a:xfrm>
            <a:off x="437909" y="1524000"/>
            <a:ext cx="8229600" cy="4724400"/>
          </a:xfrm>
          <a:prstGeom prst="rect">
            <a:avLst/>
          </a:prstGeom>
        </p:spPr>
        <p:txBody>
          <a:bodyPr>
            <a:normAutofit fontScale="92500" lnSpcReduction="20000"/>
          </a:bodyPr>
          <a:lstStyle/>
          <a:p>
            <a:pPr marL="0" lvl="0" indent="0">
              <a:buClr>
                <a:srgbClr val="93A299"/>
              </a:buClr>
              <a:buNone/>
            </a:pPr>
            <a:r>
              <a:rPr lang="en-US" sz="1800" b="1" dirty="0" smtClean="0">
                <a:solidFill>
                  <a:srgbClr val="292934"/>
                </a:solidFill>
                <a:latin typeface="Arial" panose="020B0604020202020204" pitchFamily="34" charset="0"/>
                <a:cs typeface="Arial" panose="020B0604020202020204" pitchFamily="34" charset="0"/>
              </a:rPr>
              <a:t>Must </a:t>
            </a:r>
            <a:r>
              <a:rPr lang="en-US" sz="1800" b="1" dirty="0">
                <a:solidFill>
                  <a:srgbClr val="292934"/>
                </a:solidFill>
                <a:latin typeface="Arial" panose="020B0604020202020204" pitchFamily="34" charset="0"/>
                <a:cs typeface="Arial" panose="020B0604020202020204" pitchFamily="34" charset="0"/>
              </a:rPr>
              <a:t>include all of the following:</a:t>
            </a:r>
          </a:p>
          <a:p>
            <a:pPr lvl="0">
              <a:buClr>
                <a:srgbClr val="93A299"/>
              </a:buClr>
              <a:buAutoNum type="alphaLcPeriod"/>
            </a:pPr>
            <a:r>
              <a:rPr lang="en-US" sz="1800" dirty="0">
                <a:solidFill>
                  <a:srgbClr val="292934"/>
                </a:solidFill>
                <a:latin typeface="Arial" panose="020B0604020202020204" pitchFamily="34" charset="0"/>
                <a:cs typeface="Arial" panose="020B0604020202020204" pitchFamily="34" charset="0"/>
              </a:rPr>
              <a:t>Burning retrosternal discomfort or pain</a:t>
            </a:r>
          </a:p>
          <a:p>
            <a:pPr lvl="0">
              <a:buClr>
                <a:srgbClr val="93A299"/>
              </a:buClr>
              <a:buAutoNum type="alphaLcPeriod"/>
            </a:pPr>
            <a:r>
              <a:rPr lang="en-US" sz="1800" dirty="0">
                <a:solidFill>
                  <a:srgbClr val="292934"/>
                </a:solidFill>
                <a:latin typeface="Arial" panose="020B0604020202020204" pitchFamily="34" charset="0"/>
                <a:cs typeface="Arial" panose="020B0604020202020204" pitchFamily="34" charset="0"/>
              </a:rPr>
              <a:t>Absence of evidence that </a:t>
            </a:r>
            <a:r>
              <a:rPr lang="en-US" sz="1800" dirty="0" err="1">
                <a:solidFill>
                  <a:srgbClr val="292934"/>
                </a:solidFill>
                <a:latin typeface="Arial" panose="020B0604020202020204" pitchFamily="34" charset="0"/>
                <a:cs typeface="Arial" panose="020B0604020202020204" pitchFamily="34" charset="0"/>
              </a:rPr>
              <a:t>gastroesophageal</a:t>
            </a:r>
            <a:r>
              <a:rPr lang="en-US" sz="1800" dirty="0">
                <a:solidFill>
                  <a:srgbClr val="292934"/>
                </a:solidFill>
                <a:latin typeface="Arial" panose="020B0604020202020204" pitchFamily="34" charset="0"/>
                <a:cs typeface="Arial" panose="020B0604020202020204" pitchFamily="34" charset="0"/>
              </a:rPr>
              <a:t> acid reﬂux is the cause of the symptom</a:t>
            </a:r>
          </a:p>
          <a:p>
            <a:pPr lvl="0">
              <a:buClr>
                <a:srgbClr val="93A299"/>
              </a:buClr>
              <a:buAutoNum type="alphaLcPeriod"/>
            </a:pPr>
            <a:r>
              <a:rPr lang="en-US" sz="1800" dirty="0">
                <a:solidFill>
                  <a:srgbClr val="292934"/>
                </a:solidFill>
                <a:latin typeface="Arial" panose="020B0604020202020204" pitchFamily="34" charset="0"/>
                <a:cs typeface="Arial" panose="020B0604020202020204" pitchFamily="34" charset="0"/>
              </a:rPr>
              <a:t> Absence of histopathology-based esophageal motility disorders</a:t>
            </a:r>
          </a:p>
          <a:p>
            <a:pPr marL="0" lvl="0" indent="0">
              <a:buClr>
                <a:srgbClr val="93A299"/>
              </a:buClr>
              <a:buNone/>
            </a:pPr>
            <a:endParaRPr lang="en-US" sz="1800" dirty="0">
              <a:solidFill>
                <a:srgbClr val="292934"/>
              </a:solidFill>
              <a:latin typeface="Arial" panose="020B0604020202020204" pitchFamily="34" charset="0"/>
              <a:cs typeface="Arial" panose="020B0604020202020204" pitchFamily="34" charset="0"/>
            </a:endParaRPr>
          </a:p>
          <a:p>
            <a:pPr marL="0" lvl="0" indent="0">
              <a:buClr>
                <a:srgbClr val="93A299"/>
              </a:buClr>
              <a:buNone/>
            </a:pPr>
            <a:r>
              <a:rPr lang="en-US" sz="1800" dirty="0">
                <a:solidFill>
                  <a:srgbClr val="292934"/>
                </a:solidFill>
                <a:latin typeface="Arial" panose="020B0604020202020204" pitchFamily="34" charset="0"/>
                <a:cs typeface="Arial" panose="020B0604020202020204" pitchFamily="34" charset="0"/>
              </a:rPr>
              <a:t>* Criteria fulﬁlled for the last 3 months with symptom onset </a:t>
            </a:r>
            <a:r>
              <a:rPr lang="en-US" sz="1800" dirty="0" smtClean="0">
                <a:solidFill>
                  <a:srgbClr val="292934"/>
                </a:solidFill>
                <a:latin typeface="Arial" panose="020B0604020202020204" pitchFamily="34" charset="0"/>
                <a:cs typeface="Arial" panose="020B0604020202020204" pitchFamily="34" charset="0"/>
              </a:rPr>
              <a:t>at </a:t>
            </a:r>
            <a:r>
              <a:rPr lang="en-US" sz="1800" dirty="0">
                <a:solidFill>
                  <a:srgbClr val="292934"/>
                </a:solidFill>
                <a:latin typeface="Arial" panose="020B0604020202020204" pitchFamily="34" charset="0"/>
                <a:cs typeface="Arial" panose="020B0604020202020204" pitchFamily="34" charset="0"/>
              </a:rPr>
              <a:t>least 6 months prior to diagnosis</a:t>
            </a:r>
            <a:endParaRPr lang="en-US" sz="1800" dirty="0">
              <a:latin typeface="Arial" panose="020B0604020202020204" pitchFamily="34" charset="0"/>
              <a:cs typeface="Arial" panose="020B0604020202020204" pitchFamily="34" charset="0"/>
            </a:endParaRPr>
          </a:p>
          <a:p>
            <a:endParaRPr lang="en-US" sz="1800" dirty="0" smtClean="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Other </a:t>
            </a:r>
            <a:r>
              <a:rPr lang="en-US" sz="1800" dirty="0">
                <a:latin typeface="Arial" panose="020B0604020202020204" pitchFamily="34" charset="0"/>
                <a:cs typeface="Arial" panose="020B0604020202020204" pitchFamily="34" charset="0"/>
              </a:rPr>
              <a:t>symptoms that may be caused by GERD are </a:t>
            </a:r>
          </a:p>
          <a:p>
            <a:pPr lvl="1"/>
            <a:r>
              <a:rPr lang="en-US" sz="1400" dirty="0">
                <a:latin typeface="Arial" panose="020B0604020202020204" pitchFamily="34" charset="0"/>
                <a:cs typeface="Arial" panose="020B0604020202020204" pitchFamily="34" charset="0"/>
              </a:rPr>
              <a:t>atypical chest pain</a:t>
            </a:r>
          </a:p>
          <a:p>
            <a:pPr lvl="1"/>
            <a:r>
              <a:rPr lang="en-US" sz="1400" dirty="0" smtClean="0">
                <a:latin typeface="Arial" panose="020B0604020202020204" pitchFamily="34" charset="0"/>
                <a:cs typeface="Arial" panose="020B0604020202020204" pitchFamily="34" charset="0"/>
              </a:rPr>
              <a:t>hoarseness </a:t>
            </a:r>
            <a:endParaRPr lang="en-US" sz="1400" dirty="0">
              <a:latin typeface="Arial" panose="020B0604020202020204" pitchFamily="34" charset="0"/>
              <a:cs typeface="Arial" panose="020B0604020202020204" pitchFamily="34" charset="0"/>
            </a:endParaRPr>
          </a:p>
          <a:p>
            <a:pPr lvl="1"/>
            <a:r>
              <a:rPr lang="en-US" sz="1400" dirty="0" smtClean="0">
                <a:latin typeface="Arial" panose="020B0604020202020204" pitchFamily="34" charset="0"/>
                <a:cs typeface="Arial" panose="020B0604020202020204" pitchFamily="34" charset="0"/>
              </a:rPr>
              <a:t>nausea</a:t>
            </a:r>
            <a:endParaRPr lang="en-US" sz="1400" dirty="0">
              <a:latin typeface="Arial" panose="020B0604020202020204" pitchFamily="34" charset="0"/>
              <a:cs typeface="Arial" panose="020B0604020202020204" pitchFamily="34" charset="0"/>
            </a:endParaRPr>
          </a:p>
          <a:p>
            <a:pPr lvl="1"/>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cough</a:t>
            </a:r>
            <a:endParaRPr lang="en-US" sz="1400" dirty="0">
              <a:latin typeface="Arial" panose="020B0604020202020204" pitchFamily="34" charset="0"/>
              <a:cs typeface="Arial" panose="020B0604020202020204" pitchFamily="34" charset="0"/>
            </a:endParaRPr>
          </a:p>
          <a:p>
            <a:pPr lvl="1"/>
            <a:r>
              <a:rPr lang="en-US" sz="1400" dirty="0" smtClean="0">
                <a:latin typeface="Arial" panose="020B0604020202020204" pitchFamily="34" charset="0"/>
                <a:cs typeface="Arial" panose="020B0604020202020204" pitchFamily="34" charset="0"/>
              </a:rPr>
              <a:t>Odynophagia</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90619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4"/>
          </p:nvPr>
        </p:nvSpPr>
        <p:spPr>
          <a:xfrm>
            <a:off x="4724400" y="1595438"/>
            <a:ext cx="4267200" cy="4576762"/>
          </a:xfrm>
        </p:spPr>
        <p:txBody>
          <a:bodyPr>
            <a:normAutofit fontScale="92500" lnSpcReduction="20000"/>
          </a:bodyPr>
          <a:lstStyle/>
          <a:p>
            <a:r>
              <a:rPr lang="en-US" sz="2000" dirty="0" smtClean="0"/>
              <a:t>Prevalence </a:t>
            </a:r>
            <a:r>
              <a:rPr lang="en-US" sz="2000" dirty="0"/>
              <a:t>of this disease in Western communities has increased in recent </a:t>
            </a:r>
            <a:r>
              <a:rPr lang="en-US" sz="2000" dirty="0" smtClean="0"/>
              <a:t>decades</a:t>
            </a:r>
          </a:p>
          <a:p>
            <a:pPr lvl="3"/>
            <a:r>
              <a:rPr lang="en-US" sz="2000" dirty="0" smtClean="0"/>
              <a:t>Ranging </a:t>
            </a:r>
            <a:r>
              <a:rPr lang="en-US" sz="2000" dirty="0"/>
              <a:t>from </a:t>
            </a:r>
            <a:r>
              <a:rPr lang="en-US" sz="2000" b="1" dirty="0"/>
              <a:t>26%</a:t>
            </a:r>
            <a:r>
              <a:rPr lang="en-US" sz="2000" dirty="0"/>
              <a:t> to </a:t>
            </a:r>
            <a:r>
              <a:rPr lang="en-US" sz="2000" b="1" dirty="0"/>
              <a:t>60</a:t>
            </a:r>
            <a:r>
              <a:rPr lang="en-US" sz="2000" b="1" dirty="0" smtClean="0"/>
              <a:t>%</a:t>
            </a:r>
            <a:r>
              <a:rPr lang="en-US" sz="2000" dirty="0" smtClean="0"/>
              <a:t> prevalence in general population</a:t>
            </a:r>
          </a:p>
          <a:p>
            <a:r>
              <a:rPr lang="en-US" sz="2000" dirty="0" smtClean="0"/>
              <a:t>Symptoms affects:</a:t>
            </a:r>
          </a:p>
          <a:p>
            <a:pPr lvl="2"/>
            <a:r>
              <a:rPr lang="en-US" sz="2000" dirty="0" smtClean="0">
                <a:latin typeface="Arial" panose="020B0604020202020204" pitchFamily="34" charset="0"/>
                <a:cs typeface="Arial" panose="020B0604020202020204" pitchFamily="34" charset="0"/>
              </a:rPr>
              <a:t>Health-related QOL</a:t>
            </a:r>
          </a:p>
          <a:p>
            <a:pPr lvl="2"/>
            <a:r>
              <a:rPr lang="en-US" sz="2000" dirty="0" smtClean="0">
                <a:latin typeface="Arial" panose="020B0604020202020204" pitchFamily="34" charset="0"/>
                <a:cs typeface="Arial" panose="020B0604020202020204" pitchFamily="34" charset="0"/>
              </a:rPr>
              <a:t>Reduce work productivity</a:t>
            </a:r>
          </a:p>
          <a:p>
            <a:pPr lvl="2"/>
            <a:r>
              <a:rPr lang="en-US" sz="2000" dirty="0" smtClean="0">
                <a:latin typeface="Arial" panose="020B0604020202020204" pitchFamily="34" charset="0"/>
                <a:cs typeface="Arial" panose="020B0604020202020204" pitchFamily="34" charset="0"/>
              </a:rPr>
              <a:t>Lead to increase health-care utilization. </a:t>
            </a:r>
          </a:p>
          <a:p>
            <a:r>
              <a:rPr lang="en-US" sz="2000" dirty="0" smtClean="0"/>
              <a:t>Health Care </a:t>
            </a:r>
          </a:p>
          <a:p>
            <a:pPr lvl="2"/>
            <a:r>
              <a:rPr lang="en-US" sz="2000" dirty="0" smtClean="0">
                <a:latin typeface="Arial" panose="020B0604020202020204" pitchFamily="34" charset="0"/>
                <a:cs typeface="Arial" panose="020B0604020202020204" pitchFamily="34" charset="0"/>
              </a:rPr>
              <a:t>Eight </a:t>
            </a:r>
            <a:r>
              <a:rPr lang="en-US" sz="2000" dirty="0">
                <a:latin typeface="Arial" panose="020B0604020202020204" pitchFamily="34" charset="0"/>
                <a:cs typeface="Arial" panose="020B0604020202020204" pitchFamily="34" charset="0"/>
              </a:rPr>
              <a:t>billion dollars in the United </a:t>
            </a:r>
            <a:r>
              <a:rPr lang="en-US" sz="2000" dirty="0" smtClean="0">
                <a:latin typeface="Arial" panose="020B0604020202020204" pitchFamily="34" charset="0"/>
                <a:cs typeface="Arial" panose="020B0604020202020204" pitchFamily="34" charset="0"/>
              </a:rPr>
              <a:t>States</a:t>
            </a:r>
          </a:p>
          <a:p>
            <a:pPr lvl="2"/>
            <a:r>
              <a:rPr lang="en-US" sz="2000" dirty="0" smtClean="0">
                <a:latin typeface="Arial" panose="020B0604020202020204" pitchFamily="34" charset="0"/>
                <a:cs typeface="Arial" panose="020B0604020202020204" pitchFamily="34" charset="0"/>
              </a:rPr>
              <a:t>461 </a:t>
            </a:r>
            <a:r>
              <a:rPr lang="en-US" sz="2000" dirty="0">
                <a:latin typeface="Arial" panose="020B0604020202020204" pitchFamily="34" charset="0"/>
                <a:cs typeface="Arial" panose="020B0604020202020204" pitchFamily="34" charset="0"/>
              </a:rPr>
              <a:t>million pounds in the United </a:t>
            </a:r>
            <a:r>
              <a:rPr lang="en-US" sz="2000" dirty="0" smtClean="0">
                <a:latin typeface="Arial" panose="020B0604020202020204" pitchFamily="34" charset="0"/>
                <a:cs typeface="Arial" panose="020B0604020202020204" pitchFamily="34" charset="0"/>
              </a:rPr>
              <a:t>Kingdom</a:t>
            </a:r>
            <a:endParaRPr lang="en-US" b="1"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p:txBody>
          <a:bodyPr>
            <a:normAutofit/>
          </a:bodyPr>
          <a:lstStyle/>
          <a:p>
            <a:r>
              <a:rPr lang="en-US" sz="4400" b="1" dirty="0" smtClean="0">
                <a:gradFill>
                  <a:gsLst>
                    <a:gs pos="0">
                      <a:srgbClr val="000000">
                        <a:alpha val="92000"/>
                      </a:srgbClr>
                    </a:gs>
                    <a:gs pos="45000">
                      <a:srgbClr val="000000">
                        <a:alpha val="51000"/>
                      </a:srgbClr>
                    </a:gs>
                    <a:gs pos="100000">
                      <a:srgbClr val="000000"/>
                    </a:gs>
                  </a:gsLst>
                  <a:lin ang="3600000" scaled="0"/>
                </a:gradFill>
                <a:effectLst>
                  <a:outerShdw blurRad="38100" dist="38100" dir="2700000" algn="tl">
                    <a:srgbClr val="000000">
                      <a:alpha val="43137"/>
                    </a:srgbClr>
                  </a:outerShdw>
                </a:effectLst>
              </a:rPr>
              <a:t>Epidemiology - GERD</a:t>
            </a:r>
            <a:endParaRPr lang="en-US" sz="4400" dirty="0"/>
          </a:p>
        </p:txBody>
      </p:sp>
      <p:pic>
        <p:nvPicPr>
          <p:cNvPr id="5" name="Picture 4"/>
          <p:cNvPicPr>
            <a:picLocks noChangeAspect="1"/>
          </p:cNvPicPr>
          <p:nvPr/>
        </p:nvPicPr>
        <p:blipFill>
          <a:blip r:embed="rId3"/>
          <a:stretch>
            <a:fillRect/>
          </a:stretch>
        </p:blipFill>
        <p:spPr>
          <a:xfrm>
            <a:off x="533400" y="1775791"/>
            <a:ext cx="3657600" cy="4038600"/>
          </a:xfrm>
          <a:prstGeom prst="rect">
            <a:avLst/>
          </a:prstGeom>
        </p:spPr>
      </p:pic>
      <p:sp>
        <p:nvSpPr>
          <p:cNvPr id="2" name="TextBox 1"/>
          <p:cNvSpPr txBox="1"/>
          <p:nvPr/>
        </p:nvSpPr>
        <p:spPr>
          <a:xfrm>
            <a:off x="4724400" y="6230719"/>
            <a:ext cx="4038600" cy="600164"/>
          </a:xfrm>
          <a:prstGeom prst="rect">
            <a:avLst/>
          </a:prstGeom>
          <a:noFill/>
        </p:spPr>
        <p:txBody>
          <a:bodyPr wrap="square" rtlCol="0">
            <a:spAutoFit/>
          </a:bodyPr>
          <a:lstStyle/>
          <a:p>
            <a:pPr algn="r"/>
            <a:r>
              <a:rPr lang="en-US" sz="1100" dirty="0" smtClean="0"/>
              <a:t>(Axon, 2004; Delaney, 2004; Diaz-Rubio et al., 2004; </a:t>
            </a:r>
            <a:r>
              <a:rPr lang="en-US" sz="1100" dirty="0" err="1" smtClean="0"/>
              <a:t>Eisen</a:t>
            </a:r>
            <a:r>
              <a:rPr lang="en-US" sz="1100" dirty="0" smtClean="0"/>
              <a:t>, 2001; </a:t>
            </a:r>
            <a:r>
              <a:rPr lang="en-US" sz="1100" dirty="0" err="1" smtClean="0"/>
              <a:t>Haque</a:t>
            </a:r>
            <a:r>
              <a:rPr lang="en-US" sz="1100" dirty="0" smtClean="0"/>
              <a:t> et al., 2000; </a:t>
            </a:r>
            <a:r>
              <a:rPr lang="en-US" sz="1100" dirty="0"/>
              <a:t>Hansen et al., </a:t>
            </a:r>
            <a:r>
              <a:rPr lang="en-US" sz="1100" dirty="0" smtClean="0"/>
              <a:t>2009; Louis et al., 2002; </a:t>
            </a:r>
            <a:r>
              <a:rPr lang="en-US" sz="1100" dirty="0" err="1" smtClean="0"/>
              <a:t>Wahlquist</a:t>
            </a:r>
            <a:r>
              <a:rPr lang="en-US" sz="1100" dirty="0" smtClean="0"/>
              <a:t> et al., 2009; </a:t>
            </a:r>
            <a:r>
              <a:rPr lang="en-US" sz="1100" dirty="0" err="1" smtClean="0"/>
              <a:t>Wiklund</a:t>
            </a:r>
            <a:r>
              <a:rPr lang="en-US" sz="1100" dirty="0" smtClean="0"/>
              <a:t>, </a:t>
            </a:r>
            <a:r>
              <a:rPr lang="en-US" sz="1100" dirty="0" err="1" smtClean="0"/>
              <a:t>Carlsson</a:t>
            </a:r>
            <a:r>
              <a:rPr lang="en-US" sz="1100" dirty="0" smtClean="0"/>
              <a:t>, &amp; </a:t>
            </a:r>
            <a:r>
              <a:rPr lang="en-US" sz="1100" dirty="0" err="1" smtClean="0"/>
              <a:t>Vakil</a:t>
            </a:r>
            <a:r>
              <a:rPr lang="en-US" sz="1100" dirty="0" smtClean="0"/>
              <a:t>, 2006)</a:t>
            </a:r>
            <a:endParaRPr lang="en-US" sz="1100" dirty="0"/>
          </a:p>
        </p:txBody>
      </p:sp>
    </p:spTree>
    <p:extLst>
      <p:ext uri="{BB962C8B-B14F-4D97-AF65-F5344CB8AC3E}">
        <p14:creationId xmlns:p14="http://schemas.microsoft.com/office/powerpoint/2010/main" val="193838223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1000"/>
                                        <p:tgtEl>
                                          <p:spTgt spid="6">
                                            <p:txEl>
                                              <p:pRg st="2" end="2"/>
                                            </p:txEl>
                                          </p:spTgt>
                                        </p:tgtEl>
                                      </p:cBhvr>
                                    </p:animEffect>
                                    <p:anim calcmode="lin" valueType="num">
                                      <p:cBhvr>
                                        <p:cTn id="20"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fade">
                                      <p:cBhvr>
                                        <p:cTn id="24" dur="1000"/>
                                        <p:tgtEl>
                                          <p:spTgt spid="6">
                                            <p:txEl>
                                              <p:pRg st="3" end="3"/>
                                            </p:txEl>
                                          </p:spTgt>
                                        </p:tgtEl>
                                      </p:cBhvr>
                                    </p:animEffect>
                                    <p:anim calcmode="lin" valueType="num">
                                      <p:cBhvr>
                                        <p:cTn id="25"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animEffect transition="in" filter="fade">
                                      <p:cBhvr>
                                        <p:cTn id="29" dur="1000"/>
                                        <p:tgtEl>
                                          <p:spTgt spid="6">
                                            <p:txEl>
                                              <p:pRg st="4" end="4"/>
                                            </p:txEl>
                                          </p:spTgt>
                                        </p:tgtEl>
                                      </p:cBhvr>
                                    </p:animEffect>
                                    <p:anim calcmode="lin" valueType="num">
                                      <p:cBhvr>
                                        <p:cTn id="30"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6">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6">
                                            <p:txEl>
                                              <p:pRg st="5" end="5"/>
                                            </p:txEl>
                                          </p:spTgt>
                                        </p:tgtEl>
                                        <p:attrNameLst>
                                          <p:attrName>style.visibility</p:attrName>
                                        </p:attrNameLst>
                                      </p:cBhvr>
                                      <p:to>
                                        <p:strVal val="visible"/>
                                      </p:to>
                                    </p:set>
                                    <p:animEffect transition="in" filter="fade">
                                      <p:cBhvr>
                                        <p:cTn id="34" dur="1000"/>
                                        <p:tgtEl>
                                          <p:spTgt spid="6">
                                            <p:txEl>
                                              <p:pRg st="5" end="5"/>
                                            </p:txEl>
                                          </p:spTgt>
                                        </p:tgtEl>
                                      </p:cBhvr>
                                    </p:animEffect>
                                    <p:anim calcmode="lin" valueType="num">
                                      <p:cBhvr>
                                        <p:cTn id="35"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6">
                                            <p:txEl>
                                              <p:pRg st="6" end="6"/>
                                            </p:txEl>
                                          </p:spTgt>
                                        </p:tgtEl>
                                        <p:attrNameLst>
                                          <p:attrName>style.visibility</p:attrName>
                                        </p:attrNameLst>
                                      </p:cBhvr>
                                      <p:to>
                                        <p:strVal val="visible"/>
                                      </p:to>
                                    </p:set>
                                    <p:animEffect transition="in" filter="fade">
                                      <p:cBhvr>
                                        <p:cTn id="41" dur="1000"/>
                                        <p:tgtEl>
                                          <p:spTgt spid="6">
                                            <p:txEl>
                                              <p:pRg st="6" end="6"/>
                                            </p:txEl>
                                          </p:spTgt>
                                        </p:tgtEl>
                                      </p:cBhvr>
                                    </p:animEffect>
                                    <p:anim calcmode="lin" valueType="num">
                                      <p:cBhvr>
                                        <p:cTn id="42"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6">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6">
                                            <p:txEl>
                                              <p:pRg st="7" end="7"/>
                                            </p:txEl>
                                          </p:spTgt>
                                        </p:tgtEl>
                                        <p:attrNameLst>
                                          <p:attrName>style.visibility</p:attrName>
                                        </p:attrNameLst>
                                      </p:cBhvr>
                                      <p:to>
                                        <p:strVal val="visible"/>
                                      </p:to>
                                    </p:set>
                                    <p:animEffect transition="in" filter="fade">
                                      <p:cBhvr>
                                        <p:cTn id="46" dur="1000"/>
                                        <p:tgtEl>
                                          <p:spTgt spid="6">
                                            <p:txEl>
                                              <p:pRg st="7" end="7"/>
                                            </p:txEl>
                                          </p:spTgt>
                                        </p:tgtEl>
                                      </p:cBhvr>
                                    </p:animEffect>
                                    <p:anim calcmode="lin" valueType="num">
                                      <p:cBhvr>
                                        <p:cTn id="47"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6">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6">
                                            <p:txEl>
                                              <p:pRg st="8" end="8"/>
                                            </p:txEl>
                                          </p:spTgt>
                                        </p:tgtEl>
                                        <p:attrNameLst>
                                          <p:attrName>style.visibility</p:attrName>
                                        </p:attrNameLst>
                                      </p:cBhvr>
                                      <p:to>
                                        <p:strVal val="visible"/>
                                      </p:to>
                                    </p:set>
                                    <p:animEffect transition="in" filter="fade">
                                      <p:cBhvr>
                                        <p:cTn id="51" dur="1000"/>
                                        <p:tgtEl>
                                          <p:spTgt spid="6">
                                            <p:txEl>
                                              <p:pRg st="8" end="8"/>
                                            </p:txEl>
                                          </p:spTgt>
                                        </p:tgtEl>
                                      </p:cBhvr>
                                    </p:animEffect>
                                    <p:anim calcmode="lin" valueType="num">
                                      <p:cBhvr>
                                        <p:cTn id="52"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152400" y="1524000"/>
            <a:ext cx="4038600" cy="4882243"/>
          </a:xfrm>
          <a:prstGeom prst="rect">
            <a:avLst/>
          </a:prstGeom>
        </p:spPr>
        <p:txBody>
          <a:bodyPr>
            <a:normAutofit/>
          </a:bodyPr>
          <a:lstStyle/>
          <a:p>
            <a:pPr marL="285750" indent="-285750">
              <a:buFont typeface="Wingdings" panose="05000000000000000000" pitchFamily="2" charset="2"/>
              <a:buChar char="v"/>
            </a:pPr>
            <a:r>
              <a:rPr lang="en-US" dirty="0"/>
              <a:t>Esophagus - muscular tube through which food passes from the pharynx to the </a:t>
            </a:r>
            <a:r>
              <a:rPr lang="en-US" dirty="0" smtClean="0"/>
              <a:t>stomach</a:t>
            </a:r>
          </a:p>
          <a:p>
            <a:pPr marL="285750" indent="-285750">
              <a:buFont typeface="Wingdings" panose="05000000000000000000" pitchFamily="2" charset="2"/>
              <a:buChar char="v"/>
            </a:pPr>
            <a:r>
              <a:rPr lang="en-US" dirty="0" smtClean="0"/>
              <a:t>Swallowing = Peristalsis</a:t>
            </a:r>
            <a:endParaRPr lang="en-US" dirty="0"/>
          </a:p>
          <a:p>
            <a:pPr marL="285750" indent="-285750">
              <a:buFont typeface="Wingdings" panose="05000000000000000000" pitchFamily="2" charset="2"/>
              <a:buChar char="v"/>
            </a:pPr>
            <a:r>
              <a:rPr lang="en-US" dirty="0" smtClean="0"/>
              <a:t>LES = barrier to stomach</a:t>
            </a:r>
          </a:p>
          <a:p>
            <a:pPr marL="285750" indent="-285750">
              <a:buFont typeface="Wingdings" panose="05000000000000000000" pitchFamily="2" charset="2"/>
              <a:buChar char="v"/>
            </a:pPr>
            <a:r>
              <a:rPr lang="en-US" dirty="0" smtClean="0"/>
              <a:t>LES </a:t>
            </a:r>
            <a:r>
              <a:rPr lang="en-US" dirty="0"/>
              <a:t>is normally closed and </a:t>
            </a:r>
            <a:r>
              <a:rPr lang="en-US" dirty="0" smtClean="0"/>
              <a:t>contracted</a:t>
            </a:r>
          </a:p>
          <a:p>
            <a:pPr marL="285750" indent="-285750">
              <a:buFont typeface="Wingdings" panose="05000000000000000000" pitchFamily="2" charset="2"/>
              <a:buChar char="v"/>
            </a:pPr>
            <a:r>
              <a:rPr lang="en-US" dirty="0" smtClean="0"/>
              <a:t>LES </a:t>
            </a:r>
            <a:r>
              <a:rPr lang="en-US" dirty="0"/>
              <a:t>relaxation occurs with swallowing </a:t>
            </a:r>
            <a:r>
              <a:rPr lang="en-US" dirty="0" smtClean="0"/>
              <a:t>- esophageal distension </a:t>
            </a:r>
          </a:p>
          <a:p>
            <a:pPr marL="285750" indent="-285750">
              <a:buFont typeface="Wingdings" panose="05000000000000000000" pitchFamily="2" charset="2"/>
              <a:buChar char="v"/>
            </a:pPr>
            <a:r>
              <a:rPr lang="en-US" dirty="0" smtClean="0"/>
              <a:t>LES </a:t>
            </a:r>
            <a:r>
              <a:rPr lang="en-US" dirty="0"/>
              <a:t>(smooth muscle) is predominately controlled by vagal  innervation with some sympathetic inputs</a:t>
            </a:r>
          </a:p>
          <a:p>
            <a:endParaRPr lang="en-US" dirty="0"/>
          </a:p>
          <a:p>
            <a:pPr marL="0" indent="0">
              <a:buNone/>
            </a:pPr>
            <a:endParaRPr lang="en-US" dirty="0" smtClean="0"/>
          </a:p>
        </p:txBody>
      </p:sp>
      <p:pic>
        <p:nvPicPr>
          <p:cNvPr id="5" name="Content Placeholder 4"/>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4724400" y="1752601"/>
            <a:ext cx="4419600" cy="3347611"/>
          </a:xfrm>
          <a:prstGeom prst="rect">
            <a:avLst/>
          </a:prstGeom>
        </p:spPr>
      </p:pic>
      <p:sp>
        <p:nvSpPr>
          <p:cNvPr id="9" name="TextBox 8"/>
          <p:cNvSpPr txBox="1"/>
          <p:nvPr/>
        </p:nvSpPr>
        <p:spPr>
          <a:xfrm>
            <a:off x="4724400" y="6406243"/>
            <a:ext cx="3962400" cy="276999"/>
          </a:xfrm>
          <a:prstGeom prst="rect">
            <a:avLst/>
          </a:prstGeom>
          <a:noFill/>
        </p:spPr>
        <p:txBody>
          <a:bodyPr wrap="square" rtlCol="0">
            <a:spAutoFit/>
          </a:bodyPr>
          <a:lstStyle/>
          <a:p>
            <a:pPr algn="r"/>
            <a:r>
              <a:rPr lang="en-US" sz="1200" dirty="0" smtClean="0"/>
              <a:t>(</a:t>
            </a:r>
            <a:r>
              <a:rPr lang="sv-SE" sz="1200" dirty="0" smtClean="0"/>
              <a:t>Mitre &amp; Katzka, 2004</a:t>
            </a:r>
            <a:r>
              <a:rPr lang="en-US" sz="1200" dirty="0" smtClean="0"/>
              <a:t>)</a:t>
            </a:r>
            <a:endParaRPr lang="en-US" sz="1200" dirty="0"/>
          </a:p>
        </p:txBody>
      </p:sp>
      <p:sp>
        <p:nvSpPr>
          <p:cNvPr id="4" name="Oval 3"/>
          <p:cNvSpPr/>
          <p:nvPr/>
        </p:nvSpPr>
        <p:spPr>
          <a:xfrm>
            <a:off x="5562600" y="2743200"/>
            <a:ext cx="1143000" cy="914400"/>
          </a:xfrm>
          <a:prstGeom prst="ellipse">
            <a:avLst/>
          </a:prstGeom>
          <a:noFill/>
          <a:ln w="57150">
            <a:solidFill>
              <a:srgbClr val="D02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p:txBody>
          <a:bodyPr>
            <a:normAutofit/>
          </a:bodyPr>
          <a:lstStyle/>
          <a:p>
            <a:r>
              <a:rPr lang="en-US" sz="2800" b="1" dirty="0" err="1" smtClean="0">
                <a:gradFill>
                  <a:gsLst>
                    <a:gs pos="0">
                      <a:srgbClr val="000000">
                        <a:alpha val="92000"/>
                      </a:srgbClr>
                    </a:gs>
                    <a:gs pos="45000">
                      <a:srgbClr val="000000">
                        <a:alpha val="51000"/>
                      </a:srgbClr>
                    </a:gs>
                    <a:gs pos="100000">
                      <a:srgbClr val="000000"/>
                    </a:gs>
                  </a:gsLst>
                  <a:lin ang="3600000" scaled="0"/>
                </a:gradFill>
                <a:effectLst>
                  <a:outerShdw blurRad="38100" dist="38100" dir="2700000" algn="tl">
                    <a:srgbClr val="000000">
                      <a:alpha val="43137"/>
                    </a:srgbClr>
                  </a:outerShdw>
                </a:effectLst>
              </a:rPr>
              <a:t>Gasroesophageal</a:t>
            </a:r>
            <a:r>
              <a:rPr lang="en-US" sz="2800" b="1" dirty="0" smtClean="0">
                <a:gradFill>
                  <a:gsLst>
                    <a:gs pos="0">
                      <a:srgbClr val="000000">
                        <a:alpha val="92000"/>
                      </a:srgbClr>
                    </a:gs>
                    <a:gs pos="45000">
                      <a:srgbClr val="000000">
                        <a:alpha val="51000"/>
                      </a:srgbClr>
                    </a:gs>
                    <a:gs pos="100000">
                      <a:srgbClr val="000000"/>
                    </a:gs>
                  </a:gsLst>
                  <a:lin ang="3600000" scaled="0"/>
                </a:gradFill>
                <a:effectLst>
                  <a:outerShdw blurRad="38100" dist="38100" dir="2700000" algn="tl">
                    <a:srgbClr val="000000">
                      <a:alpha val="43137"/>
                    </a:srgbClr>
                  </a:outerShdw>
                </a:effectLst>
              </a:rPr>
              <a:t> Reflux Disease(GERD) &amp;NERD (Non-Erosive Reflux Disease)</a:t>
            </a:r>
            <a:endParaRPr lang="en-US" sz="2800" b="1" dirty="0"/>
          </a:p>
        </p:txBody>
      </p:sp>
    </p:spTree>
    <p:extLst>
      <p:ext uri="{BB962C8B-B14F-4D97-AF65-F5344CB8AC3E}">
        <p14:creationId xmlns:p14="http://schemas.microsoft.com/office/powerpoint/2010/main" val="115108129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heel(1)">
                                      <p:cBhvr>
                                        <p:cTn id="20" dur="2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barn(inVertical)">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barn(inVertical)">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barn(inVertical)">
                                      <p:cBhvr>
                                        <p:cTn id="3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gradFill>
                  <a:gsLst>
                    <a:gs pos="0">
                      <a:srgbClr val="000000">
                        <a:alpha val="92000"/>
                      </a:srgbClr>
                    </a:gs>
                    <a:gs pos="45000">
                      <a:srgbClr val="000000">
                        <a:alpha val="51000"/>
                      </a:srgbClr>
                    </a:gs>
                    <a:gs pos="100000">
                      <a:srgbClr val="000000"/>
                    </a:gs>
                  </a:gsLst>
                  <a:lin ang="3600000" scaled="0"/>
                </a:gradFill>
                <a:effectLst>
                  <a:outerShdw blurRad="38100" dist="38100" dir="2700000" algn="tl">
                    <a:srgbClr val="000000">
                      <a:alpha val="43137"/>
                    </a:srgbClr>
                  </a:outerShdw>
                </a:effectLst>
              </a:rPr>
              <a:t>GERD cont’d</a:t>
            </a:r>
            <a:endParaRPr lang="en-US" b="1" dirty="0"/>
          </a:p>
        </p:txBody>
      </p:sp>
      <p:sp>
        <p:nvSpPr>
          <p:cNvPr id="3" name="Content Placeholder 2"/>
          <p:cNvSpPr>
            <a:spLocks noGrp="1"/>
          </p:cNvSpPr>
          <p:nvPr>
            <p:ph sz="half" idx="4294967295"/>
          </p:nvPr>
        </p:nvSpPr>
        <p:spPr>
          <a:xfrm>
            <a:off x="38100" y="1605643"/>
            <a:ext cx="4267200" cy="4685698"/>
          </a:xfrm>
          <a:prstGeom prst="rect">
            <a:avLst/>
          </a:prstGeom>
        </p:spPr>
        <p:txBody>
          <a:bodyPr>
            <a:normAutofit fontScale="62500" lnSpcReduction="20000"/>
          </a:bodyPr>
          <a:lstStyle/>
          <a:p>
            <a:pPr marL="457200" indent="-457200">
              <a:buFont typeface="Wingdings" panose="05000000000000000000" pitchFamily="2" charset="2"/>
              <a:buChar char="v"/>
            </a:pPr>
            <a:r>
              <a:rPr lang="en-US" sz="3500" dirty="0" smtClean="0"/>
              <a:t>Lower </a:t>
            </a:r>
            <a:r>
              <a:rPr lang="en-US" sz="3500" dirty="0" err="1" smtClean="0"/>
              <a:t>Esophogeal</a:t>
            </a:r>
            <a:r>
              <a:rPr lang="en-US" sz="3500" dirty="0" smtClean="0"/>
              <a:t> Sphincter (LES) </a:t>
            </a:r>
            <a:r>
              <a:rPr lang="en-US" sz="3500" dirty="0"/>
              <a:t>Incompetence</a:t>
            </a:r>
          </a:p>
          <a:p>
            <a:pPr marL="457200" indent="-457200">
              <a:buFont typeface="Wingdings" panose="05000000000000000000" pitchFamily="2" charset="2"/>
              <a:buChar char="v"/>
            </a:pPr>
            <a:endParaRPr lang="en-US" sz="3500" dirty="0" smtClean="0"/>
          </a:p>
          <a:p>
            <a:pPr marL="457200" indent="-457200">
              <a:buFont typeface="Wingdings" panose="05000000000000000000" pitchFamily="2" charset="2"/>
              <a:buChar char="v"/>
            </a:pPr>
            <a:r>
              <a:rPr lang="en-US" sz="3500" dirty="0" smtClean="0"/>
              <a:t>Tonic contraction </a:t>
            </a:r>
            <a:r>
              <a:rPr lang="en-US" sz="3500" dirty="0"/>
              <a:t>of LES is primarily responsible for preventing reflux</a:t>
            </a:r>
          </a:p>
          <a:p>
            <a:pPr marL="457200" indent="-457200">
              <a:buFont typeface="Wingdings" panose="05000000000000000000" pitchFamily="2" charset="2"/>
              <a:buChar char="v"/>
            </a:pPr>
            <a:endParaRPr lang="en-US" sz="3500" dirty="0" smtClean="0"/>
          </a:p>
          <a:p>
            <a:pPr marL="457200" indent="-457200">
              <a:buFont typeface="Wingdings" panose="05000000000000000000" pitchFamily="2" charset="2"/>
              <a:buChar char="v"/>
            </a:pPr>
            <a:r>
              <a:rPr lang="en-US" sz="3500" dirty="0" smtClean="0"/>
              <a:t>Centrally mediated vagal dysfunction</a:t>
            </a:r>
          </a:p>
          <a:p>
            <a:pPr marL="457200" indent="-457200">
              <a:buFont typeface="Wingdings" panose="05000000000000000000" pitchFamily="2" charset="2"/>
              <a:buChar char="v"/>
            </a:pPr>
            <a:endParaRPr lang="en-US" sz="3500" dirty="0" smtClean="0"/>
          </a:p>
          <a:p>
            <a:pPr marL="457200" indent="-457200">
              <a:buFont typeface="Wingdings" panose="05000000000000000000" pitchFamily="2" charset="2"/>
              <a:buChar char="v"/>
            </a:pPr>
            <a:r>
              <a:rPr lang="en-US" sz="3500" dirty="0" smtClean="0"/>
              <a:t>HRV, HF, LF &amp; VLF Dysfunction</a:t>
            </a:r>
          </a:p>
        </p:txBody>
      </p:sp>
      <p:pic>
        <p:nvPicPr>
          <p:cNvPr id="5" name="Picture 3"/>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4419600" y="1517412"/>
            <a:ext cx="4267200" cy="4773929"/>
          </a:xfrm>
          <a:prstGeom prst="rect">
            <a:avLst/>
          </a:prstGeom>
          <a:solidFill>
            <a:srgbClr val="FDF6EF"/>
          </a:solidFill>
          <a:ln w="9525">
            <a:solidFill>
              <a:schemeClr val="tx1"/>
            </a:solidFill>
            <a:miter lim="800000"/>
            <a:headEnd/>
            <a:tailEnd/>
          </a:ln>
          <a:extLst/>
        </p:spPr>
      </p:pic>
      <p:sp>
        <p:nvSpPr>
          <p:cNvPr id="6" name="TextBox 5"/>
          <p:cNvSpPr txBox="1"/>
          <p:nvPr/>
        </p:nvSpPr>
        <p:spPr>
          <a:xfrm>
            <a:off x="4724400" y="6406243"/>
            <a:ext cx="3962400" cy="461665"/>
          </a:xfrm>
          <a:prstGeom prst="rect">
            <a:avLst/>
          </a:prstGeom>
          <a:noFill/>
        </p:spPr>
        <p:txBody>
          <a:bodyPr wrap="square" rtlCol="0">
            <a:spAutoFit/>
          </a:bodyPr>
          <a:lstStyle/>
          <a:p>
            <a:r>
              <a:rPr lang="en-US" sz="1200" dirty="0" smtClean="0"/>
              <a:t>(Pfeiffer, 2001; </a:t>
            </a:r>
            <a:r>
              <a:rPr lang="en-US" sz="1200" dirty="0" err="1"/>
              <a:t>Dobrek</a:t>
            </a:r>
            <a:r>
              <a:rPr lang="en-US" sz="1200" dirty="0"/>
              <a:t>, </a:t>
            </a:r>
            <a:r>
              <a:rPr lang="en-US" sz="1200" dirty="0" err="1"/>
              <a:t>Nowakowski</a:t>
            </a:r>
            <a:r>
              <a:rPr lang="en-US" sz="1200" dirty="0"/>
              <a:t>, Mazur, Herman &amp; Thor, </a:t>
            </a:r>
            <a:r>
              <a:rPr lang="en-US" sz="1200" dirty="0" smtClean="0"/>
              <a:t>2004)</a:t>
            </a:r>
            <a:endParaRPr lang="en-US" sz="1200" dirty="0"/>
          </a:p>
        </p:txBody>
      </p:sp>
    </p:spTree>
    <p:extLst>
      <p:ext uri="{BB962C8B-B14F-4D97-AF65-F5344CB8AC3E}">
        <p14:creationId xmlns:p14="http://schemas.microsoft.com/office/powerpoint/2010/main" val="167910879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arn(inVertic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arn(inVertical)">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Content Placeholder 2"/>
          <p:cNvSpPr>
            <a:spLocks noGrp="1"/>
          </p:cNvSpPr>
          <p:nvPr>
            <p:ph idx="4294967295"/>
          </p:nvPr>
        </p:nvSpPr>
        <p:spPr>
          <a:xfrm>
            <a:off x="457200" y="1600200"/>
            <a:ext cx="8229600" cy="3406775"/>
          </a:xfrm>
        </p:spPr>
        <p:txBody>
          <a:bodyPr/>
          <a:lstStyle/>
          <a:p>
            <a:pPr defTabSz="914400" eaLnBrk="1" hangingPunct="1">
              <a:buFont typeface="Arial" pitchFamily="34" charset="0"/>
              <a:buNone/>
            </a:pPr>
            <a:r>
              <a:rPr lang="en-US" sz="2000" dirty="0" smtClean="0">
                <a:ea typeface="ＭＳ Ｐゴシック" pitchFamily="-84" charset="-128"/>
              </a:rPr>
              <a:t>In a model of human </a:t>
            </a:r>
            <a:r>
              <a:rPr lang="en-US" sz="2000" dirty="0" err="1" smtClean="0">
                <a:ea typeface="ＭＳ Ｐゴシック" pitchFamily="-84" charset="-128"/>
              </a:rPr>
              <a:t>oesophageal</a:t>
            </a:r>
            <a:r>
              <a:rPr lang="en-US" sz="2000" dirty="0" smtClean="0">
                <a:ea typeface="ＭＳ Ｐゴシック" pitchFamily="-84" charset="-128"/>
              </a:rPr>
              <a:t> pain hypersensitivity in healthy subjects:</a:t>
            </a:r>
          </a:p>
          <a:p>
            <a:pPr defTabSz="914400" eaLnBrk="1" hangingPunct="1">
              <a:buFont typeface="Arial" pitchFamily="34" charset="0"/>
              <a:buNone/>
            </a:pPr>
            <a:endParaRPr lang="en-US" sz="2800" dirty="0" smtClean="0">
              <a:ea typeface="ＭＳ Ｐゴシック" pitchFamily="-84" charset="-128"/>
            </a:endParaRPr>
          </a:p>
          <a:p>
            <a:pPr defTabSz="914400" eaLnBrk="1" hangingPunct="1">
              <a:buFont typeface="Arial" pitchFamily="34" charset="0"/>
              <a:buNone/>
            </a:pPr>
            <a:r>
              <a:rPr lang="en-US" dirty="0" smtClean="0">
                <a:ea typeface="ＭＳ Ｐゴシック" pitchFamily="-84" charset="-128"/>
              </a:rPr>
              <a:t>Does physiological modulation of the Autonomic Nervous System (ANS) influence the degree of </a:t>
            </a:r>
            <a:r>
              <a:rPr lang="en-US" dirty="0" err="1" smtClean="0">
                <a:ea typeface="ＭＳ Ｐゴシック" pitchFamily="-84" charset="-128"/>
              </a:rPr>
              <a:t>oesophageal</a:t>
            </a:r>
            <a:r>
              <a:rPr lang="en-US" dirty="0" smtClean="0">
                <a:ea typeface="ＭＳ Ｐゴシック" pitchFamily="-84" charset="-128"/>
              </a:rPr>
              <a:t> pain hypersensitivity (OPH)?</a:t>
            </a:r>
          </a:p>
          <a:p>
            <a:pPr defTabSz="914400" eaLnBrk="1" hangingPunct="1"/>
            <a:endParaRPr lang="en-US" dirty="0" smtClean="0">
              <a:ea typeface="ＭＳ Ｐゴシック" pitchFamily="-84" charset="-128"/>
            </a:endParaRPr>
          </a:p>
        </p:txBody>
      </p:sp>
      <p:sp>
        <p:nvSpPr>
          <p:cNvPr id="4" name="Rectangle 2"/>
          <p:cNvSpPr txBox="1">
            <a:spLocks noChangeArrowheads="1"/>
          </p:cNvSpPr>
          <p:nvPr/>
        </p:nvSpPr>
        <p:spPr>
          <a:xfrm>
            <a:off x="428625" y="0"/>
            <a:ext cx="8715375" cy="1143000"/>
          </a:xfrm>
          <a:prstGeom prst="rect">
            <a:avLst/>
          </a:prstGeom>
        </p:spPr>
        <p:txBody>
          <a:bodyPr anchor="ctr">
            <a:normAutofit/>
          </a:bodyPr>
          <a:lstStyle/>
          <a:p>
            <a:pPr>
              <a:defRPr/>
            </a:pPr>
            <a:r>
              <a:rPr lang="en-GB" b="1" i="1" dirty="0" smtClean="0">
                <a:solidFill>
                  <a:srgbClr val="FF0000"/>
                </a:solidFill>
              </a:rPr>
              <a:t>The effect of</a:t>
            </a:r>
            <a:br>
              <a:rPr lang="en-GB" b="1" i="1" dirty="0" smtClean="0">
                <a:solidFill>
                  <a:srgbClr val="FF0000"/>
                </a:solidFill>
              </a:rPr>
            </a:br>
            <a:r>
              <a:rPr lang="en-GB" b="1" i="1" dirty="0" smtClean="0">
                <a:solidFill>
                  <a:srgbClr val="FF0000"/>
                </a:solidFill>
              </a:rPr>
              <a:t> </a:t>
            </a:r>
            <a:r>
              <a:rPr lang="en-GB" b="1" i="1" dirty="0" err="1" smtClean="0">
                <a:solidFill>
                  <a:srgbClr val="FF0000"/>
                </a:solidFill>
              </a:rPr>
              <a:t>psychophysiological</a:t>
            </a:r>
            <a:r>
              <a:rPr lang="en-GB" b="1" i="1" dirty="0" smtClean="0">
                <a:solidFill>
                  <a:srgbClr val="FF0000"/>
                </a:solidFill>
              </a:rPr>
              <a:t> autonomic modulation on </a:t>
            </a:r>
            <a:br>
              <a:rPr lang="en-GB" b="1" i="1" dirty="0" smtClean="0">
                <a:solidFill>
                  <a:srgbClr val="FF0000"/>
                </a:solidFill>
              </a:rPr>
            </a:br>
            <a:r>
              <a:rPr lang="en-GB" b="1" i="1" dirty="0" smtClean="0">
                <a:solidFill>
                  <a:srgbClr val="FF0000"/>
                </a:solidFill>
              </a:rPr>
              <a:t>human oesophageal pain hypersensitivity</a:t>
            </a:r>
            <a:endParaRPr lang="en-GB" altLang="ja-JP" dirty="0">
              <a:solidFill>
                <a:srgbClr val="224361"/>
              </a:solidFill>
              <a:latin typeface="+mj-lt"/>
              <a:ea typeface="+mn-ea"/>
              <a:cs typeface="+mj-cs"/>
            </a:endParaRPr>
          </a:p>
        </p:txBody>
      </p:sp>
      <p:cxnSp>
        <p:nvCxnSpPr>
          <p:cNvPr id="5" name="Straight Connector 4"/>
          <p:cNvCxnSpPr/>
          <p:nvPr/>
        </p:nvCxnSpPr>
        <p:spPr>
          <a:xfrm>
            <a:off x="500034" y="1285860"/>
            <a:ext cx="8143932" cy="1588"/>
          </a:xfrm>
          <a:prstGeom prst="line">
            <a:avLst/>
          </a:prstGeom>
          <a:ln w="57150" cap="flat">
            <a:gradFill flip="none" rotWithShape="1">
              <a:gsLst>
                <a:gs pos="45000">
                  <a:srgbClr val="0033CC">
                    <a:alpha val="97000"/>
                  </a:srgbClr>
                </a:gs>
                <a:gs pos="50000">
                  <a:schemeClr val="accent1">
                    <a:tint val="44500"/>
                    <a:satMod val="160000"/>
                  </a:schemeClr>
                </a:gs>
                <a:gs pos="100000">
                  <a:schemeClr val="accent1">
                    <a:tint val="23500"/>
                    <a:satMod val="160000"/>
                  </a:schemeClr>
                </a:gs>
              </a:gsLst>
              <a:lin ang="2700000" scaled="1"/>
              <a:tileRect/>
            </a:gradFill>
          </a:ln>
          <a:effectLst>
            <a:innerShdw blurRad="482600" dist="254000" dir="9060000">
              <a:prstClr val="black">
                <a:alpha val="19000"/>
              </a:prstClr>
            </a:innerShdw>
          </a:effectLst>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81000" y="4752808"/>
            <a:ext cx="8458200" cy="1366528"/>
          </a:xfrm>
          <a:prstGeom prst="rect">
            <a:avLst/>
          </a:prstGeom>
        </p:spPr>
        <p:txBody>
          <a:bodyPr wrap="square">
            <a:spAutoFit/>
          </a:bodyPr>
          <a:lstStyle/>
          <a:p>
            <a:pPr algn="r">
              <a:spcBef>
                <a:spcPct val="20000"/>
              </a:spcBef>
              <a:buFont typeface="Arial" pitchFamily="34" charset="0"/>
              <a:buNone/>
            </a:pPr>
            <a:r>
              <a:rPr lang="en-GB" b="1" u="sng" dirty="0" smtClean="0">
                <a:solidFill>
                  <a:schemeClr val="tx2"/>
                </a:solidFill>
                <a:latin typeface="Calibri" pitchFamily="34" charset="0"/>
                <a:cs typeface="Arial" pitchFamily="34" charset="0"/>
              </a:rPr>
              <a:t>CA Botha</a:t>
            </a:r>
            <a:r>
              <a:rPr lang="en-GB" b="1" dirty="0" smtClean="0">
                <a:solidFill>
                  <a:schemeClr val="tx2"/>
                </a:solidFill>
                <a:latin typeface="Calibri" pitchFamily="34" charset="0"/>
                <a:cs typeface="Arial" pitchFamily="34" charset="0"/>
              </a:rPr>
              <a:t>, CH Knowles, Q Aziz</a:t>
            </a:r>
            <a:endParaRPr lang="en-GB" dirty="0" smtClean="0">
              <a:solidFill>
                <a:srgbClr val="254061"/>
              </a:solidFill>
              <a:latin typeface="Calibri" pitchFamily="34" charset="0"/>
              <a:cs typeface="Arial" pitchFamily="34" charset="0"/>
            </a:endParaRPr>
          </a:p>
          <a:p>
            <a:pPr algn="r">
              <a:spcBef>
                <a:spcPct val="20000"/>
              </a:spcBef>
              <a:buFont typeface="Arial" pitchFamily="34" charset="0"/>
              <a:buNone/>
            </a:pPr>
            <a:r>
              <a:rPr lang="en-US" dirty="0" err="1" smtClean="0">
                <a:solidFill>
                  <a:srgbClr val="254061"/>
                </a:solidFill>
                <a:latin typeface="Calibri" pitchFamily="34" charset="0"/>
                <a:cs typeface="Arial" pitchFamily="34" charset="0"/>
              </a:rPr>
              <a:t>Neurogastroenterology</a:t>
            </a:r>
            <a:r>
              <a:rPr lang="en-US" dirty="0" smtClean="0">
                <a:solidFill>
                  <a:srgbClr val="254061"/>
                </a:solidFill>
                <a:latin typeface="Calibri" pitchFamily="34" charset="0"/>
                <a:cs typeface="Arial" pitchFamily="34" charset="0"/>
              </a:rPr>
              <a:t> Group, </a:t>
            </a:r>
          </a:p>
          <a:p>
            <a:pPr algn="r">
              <a:spcBef>
                <a:spcPct val="20000"/>
              </a:spcBef>
              <a:buFont typeface="Arial" pitchFamily="34" charset="0"/>
              <a:buNone/>
            </a:pPr>
            <a:r>
              <a:rPr lang="en-US" dirty="0" smtClean="0">
                <a:solidFill>
                  <a:srgbClr val="254061"/>
                </a:solidFill>
                <a:latin typeface="Calibri" pitchFamily="34" charset="0"/>
                <a:cs typeface="Arial" pitchFamily="34" charset="0"/>
              </a:rPr>
              <a:t>Bart</a:t>
            </a:r>
            <a:r>
              <a:rPr lang="ja-JP" altLang="en-US" smtClean="0">
                <a:solidFill>
                  <a:srgbClr val="254061"/>
                </a:solidFill>
                <a:latin typeface="Calibri" pitchFamily="34" charset="0"/>
                <a:cs typeface="Arial" pitchFamily="34" charset="0"/>
              </a:rPr>
              <a:t>’</a:t>
            </a:r>
            <a:r>
              <a:rPr lang="en-US" altLang="ja-JP" dirty="0" smtClean="0">
                <a:solidFill>
                  <a:srgbClr val="254061"/>
                </a:solidFill>
                <a:latin typeface="Calibri" pitchFamily="34" charset="0"/>
                <a:cs typeface="Arial" pitchFamily="34" charset="0"/>
              </a:rPr>
              <a:t>s &amp; The London School of Medicine &amp; Dentistry, </a:t>
            </a:r>
          </a:p>
          <a:p>
            <a:pPr algn="r">
              <a:spcBef>
                <a:spcPct val="20000"/>
              </a:spcBef>
              <a:buFont typeface="Arial" pitchFamily="34" charset="0"/>
              <a:buNone/>
            </a:pPr>
            <a:r>
              <a:rPr lang="en-US" dirty="0" smtClean="0">
                <a:solidFill>
                  <a:srgbClr val="254061"/>
                </a:solidFill>
                <a:latin typeface="Calibri" pitchFamily="34" charset="0"/>
                <a:cs typeface="Arial" pitchFamily="34" charset="0"/>
              </a:rPr>
              <a:t>Queen Mary University London, UK</a:t>
            </a:r>
            <a:endParaRPr lang="en-US" dirty="0"/>
          </a:p>
        </p:txBody>
      </p:sp>
    </p:spTree>
    <p:extLst>
      <p:ext uri="{BB962C8B-B14F-4D97-AF65-F5344CB8AC3E}">
        <p14:creationId xmlns:p14="http://schemas.microsoft.com/office/powerpoint/2010/main" val="2436095072"/>
      </p:ext>
    </p:extLst>
  </p:cSld>
  <p:clrMapOvr>
    <a:masterClrMapping/>
  </p:clrMapOvr>
  <p:transition spd="slow">
    <p:pull/>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3"/>
          <p:cNvPicPr>
            <a:picLocks noChangeAspect="1"/>
          </p:cNvPicPr>
          <p:nvPr/>
        </p:nvPicPr>
        <p:blipFill>
          <a:blip r:embed="rId4" cstate="print"/>
          <a:srcRect/>
          <a:stretch>
            <a:fillRect/>
          </a:stretch>
        </p:blipFill>
        <p:spPr bwMode="auto">
          <a:xfrm>
            <a:off x="531813" y="1219200"/>
            <a:ext cx="7404100" cy="4651375"/>
          </a:xfrm>
          <a:prstGeom prst="rect">
            <a:avLst/>
          </a:prstGeom>
          <a:noFill/>
          <a:ln w="9525">
            <a:noFill/>
            <a:miter lim="800000"/>
            <a:headEnd/>
            <a:tailEnd/>
          </a:ln>
        </p:spPr>
      </p:pic>
      <p:cxnSp>
        <p:nvCxnSpPr>
          <p:cNvPr id="10" name="Straight Connector 9"/>
          <p:cNvCxnSpPr/>
          <p:nvPr/>
        </p:nvCxnSpPr>
        <p:spPr>
          <a:xfrm>
            <a:off x="484130" y="1115419"/>
            <a:ext cx="8143933" cy="1588"/>
          </a:xfrm>
          <a:prstGeom prst="line">
            <a:avLst/>
          </a:prstGeom>
          <a:ln w="57150" cap="flat">
            <a:gradFill flip="none" rotWithShape="1">
              <a:gsLst>
                <a:gs pos="45000">
                  <a:srgbClr val="0033CC">
                    <a:alpha val="97000"/>
                  </a:srgbClr>
                </a:gs>
                <a:gs pos="50000">
                  <a:schemeClr val="accent1">
                    <a:tint val="44500"/>
                    <a:satMod val="160000"/>
                  </a:schemeClr>
                </a:gs>
                <a:gs pos="100000">
                  <a:schemeClr val="accent1">
                    <a:tint val="23500"/>
                    <a:satMod val="160000"/>
                  </a:schemeClr>
                </a:gs>
              </a:gsLst>
              <a:lin ang="2700000" scaled="1"/>
              <a:tileRect/>
            </a:gradFill>
          </a:ln>
          <a:effectLst>
            <a:outerShdw blurRad="95250" dist="114300" dir="2700000" sx="99000" sy="99000" algn="tl" rotWithShape="0">
              <a:srgbClr val="000000">
                <a:alpha val="69000"/>
              </a:srgbClr>
            </a:outerShdw>
          </a:effectLst>
        </p:spPr>
        <p:style>
          <a:lnRef idx="1">
            <a:schemeClr val="accent1"/>
          </a:lnRef>
          <a:fillRef idx="0">
            <a:schemeClr val="accent1"/>
          </a:fillRef>
          <a:effectRef idx="0">
            <a:schemeClr val="accent1"/>
          </a:effectRef>
          <a:fontRef idx="minor">
            <a:schemeClr val="tx1"/>
          </a:fontRef>
        </p:style>
      </p:cxnSp>
      <p:sp>
        <p:nvSpPr>
          <p:cNvPr id="30723" name="Rectangle 2"/>
          <p:cNvSpPr>
            <a:spLocks noChangeArrowheads="1"/>
          </p:cNvSpPr>
          <p:nvPr/>
        </p:nvSpPr>
        <p:spPr bwMode="auto">
          <a:xfrm>
            <a:off x="463550" y="187325"/>
            <a:ext cx="8229600" cy="1143000"/>
          </a:xfrm>
          <a:prstGeom prst="rect">
            <a:avLst/>
          </a:prstGeom>
          <a:noFill/>
          <a:ln w="9525">
            <a:noFill/>
            <a:miter lim="800000"/>
            <a:headEnd/>
            <a:tailEnd/>
          </a:ln>
        </p:spPr>
        <p:txBody>
          <a:bodyPr anchor="ctr"/>
          <a:lstStyle/>
          <a:p>
            <a:pPr defTabSz="914400"/>
            <a:r>
              <a:rPr lang="en-GB" altLang="ja-JP" sz="4000">
                <a:solidFill>
                  <a:srgbClr val="224361"/>
                </a:solidFill>
                <a:latin typeface="Calibri" pitchFamily="34" charset="0"/>
              </a:rPr>
              <a:t> Methods 1:</a:t>
            </a:r>
            <a:r>
              <a:rPr lang="en-GB" altLang="ja-JP"/>
              <a:t>   </a:t>
            </a:r>
            <a:r>
              <a:rPr lang="en-GB" altLang="ja-JP" sz="4000">
                <a:solidFill>
                  <a:srgbClr val="224361"/>
                </a:solidFill>
                <a:latin typeface="Calibri" pitchFamily="34" charset="0"/>
              </a:rPr>
              <a:t>A reliable model of OPH</a:t>
            </a:r>
          </a:p>
        </p:txBody>
      </p:sp>
      <p:sp>
        <p:nvSpPr>
          <p:cNvPr id="13395" name="Oval 83"/>
          <p:cNvSpPr>
            <a:spLocks noChangeArrowheads="1"/>
          </p:cNvSpPr>
          <p:nvPr/>
        </p:nvSpPr>
        <p:spPr bwMode="auto">
          <a:xfrm>
            <a:off x="6489700" y="3455988"/>
            <a:ext cx="2039938" cy="1758950"/>
          </a:xfrm>
          <a:prstGeom prst="ellipse">
            <a:avLst/>
          </a:prstGeom>
          <a:noFill/>
          <a:ln w="38100">
            <a:solidFill>
              <a:srgbClr val="FF0000"/>
            </a:solidFill>
            <a:round/>
            <a:headEnd/>
            <a:tailEnd/>
          </a:ln>
        </p:spPr>
        <p:txBody>
          <a:bodyPr wrap="none" anchor="ctr"/>
          <a:lstStyle/>
          <a:p>
            <a:endParaRPr lang="en-GB"/>
          </a:p>
        </p:txBody>
      </p:sp>
      <p:sp>
        <p:nvSpPr>
          <p:cNvPr id="2" name="Oval 83"/>
          <p:cNvSpPr>
            <a:spLocks noChangeArrowheads="1"/>
          </p:cNvSpPr>
          <p:nvPr/>
        </p:nvSpPr>
        <p:spPr bwMode="auto">
          <a:xfrm>
            <a:off x="2300288" y="1328738"/>
            <a:ext cx="760412" cy="982662"/>
          </a:xfrm>
          <a:prstGeom prst="ellipse">
            <a:avLst/>
          </a:prstGeom>
          <a:noFill/>
          <a:ln w="38100">
            <a:solidFill>
              <a:srgbClr val="00FF00"/>
            </a:solidFill>
            <a:round/>
            <a:headEnd/>
            <a:tailEnd/>
          </a:ln>
        </p:spPr>
        <p:txBody>
          <a:bodyPr wrap="none" anchor="ctr"/>
          <a:lstStyle/>
          <a:p>
            <a:endParaRPr lang="en-GB"/>
          </a:p>
        </p:txBody>
      </p:sp>
      <p:sp>
        <p:nvSpPr>
          <p:cNvPr id="86054" name="Freeform 101"/>
          <p:cNvSpPr>
            <a:spLocks/>
          </p:cNvSpPr>
          <p:nvPr/>
        </p:nvSpPr>
        <p:spPr bwMode="auto">
          <a:xfrm rot="-5400000">
            <a:off x="2099469" y="3334544"/>
            <a:ext cx="433387" cy="676275"/>
          </a:xfrm>
          <a:custGeom>
            <a:avLst/>
            <a:gdLst>
              <a:gd name="T0" fmla="*/ 2147483647 w 273"/>
              <a:gd name="T1" fmla="*/ 0 h 650"/>
              <a:gd name="T2" fmla="*/ 2147483647 w 273"/>
              <a:gd name="T3" fmla="*/ 2147483647 h 650"/>
              <a:gd name="T4" fmla="*/ 2147483647 w 273"/>
              <a:gd name="T5" fmla="*/ 2147483647 h 650"/>
              <a:gd name="T6" fmla="*/ 2147483647 w 273"/>
              <a:gd name="T7" fmla="*/ 2147483647 h 650"/>
              <a:gd name="T8" fmla="*/ 0 w 273"/>
              <a:gd name="T9" fmla="*/ 2147483647 h 650"/>
              <a:gd name="T10" fmla="*/ 2147483647 w 273"/>
              <a:gd name="T11" fmla="*/ 2147483647 h 650"/>
              <a:gd name="T12" fmla="*/ 2147483647 w 273"/>
              <a:gd name="T13" fmla="*/ 0 h 650"/>
              <a:gd name="T14" fmla="*/ 2147483647 w 273"/>
              <a:gd name="T15" fmla="*/ 0 h 650"/>
              <a:gd name="T16" fmla="*/ 0 60000 65536"/>
              <a:gd name="T17" fmla="*/ 0 60000 65536"/>
              <a:gd name="T18" fmla="*/ 0 60000 65536"/>
              <a:gd name="T19" fmla="*/ 0 60000 65536"/>
              <a:gd name="T20" fmla="*/ 0 60000 65536"/>
              <a:gd name="T21" fmla="*/ 0 60000 65536"/>
              <a:gd name="T22" fmla="*/ 0 60000 65536"/>
              <a:gd name="T23" fmla="*/ 0 60000 65536"/>
              <a:gd name="T24" fmla="*/ 0 w 273"/>
              <a:gd name="T25" fmla="*/ 0 h 650"/>
              <a:gd name="T26" fmla="*/ 273 w 273"/>
              <a:gd name="T27" fmla="*/ 650 h 6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 h="650">
                <a:moveTo>
                  <a:pt x="206" y="0"/>
                </a:moveTo>
                <a:lnTo>
                  <a:pt x="205" y="514"/>
                </a:lnTo>
                <a:lnTo>
                  <a:pt x="273" y="514"/>
                </a:lnTo>
                <a:lnTo>
                  <a:pt x="137" y="650"/>
                </a:lnTo>
                <a:lnTo>
                  <a:pt x="0" y="513"/>
                </a:lnTo>
                <a:lnTo>
                  <a:pt x="68" y="513"/>
                </a:lnTo>
                <a:lnTo>
                  <a:pt x="66" y="0"/>
                </a:lnTo>
                <a:lnTo>
                  <a:pt x="206" y="0"/>
                </a:lnTo>
                <a:close/>
              </a:path>
            </a:pathLst>
          </a:custGeom>
          <a:solidFill>
            <a:srgbClr val="FF0000"/>
          </a:solidFill>
          <a:ln w="9525">
            <a:solidFill>
              <a:srgbClr val="FF0000"/>
            </a:solidFill>
            <a:round/>
            <a:headEnd/>
            <a:tailEnd/>
          </a:ln>
        </p:spPr>
        <p:txBody>
          <a:bodyPr vert="eaVert" wrap="none" anchor="ctr"/>
          <a:lstStyle/>
          <a:p>
            <a:endParaRPr lang="en-US"/>
          </a:p>
        </p:txBody>
      </p:sp>
      <p:sp>
        <p:nvSpPr>
          <p:cNvPr id="3" name="Oval 83"/>
          <p:cNvSpPr>
            <a:spLocks noChangeArrowheads="1"/>
          </p:cNvSpPr>
          <p:nvPr/>
        </p:nvSpPr>
        <p:spPr bwMode="auto">
          <a:xfrm>
            <a:off x="6489700" y="1704975"/>
            <a:ext cx="2039938" cy="606425"/>
          </a:xfrm>
          <a:prstGeom prst="ellipse">
            <a:avLst/>
          </a:prstGeom>
          <a:noFill/>
          <a:ln w="38100" cap="rnd">
            <a:solidFill>
              <a:srgbClr val="FF0000"/>
            </a:solidFill>
            <a:prstDash val="sysDot"/>
            <a:round/>
            <a:headEnd/>
            <a:tailEnd/>
          </a:ln>
        </p:spPr>
        <p:txBody>
          <a:bodyPr wrap="none" anchor="ctr"/>
          <a:lstStyle/>
          <a:p>
            <a:endParaRPr lang="en-GB"/>
          </a:p>
        </p:txBody>
      </p:sp>
    </p:spTree>
    <p:custDataLst>
      <p:tags r:id="rId1"/>
    </p:custDataLst>
    <p:extLst>
      <p:ext uri="{BB962C8B-B14F-4D97-AF65-F5344CB8AC3E}">
        <p14:creationId xmlns:p14="http://schemas.microsoft.com/office/powerpoint/2010/main" val="390808200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60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395"/>
                                        </p:tgtEl>
                                        <p:attrNameLst>
                                          <p:attrName>style.visibility</p:attrName>
                                        </p:attrNameLst>
                                      </p:cBhvr>
                                      <p:to>
                                        <p:strVal val="visible"/>
                                      </p:to>
                                    </p:set>
                                    <p:animEffect transition="in" filter="fade">
                                      <p:cBhvr>
                                        <p:cTn id="16" dur="1000"/>
                                        <p:tgtEl>
                                          <p:spTgt spid="1339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95" grpId="0" animBg="1"/>
      <p:bldP spid="2" grpId="0" animBg="1"/>
      <p:bldP spid="86054" grpId="0" animBg="1"/>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Freeform 2"/>
          <p:cNvSpPr>
            <a:spLocks/>
          </p:cNvSpPr>
          <p:nvPr/>
        </p:nvSpPr>
        <p:spPr bwMode="auto">
          <a:xfrm>
            <a:off x="2130425" y="1852613"/>
            <a:ext cx="4122738" cy="1839912"/>
          </a:xfrm>
          <a:custGeom>
            <a:avLst/>
            <a:gdLst>
              <a:gd name="T0" fmla="*/ 0 w 3459"/>
              <a:gd name="T1" fmla="*/ 2147483647 h 1373"/>
              <a:gd name="T2" fmla="*/ 2147483647 w 3459"/>
              <a:gd name="T3" fmla="*/ 2147483647 h 1373"/>
              <a:gd name="T4" fmla="*/ 2147483647 w 3459"/>
              <a:gd name="T5" fmla="*/ 2147483647 h 1373"/>
              <a:gd name="T6" fmla="*/ 2147483647 w 3459"/>
              <a:gd name="T7" fmla="*/ 2147483647 h 1373"/>
              <a:gd name="T8" fmla="*/ 2147483647 w 3459"/>
              <a:gd name="T9" fmla="*/ 0 h 1373"/>
              <a:gd name="T10" fmla="*/ 2147483647 w 3459"/>
              <a:gd name="T11" fmla="*/ 2147483647 h 1373"/>
              <a:gd name="T12" fmla="*/ 2147483647 w 3459"/>
              <a:gd name="T13" fmla="*/ 2147483647 h 1373"/>
              <a:gd name="T14" fmla="*/ 0 w 3459"/>
              <a:gd name="T15" fmla="*/ 2147483647 h 1373"/>
              <a:gd name="T16" fmla="*/ 0 60000 65536"/>
              <a:gd name="T17" fmla="*/ 0 60000 65536"/>
              <a:gd name="T18" fmla="*/ 0 60000 65536"/>
              <a:gd name="T19" fmla="*/ 0 60000 65536"/>
              <a:gd name="T20" fmla="*/ 0 60000 65536"/>
              <a:gd name="T21" fmla="*/ 0 60000 65536"/>
              <a:gd name="T22" fmla="*/ 0 60000 65536"/>
              <a:gd name="T23" fmla="*/ 0 60000 65536"/>
              <a:gd name="T24" fmla="*/ 0 w 3459"/>
              <a:gd name="T25" fmla="*/ 0 h 1373"/>
              <a:gd name="T26" fmla="*/ 3459 w 3459"/>
              <a:gd name="T27" fmla="*/ 1373 h 13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59" h="1373">
                <a:moveTo>
                  <a:pt x="0" y="1198"/>
                </a:moveTo>
                <a:lnTo>
                  <a:pt x="343" y="1365"/>
                </a:lnTo>
                <a:lnTo>
                  <a:pt x="1382" y="1373"/>
                </a:lnTo>
                <a:lnTo>
                  <a:pt x="3459" y="1253"/>
                </a:lnTo>
                <a:lnTo>
                  <a:pt x="3459" y="0"/>
                </a:lnTo>
                <a:lnTo>
                  <a:pt x="1382" y="56"/>
                </a:lnTo>
                <a:lnTo>
                  <a:pt x="343" y="351"/>
                </a:lnTo>
                <a:lnTo>
                  <a:pt x="0" y="1198"/>
                </a:lnTo>
                <a:close/>
              </a:path>
            </a:pathLst>
          </a:custGeom>
          <a:solidFill>
            <a:srgbClr val="7D9DBD"/>
          </a:solidFill>
          <a:ln w="9525">
            <a:noFill/>
            <a:round/>
            <a:headEnd/>
            <a:tailEnd/>
          </a:ln>
        </p:spPr>
        <p:txBody>
          <a:bodyPr/>
          <a:lstStyle/>
          <a:p>
            <a:endParaRPr lang="en-US"/>
          </a:p>
        </p:txBody>
      </p:sp>
      <p:sp>
        <p:nvSpPr>
          <p:cNvPr id="34818" name="Rectangle 4"/>
          <p:cNvSpPr>
            <a:spLocks noChangeArrowheads="1"/>
          </p:cNvSpPr>
          <p:nvPr/>
        </p:nvSpPr>
        <p:spPr bwMode="auto">
          <a:xfrm>
            <a:off x="2135188" y="1908175"/>
            <a:ext cx="417512" cy="3200400"/>
          </a:xfrm>
          <a:prstGeom prst="rect">
            <a:avLst/>
          </a:prstGeom>
          <a:solidFill>
            <a:schemeClr val="tx2"/>
          </a:solidFill>
          <a:ln w="12700">
            <a:noFill/>
            <a:miter lim="800000"/>
            <a:headEnd/>
            <a:tailEnd/>
          </a:ln>
        </p:spPr>
        <p:txBody>
          <a:bodyPr/>
          <a:lstStyle/>
          <a:p>
            <a:endParaRPr lang="en-GB"/>
          </a:p>
        </p:txBody>
      </p:sp>
      <p:sp>
        <p:nvSpPr>
          <p:cNvPr id="34819" name="Oval 5"/>
          <p:cNvSpPr>
            <a:spLocks noChangeArrowheads="1"/>
          </p:cNvSpPr>
          <p:nvPr/>
        </p:nvSpPr>
        <p:spPr bwMode="auto">
          <a:xfrm>
            <a:off x="1949450" y="3430588"/>
            <a:ext cx="57150" cy="63500"/>
          </a:xfrm>
          <a:prstGeom prst="ellipse">
            <a:avLst/>
          </a:prstGeom>
          <a:solidFill>
            <a:srgbClr val="FFFFFF"/>
          </a:solidFill>
          <a:ln w="12700">
            <a:solidFill>
              <a:srgbClr val="FFFFFF"/>
            </a:solidFill>
            <a:round/>
            <a:headEnd/>
            <a:tailEnd/>
          </a:ln>
        </p:spPr>
        <p:txBody>
          <a:bodyPr/>
          <a:lstStyle/>
          <a:p>
            <a:endParaRPr lang="en-GB"/>
          </a:p>
        </p:txBody>
      </p:sp>
      <p:sp>
        <p:nvSpPr>
          <p:cNvPr id="34820" name="Rectangle 6"/>
          <p:cNvSpPr>
            <a:spLocks noChangeArrowheads="1"/>
          </p:cNvSpPr>
          <p:nvPr/>
        </p:nvSpPr>
        <p:spPr bwMode="auto">
          <a:xfrm>
            <a:off x="7015163" y="5202238"/>
            <a:ext cx="104775" cy="233362"/>
          </a:xfrm>
          <a:prstGeom prst="rect">
            <a:avLst/>
          </a:prstGeom>
          <a:noFill/>
          <a:ln w="9525">
            <a:noFill/>
            <a:miter lim="800000"/>
            <a:headEnd/>
            <a:tailEnd/>
          </a:ln>
        </p:spPr>
        <p:txBody>
          <a:bodyPr lIns="0" tIns="0" rIns="0" bIns="0">
            <a:spAutoFit/>
          </a:bodyPr>
          <a:lstStyle/>
          <a:p>
            <a:pPr algn="r">
              <a:lnSpc>
                <a:spcPct val="85000"/>
              </a:lnSpc>
            </a:pPr>
            <a:r>
              <a:rPr lang="en-US"/>
              <a:t>6</a:t>
            </a:r>
          </a:p>
        </p:txBody>
      </p:sp>
      <p:sp>
        <p:nvSpPr>
          <p:cNvPr id="34821" name="Rectangle 7"/>
          <p:cNvSpPr>
            <a:spLocks noChangeArrowheads="1"/>
          </p:cNvSpPr>
          <p:nvPr/>
        </p:nvSpPr>
        <p:spPr bwMode="auto">
          <a:xfrm>
            <a:off x="6186488" y="5202238"/>
            <a:ext cx="104775" cy="233362"/>
          </a:xfrm>
          <a:prstGeom prst="rect">
            <a:avLst/>
          </a:prstGeom>
          <a:noFill/>
          <a:ln w="9525">
            <a:noFill/>
            <a:miter lim="800000"/>
            <a:headEnd/>
            <a:tailEnd/>
          </a:ln>
        </p:spPr>
        <p:txBody>
          <a:bodyPr lIns="0" tIns="0" rIns="0" bIns="0">
            <a:spAutoFit/>
          </a:bodyPr>
          <a:lstStyle/>
          <a:p>
            <a:pPr algn="r">
              <a:lnSpc>
                <a:spcPct val="85000"/>
              </a:lnSpc>
            </a:pPr>
            <a:r>
              <a:rPr lang="en-US"/>
              <a:t>5</a:t>
            </a:r>
          </a:p>
        </p:txBody>
      </p:sp>
      <p:sp>
        <p:nvSpPr>
          <p:cNvPr id="34822" name="Rectangle 8"/>
          <p:cNvSpPr>
            <a:spLocks noChangeArrowheads="1"/>
          </p:cNvSpPr>
          <p:nvPr/>
        </p:nvSpPr>
        <p:spPr bwMode="auto">
          <a:xfrm>
            <a:off x="5367338" y="5202238"/>
            <a:ext cx="104775" cy="233362"/>
          </a:xfrm>
          <a:prstGeom prst="rect">
            <a:avLst/>
          </a:prstGeom>
          <a:noFill/>
          <a:ln w="9525">
            <a:noFill/>
            <a:miter lim="800000"/>
            <a:headEnd/>
            <a:tailEnd/>
          </a:ln>
        </p:spPr>
        <p:txBody>
          <a:bodyPr lIns="0" tIns="0" rIns="0" bIns="0">
            <a:spAutoFit/>
          </a:bodyPr>
          <a:lstStyle/>
          <a:p>
            <a:pPr algn="r">
              <a:lnSpc>
                <a:spcPct val="85000"/>
              </a:lnSpc>
            </a:pPr>
            <a:r>
              <a:rPr lang="en-US"/>
              <a:t>4</a:t>
            </a:r>
          </a:p>
        </p:txBody>
      </p:sp>
      <p:sp>
        <p:nvSpPr>
          <p:cNvPr id="34823" name="Rectangle 9"/>
          <p:cNvSpPr>
            <a:spLocks noChangeArrowheads="1"/>
          </p:cNvSpPr>
          <p:nvPr/>
        </p:nvSpPr>
        <p:spPr bwMode="auto">
          <a:xfrm>
            <a:off x="4540250" y="5202238"/>
            <a:ext cx="104775" cy="233362"/>
          </a:xfrm>
          <a:prstGeom prst="rect">
            <a:avLst/>
          </a:prstGeom>
          <a:noFill/>
          <a:ln w="9525">
            <a:noFill/>
            <a:miter lim="800000"/>
            <a:headEnd/>
            <a:tailEnd/>
          </a:ln>
        </p:spPr>
        <p:txBody>
          <a:bodyPr lIns="0" tIns="0" rIns="0" bIns="0">
            <a:spAutoFit/>
          </a:bodyPr>
          <a:lstStyle/>
          <a:p>
            <a:pPr algn="r">
              <a:lnSpc>
                <a:spcPct val="85000"/>
              </a:lnSpc>
            </a:pPr>
            <a:r>
              <a:rPr lang="en-US"/>
              <a:t>3</a:t>
            </a:r>
          </a:p>
        </p:txBody>
      </p:sp>
      <p:sp>
        <p:nvSpPr>
          <p:cNvPr id="34824" name="Rectangle 10"/>
          <p:cNvSpPr>
            <a:spLocks noChangeArrowheads="1"/>
          </p:cNvSpPr>
          <p:nvPr/>
        </p:nvSpPr>
        <p:spPr bwMode="auto">
          <a:xfrm>
            <a:off x="3711575" y="5202238"/>
            <a:ext cx="104775" cy="233362"/>
          </a:xfrm>
          <a:prstGeom prst="rect">
            <a:avLst/>
          </a:prstGeom>
          <a:noFill/>
          <a:ln w="9525">
            <a:noFill/>
            <a:miter lim="800000"/>
            <a:headEnd/>
            <a:tailEnd/>
          </a:ln>
        </p:spPr>
        <p:txBody>
          <a:bodyPr lIns="0" tIns="0" rIns="0" bIns="0">
            <a:spAutoFit/>
          </a:bodyPr>
          <a:lstStyle/>
          <a:p>
            <a:pPr algn="r">
              <a:lnSpc>
                <a:spcPct val="85000"/>
              </a:lnSpc>
            </a:pPr>
            <a:r>
              <a:rPr lang="en-US"/>
              <a:t>2</a:t>
            </a:r>
          </a:p>
        </p:txBody>
      </p:sp>
      <p:sp>
        <p:nvSpPr>
          <p:cNvPr id="34825" name="Rectangle 11"/>
          <p:cNvSpPr>
            <a:spLocks noChangeArrowheads="1"/>
          </p:cNvSpPr>
          <p:nvPr/>
        </p:nvSpPr>
        <p:spPr bwMode="auto">
          <a:xfrm>
            <a:off x="2892425" y="5202238"/>
            <a:ext cx="104775" cy="233362"/>
          </a:xfrm>
          <a:prstGeom prst="rect">
            <a:avLst/>
          </a:prstGeom>
          <a:noFill/>
          <a:ln w="9525">
            <a:noFill/>
            <a:miter lim="800000"/>
            <a:headEnd/>
            <a:tailEnd/>
          </a:ln>
        </p:spPr>
        <p:txBody>
          <a:bodyPr lIns="0" tIns="0" rIns="0" bIns="0">
            <a:spAutoFit/>
          </a:bodyPr>
          <a:lstStyle/>
          <a:p>
            <a:pPr algn="r">
              <a:lnSpc>
                <a:spcPct val="85000"/>
              </a:lnSpc>
            </a:pPr>
            <a:r>
              <a:rPr lang="en-US"/>
              <a:t>1</a:t>
            </a:r>
          </a:p>
        </p:txBody>
      </p:sp>
      <p:sp>
        <p:nvSpPr>
          <p:cNvPr id="34826" name="Rectangle 12"/>
          <p:cNvSpPr>
            <a:spLocks noChangeArrowheads="1"/>
          </p:cNvSpPr>
          <p:nvPr/>
        </p:nvSpPr>
        <p:spPr bwMode="auto">
          <a:xfrm>
            <a:off x="2063750" y="5202238"/>
            <a:ext cx="104775" cy="233362"/>
          </a:xfrm>
          <a:prstGeom prst="rect">
            <a:avLst/>
          </a:prstGeom>
          <a:noFill/>
          <a:ln w="9525">
            <a:noFill/>
            <a:miter lim="800000"/>
            <a:headEnd/>
            <a:tailEnd/>
          </a:ln>
        </p:spPr>
        <p:txBody>
          <a:bodyPr lIns="0" tIns="0" rIns="0" bIns="0">
            <a:spAutoFit/>
          </a:bodyPr>
          <a:lstStyle/>
          <a:p>
            <a:pPr algn="r">
              <a:lnSpc>
                <a:spcPct val="85000"/>
              </a:lnSpc>
            </a:pPr>
            <a:r>
              <a:rPr lang="en-US"/>
              <a:t>0</a:t>
            </a:r>
          </a:p>
        </p:txBody>
      </p:sp>
      <p:sp>
        <p:nvSpPr>
          <p:cNvPr id="34827" name="Line 13"/>
          <p:cNvSpPr>
            <a:spLocks noChangeShapeType="1"/>
          </p:cNvSpPr>
          <p:nvPr/>
        </p:nvSpPr>
        <p:spPr bwMode="auto">
          <a:xfrm flipV="1">
            <a:off x="2130425" y="5127625"/>
            <a:ext cx="1588" cy="42863"/>
          </a:xfrm>
          <a:prstGeom prst="line">
            <a:avLst/>
          </a:prstGeom>
          <a:noFill/>
          <a:ln w="25400">
            <a:solidFill>
              <a:schemeClr val="tx1"/>
            </a:solidFill>
            <a:round/>
            <a:headEnd/>
            <a:tailEnd/>
          </a:ln>
        </p:spPr>
        <p:txBody>
          <a:bodyPr/>
          <a:lstStyle/>
          <a:p>
            <a:endParaRPr lang="en-US"/>
          </a:p>
        </p:txBody>
      </p:sp>
      <p:sp>
        <p:nvSpPr>
          <p:cNvPr id="34828" name="Line 14"/>
          <p:cNvSpPr>
            <a:spLocks noChangeShapeType="1"/>
          </p:cNvSpPr>
          <p:nvPr/>
        </p:nvSpPr>
        <p:spPr bwMode="auto">
          <a:xfrm flipV="1">
            <a:off x="2959100" y="5127625"/>
            <a:ext cx="1588" cy="42863"/>
          </a:xfrm>
          <a:prstGeom prst="line">
            <a:avLst/>
          </a:prstGeom>
          <a:noFill/>
          <a:ln w="25400">
            <a:solidFill>
              <a:schemeClr val="tx1"/>
            </a:solidFill>
            <a:round/>
            <a:headEnd/>
            <a:tailEnd/>
          </a:ln>
        </p:spPr>
        <p:txBody>
          <a:bodyPr/>
          <a:lstStyle/>
          <a:p>
            <a:endParaRPr lang="en-US"/>
          </a:p>
        </p:txBody>
      </p:sp>
      <p:sp>
        <p:nvSpPr>
          <p:cNvPr id="34829" name="Line 15"/>
          <p:cNvSpPr>
            <a:spLocks noChangeShapeType="1"/>
          </p:cNvSpPr>
          <p:nvPr/>
        </p:nvSpPr>
        <p:spPr bwMode="auto">
          <a:xfrm flipV="1">
            <a:off x="3778250" y="5127625"/>
            <a:ext cx="0" cy="42863"/>
          </a:xfrm>
          <a:prstGeom prst="line">
            <a:avLst/>
          </a:prstGeom>
          <a:noFill/>
          <a:ln w="25400">
            <a:solidFill>
              <a:schemeClr val="tx1"/>
            </a:solidFill>
            <a:round/>
            <a:headEnd/>
            <a:tailEnd/>
          </a:ln>
        </p:spPr>
        <p:txBody>
          <a:bodyPr/>
          <a:lstStyle/>
          <a:p>
            <a:endParaRPr lang="en-US"/>
          </a:p>
        </p:txBody>
      </p:sp>
      <p:sp>
        <p:nvSpPr>
          <p:cNvPr id="34830" name="Line 16"/>
          <p:cNvSpPr>
            <a:spLocks noChangeShapeType="1"/>
          </p:cNvSpPr>
          <p:nvPr/>
        </p:nvSpPr>
        <p:spPr bwMode="auto">
          <a:xfrm flipV="1">
            <a:off x="4606925" y="5127625"/>
            <a:ext cx="0" cy="42863"/>
          </a:xfrm>
          <a:prstGeom prst="line">
            <a:avLst/>
          </a:prstGeom>
          <a:noFill/>
          <a:ln w="25400">
            <a:solidFill>
              <a:schemeClr val="tx1"/>
            </a:solidFill>
            <a:round/>
            <a:headEnd/>
            <a:tailEnd/>
          </a:ln>
        </p:spPr>
        <p:txBody>
          <a:bodyPr/>
          <a:lstStyle/>
          <a:p>
            <a:endParaRPr lang="en-US"/>
          </a:p>
        </p:txBody>
      </p:sp>
      <p:sp>
        <p:nvSpPr>
          <p:cNvPr id="34831" name="Line 17"/>
          <p:cNvSpPr>
            <a:spLocks noChangeShapeType="1"/>
          </p:cNvSpPr>
          <p:nvPr/>
        </p:nvSpPr>
        <p:spPr bwMode="auto">
          <a:xfrm flipV="1">
            <a:off x="5435600" y="5127625"/>
            <a:ext cx="0" cy="42863"/>
          </a:xfrm>
          <a:prstGeom prst="line">
            <a:avLst/>
          </a:prstGeom>
          <a:noFill/>
          <a:ln w="25400">
            <a:solidFill>
              <a:schemeClr val="tx1"/>
            </a:solidFill>
            <a:round/>
            <a:headEnd/>
            <a:tailEnd/>
          </a:ln>
        </p:spPr>
        <p:txBody>
          <a:bodyPr/>
          <a:lstStyle/>
          <a:p>
            <a:endParaRPr lang="en-US"/>
          </a:p>
        </p:txBody>
      </p:sp>
      <p:sp>
        <p:nvSpPr>
          <p:cNvPr id="34832" name="Line 18"/>
          <p:cNvSpPr>
            <a:spLocks noChangeShapeType="1"/>
          </p:cNvSpPr>
          <p:nvPr/>
        </p:nvSpPr>
        <p:spPr bwMode="auto">
          <a:xfrm flipV="1">
            <a:off x="6253163" y="5127625"/>
            <a:ext cx="1587" cy="42863"/>
          </a:xfrm>
          <a:prstGeom prst="line">
            <a:avLst/>
          </a:prstGeom>
          <a:noFill/>
          <a:ln w="25400">
            <a:solidFill>
              <a:schemeClr val="tx1"/>
            </a:solidFill>
            <a:round/>
            <a:headEnd/>
            <a:tailEnd/>
          </a:ln>
        </p:spPr>
        <p:txBody>
          <a:bodyPr/>
          <a:lstStyle/>
          <a:p>
            <a:endParaRPr lang="en-US"/>
          </a:p>
        </p:txBody>
      </p:sp>
      <p:sp>
        <p:nvSpPr>
          <p:cNvPr id="34833" name="Line 19"/>
          <p:cNvSpPr>
            <a:spLocks noChangeShapeType="1"/>
          </p:cNvSpPr>
          <p:nvPr/>
        </p:nvSpPr>
        <p:spPr bwMode="auto">
          <a:xfrm flipV="1">
            <a:off x="7081838" y="5127625"/>
            <a:ext cx="1587" cy="42863"/>
          </a:xfrm>
          <a:prstGeom prst="line">
            <a:avLst/>
          </a:prstGeom>
          <a:noFill/>
          <a:ln w="25400">
            <a:solidFill>
              <a:schemeClr val="tx1"/>
            </a:solidFill>
            <a:round/>
            <a:headEnd/>
            <a:tailEnd/>
          </a:ln>
        </p:spPr>
        <p:txBody>
          <a:bodyPr/>
          <a:lstStyle/>
          <a:p>
            <a:endParaRPr lang="en-US"/>
          </a:p>
        </p:txBody>
      </p:sp>
      <p:sp>
        <p:nvSpPr>
          <p:cNvPr id="34834" name="Line 20"/>
          <p:cNvSpPr>
            <a:spLocks noChangeShapeType="1"/>
          </p:cNvSpPr>
          <p:nvPr/>
        </p:nvSpPr>
        <p:spPr bwMode="auto">
          <a:xfrm>
            <a:off x="2130425" y="5127625"/>
            <a:ext cx="4951413" cy="1588"/>
          </a:xfrm>
          <a:prstGeom prst="line">
            <a:avLst/>
          </a:prstGeom>
          <a:noFill/>
          <a:ln w="12700">
            <a:solidFill>
              <a:schemeClr val="tx1"/>
            </a:solidFill>
            <a:round/>
            <a:headEnd/>
            <a:tailEnd/>
          </a:ln>
        </p:spPr>
        <p:txBody>
          <a:bodyPr/>
          <a:lstStyle/>
          <a:p>
            <a:endParaRPr lang="en-US"/>
          </a:p>
        </p:txBody>
      </p:sp>
      <p:grpSp>
        <p:nvGrpSpPr>
          <p:cNvPr id="2" name="Group 113"/>
          <p:cNvGrpSpPr>
            <a:grpSpLocks/>
          </p:cNvGrpSpPr>
          <p:nvPr/>
        </p:nvGrpSpPr>
        <p:grpSpPr bwMode="auto">
          <a:xfrm>
            <a:off x="1538288" y="1681163"/>
            <a:ext cx="396875" cy="3571875"/>
            <a:chOff x="1292" y="1380"/>
            <a:chExt cx="250" cy="2250"/>
          </a:xfrm>
        </p:grpSpPr>
        <p:sp>
          <p:nvSpPr>
            <p:cNvPr id="34916" name="Rectangle 21"/>
            <p:cNvSpPr>
              <a:spLocks noChangeArrowheads="1"/>
            </p:cNvSpPr>
            <p:nvPr/>
          </p:nvSpPr>
          <p:spPr bwMode="auto">
            <a:xfrm>
              <a:off x="1292" y="3483"/>
              <a:ext cx="250" cy="147"/>
            </a:xfrm>
            <a:prstGeom prst="rect">
              <a:avLst/>
            </a:prstGeom>
            <a:noFill/>
            <a:ln w="9525">
              <a:noFill/>
              <a:miter lim="800000"/>
              <a:headEnd/>
              <a:tailEnd/>
            </a:ln>
          </p:spPr>
          <p:txBody>
            <a:bodyPr lIns="0" tIns="0" rIns="0" bIns="0">
              <a:spAutoFit/>
            </a:bodyPr>
            <a:lstStyle/>
            <a:p>
              <a:pPr algn="r">
                <a:lnSpc>
                  <a:spcPct val="85000"/>
                </a:lnSpc>
              </a:pPr>
              <a:r>
                <a:rPr lang="en-US"/>
                <a:t>-20</a:t>
              </a:r>
            </a:p>
          </p:txBody>
        </p:sp>
        <p:sp>
          <p:nvSpPr>
            <p:cNvPr id="34917" name="Rectangle 22"/>
            <p:cNvSpPr>
              <a:spLocks noChangeArrowheads="1"/>
            </p:cNvSpPr>
            <p:nvPr/>
          </p:nvSpPr>
          <p:spPr bwMode="auto">
            <a:xfrm>
              <a:off x="1292" y="2957"/>
              <a:ext cx="250" cy="147"/>
            </a:xfrm>
            <a:prstGeom prst="rect">
              <a:avLst/>
            </a:prstGeom>
            <a:noFill/>
            <a:ln w="9525">
              <a:noFill/>
              <a:miter lim="800000"/>
              <a:headEnd/>
              <a:tailEnd/>
            </a:ln>
          </p:spPr>
          <p:txBody>
            <a:bodyPr lIns="0" tIns="0" rIns="0" bIns="0">
              <a:spAutoFit/>
            </a:bodyPr>
            <a:lstStyle/>
            <a:p>
              <a:pPr algn="r">
                <a:lnSpc>
                  <a:spcPct val="85000"/>
                </a:lnSpc>
              </a:pPr>
              <a:r>
                <a:rPr lang="en-US"/>
                <a:t>-10</a:t>
              </a:r>
            </a:p>
          </p:txBody>
        </p:sp>
        <p:sp>
          <p:nvSpPr>
            <p:cNvPr id="34918" name="Rectangle 23"/>
            <p:cNvSpPr>
              <a:spLocks noChangeArrowheads="1"/>
            </p:cNvSpPr>
            <p:nvPr/>
          </p:nvSpPr>
          <p:spPr bwMode="auto">
            <a:xfrm>
              <a:off x="1476" y="2431"/>
              <a:ext cx="66" cy="147"/>
            </a:xfrm>
            <a:prstGeom prst="rect">
              <a:avLst/>
            </a:prstGeom>
            <a:noFill/>
            <a:ln w="9525">
              <a:noFill/>
              <a:miter lim="800000"/>
              <a:headEnd/>
              <a:tailEnd/>
            </a:ln>
          </p:spPr>
          <p:txBody>
            <a:bodyPr lIns="0" tIns="0" rIns="0" bIns="0">
              <a:spAutoFit/>
            </a:bodyPr>
            <a:lstStyle/>
            <a:p>
              <a:pPr algn="r">
                <a:lnSpc>
                  <a:spcPct val="85000"/>
                </a:lnSpc>
              </a:pPr>
              <a:r>
                <a:rPr lang="en-US"/>
                <a:t>0</a:t>
              </a:r>
            </a:p>
          </p:txBody>
        </p:sp>
        <p:sp>
          <p:nvSpPr>
            <p:cNvPr id="34919" name="Rectangle 24"/>
            <p:cNvSpPr>
              <a:spLocks noChangeArrowheads="1"/>
            </p:cNvSpPr>
            <p:nvPr/>
          </p:nvSpPr>
          <p:spPr bwMode="auto">
            <a:xfrm>
              <a:off x="1352" y="1906"/>
              <a:ext cx="190" cy="147"/>
            </a:xfrm>
            <a:prstGeom prst="rect">
              <a:avLst/>
            </a:prstGeom>
            <a:noFill/>
            <a:ln w="9525">
              <a:noFill/>
              <a:miter lim="800000"/>
              <a:headEnd/>
              <a:tailEnd/>
            </a:ln>
          </p:spPr>
          <p:txBody>
            <a:bodyPr lIns="0" tIns="0" rIns="0" bIns="0">
              <a:spAutoFit/>
            </a:bodyPr>
            <a:lstStyle/>
            <a:p>
              <a:pPr algn="r">
                <a:lnSpc>
                  <a:spcPct val="85000"/>
                </a:lnSpc>
              </a:pPr>
              <a:r>
                <a:rPr lang="en-US"/>
                <a:t>10</a:t>
              </a:r>
            </a:p>
          </p:txBody>
        </p:sp>
        <p:sp>
          <p:nvSpPr>
            <p:cNvPr id="34920" name="Rectangle 25"/>
            <p:cNvSpPr>
              <a:spLocks noChangeArrowheads="1"/>
            </p:cNvSpPr>
            <p:nvPr/>
          </p:nvSpPr>
          <p:spPr bwMode="auto">
            <a:xfrm>
              <a:off x="1352" y="1380"/>
              <a:ext cx="190" cy="147"/>
            </a:xfrm>
            <a:prstGeom prst="rect">
              <a:avLst/>
            </a:prstGeom>
            <a:noFill/>
            <a:ln w="9525">
              <a:noFill/>
              <a:miter lim="800000"/>
              <a:headEnd/>
              <a:tailEnd/>
            </a:ln>
          </p:spPr>
          <p:txBody>
            <a:bodyPr lIns="0" tIns="0" rIns="0" bIns="0">
              <a:spAutoFit/>
            </a:bodyPr>
            <a:lstStyle/>
            <a:p>
              <a:pPr algn="r">
                <a:lnSpc>
                  <a:spcPct val="85000"/>
                </a:lnSpc>
              </a:pPr>
              <a:r>
                <a:rPr lang="en-US"/>
                <a:t>20</a:t>
              </a:r>
            </a:p>
          </p:txBody>
        </p:sp>
      </p:grpSp>
      <p:sp>
        <p:nvSpPr>
          <p:cNvPr id="34836" name="Line 26"/>
          <p:cNvSpPr>
            <a:spLocks noChangeShapeType="1"/>
          </p:cNvSpPr>
          <p:nvPr/>
        </p:nvSpPr>
        <p:spPr bwMode="auto">
          <a:xfrm flipH="1">
            <a:off x="1968500" y="5127625"/>
            <a:ext cx="38100" cy="1588"/>
          </a:xfrm>
          <a:prstGeom prst="line">
            <a:avLst/>
          </a:prstGeom>
          <a:noFill/>
          <a:ln w="25400">
            <a:solidFill>
              <a:schemeClr val="tx1"/>
            </a:solidFill>
            <a:round/>
            <a:headEnd/>
            <a:tailEnd/>
          </a:ln>
        </p:spPr>
        <p:txBody>
          <a:bodyPr/>
          <a:lstStyle/>
          <a:p>
            <a:endParaRPr lang="en-US"/>
          </a:p>
        </p:txBody>
      </p:sp>
      <p:sp>
        <p:nvSpPr>
          <p:cNvPr id="34837" name="Line 27"/>
          <p:cNvSpPr>
            <a:spLocks noChangeShapeType="1"/>
          </p:cNvSpPr>
          <p:nvPr/>
        </p:nvSpPr>
        <p:spPr bwMode="auto">
          <a:xfrm flipH="1">
            <a:off x="1968500" y="4292600"/>
            <a:ext cx="38100" cy="1588"/>
          </a:xfrm>
          <a:prstGeom prst="line">
            <a:avLst/>
          </a:prstGeom>
          <a:noFill/>
          <a:ln w="25400">
            <a:solidFill>
              <a:schemeClr val="tx1"/>
            </a:solidFill>
            <a:round/>
            <a:headEnd/>
            <a:tailEnd/>
          </a:ln>
        </p:spPr>
        <p:txBody>
          <a:bodyPr/>
          <a:lstStyle/>
          <a:p>
            <a:endParaRPr lang="en-US"/>
          </a:p>
        </p:txBody>
      </p:sp>
      <p:sp>
        <p:nvSpPr>
          <p:cNvPr id="34838" name="Line 28"/>
          <p:cNvSpPr>
            <a:spLocks noChangeShapeType="1"/>
          </p:cNvSpPr>
          <p:nvPr/>
        </p:nvSpPr>
        <p:spPr bwMode="auto">
          <a:xfrm flipH="1">
            <a:off x="1968500" y="3457575"/>
            <a:ext cx="38100" cy="1588"/>
          </a:xfrm>
          <a:prstGeom prst="line">
            <a:avLst/>
          </a:prstGeom>
          <a:noFill/>
          <a:ln w="25400">
            <a:solidFill>
              <a:schemeClr val="tx1"/>
            </a:solidFill>
            <a:round/>
            <a:headEnd/>
            <a:tailEnd/>
          </a:ln>
        </p:spPr>
        <p:txBody>
          <a:bodyPr/>
          <a:lstStyle/>
          <a:p>
            <a:endParaRPr lang="en-US"/>
          </a:p>
        </p:txBody>
      </p:sp>
      <p:sp>
        <p:nvSpPr>
          <p:cNvPr id="34839" name="Line 29"/>
          <p:cNvSpPr>
            <a:spLocks noChangeShapeType="1"/>
          </p:cNvSpPr>
          <p:nvPr/>
        </p:nvSpPr>
        <p:spPr bwMode="auto">
          <a:xfrm flipH="1">
            <a:off x="1968500" y="2622550"/>
            <a:ext cx="38100" cy="1588"/>
          </a:xfrm>
          <a:prstGeom prst="line">
            <a:avLst/>
          </a:prstGeom>
          <a:noFill/>
          <a:ln w="25400">
            <a:solidFill>
              <a:schemeClr val="tx1"/>
            </a:solidFill>
            <a:round/>
            <a:headEnd/>
            <a:tailEnd/>
          </a:ln>
        </p:spPr>
        <p:txBody>
          <a:bodyPr/>
          <a:lstStyle/>
          <a:p>
            <a:endParaRPr lang="en-US"/>
          </a:p>
        </p:txBody>
      </p:sp>
      <p:sp>
        <p:nvSpPr>
          <p:cNvPr id="34840" name="Line 30"/>
          <p:cNvSpPr>
            <a:spLocks noChangeShapeType="1"/>
          </p:cNvSpPr>
          <p:nvPr/>
        </p:nvSpPr>
        <p:spPr bwMode="auto">
          <a:xfrm flipH="1">
            <a:off x="1968500" y="1787525"/>
            <a:ext cx="38100" cy="1588"/>
          </a:xfrm>
          <a:prstGeom prst="line">
            <a:avLst/>
          </a:prstGeom>
          <a:noFill/>
          <a:ln w="25400">
            <a:solidFill>
              <a:schemeClr val="tx1"/>
            </a:solidFill>
            <a:round/>
            <a:headEnd/>
            <a:tailEnd/>
          </a:ln>
        </p:spPr>
        <p:txBody>
          <a:bodyPr/>
          <a:lstStyle/>
          <a:p>
            <a:endParaRPr lang="en-US"/>
          </a:p>
        </p:txBody>
      </p:sp>
      <p:sp>
        <p:nvSpPr>
          <p:cNvPr id="34841" name="Line 31"/>
          <p:cNvSpPr>
            <a:spLocks noChangeShapeType="1"/>
          </p:cNvSpPr>
          <p:nvPr/>
        </p:nvSpPr>
        <p:spPr bwMode="auto">
          <a:xfrm flipV="1">
            <a:off x="2005013" y="1514475"/>
            <a:ext cx="1587" cy="3613150"/>
          </a:xfrm>
          <a:prstGeom prst="line">
            <a:avLst/>
          </a:prstGeom>
          <a:noFill/>
          <a:ln w="12700">
            <a:solidFill>
              <a:schemeClr val="tx1"/>
            </a:solidFill>
            <a:round/>
            <a:headEnd/>
            <a:tailEnd/>
          </a:ln>
        </p:spPr>
        <p:txBody>
          <a:bodyPr/>
          <a:lstStyle/>
          <a:p>
            <a:endParaRPr lang="en-US"/>
          </a:p>
        </p:txBody>
      </p:sp>
      <p:sp>
        <p:nvSpPr>
          <p:cNvPr id="34842" name="Line 32"/>
          <p:cNvSpPr>
            <a:spLocks noChangeShapeType="1"/>
          </p:cNvSpPr>
          <p:nvPr/>
        </p:nvSpPr>
        <p:spPr bwMode="auto">
          <a:xfrm>
            <a:off x="2130425" y="3457575"/>
            <a:ext cx="409575" cy="428625"/>
          </a:xfrm>
          <a:prstGeom prst="line">
            <a:avLst/>
          </a:prstGeom>
          <a:noFill/>
          <a:ln w="25400">
            <a:solidFill>
              <a:srgbClr val="FFFFFF"/>
            </a:solidFill>
            <a:round/>
            <a:headEnd/>
            <a:tailEnd/>
          </a:ln>
        </p:spPr>
        <p:txBody>
          <a:bodyPr/>
          <a:lstStyle/>
          <a:p>
            <a:endParaRPr lang="en-US"/>
          </a:p>
        </p:txBody>
      </p:sp>
      <p:sp>
        <p:nvSpPr>
          <p:cNvPr id="34843" name="Line 33"/>
          <p:cNvSpPr>
            <a:spLocks noChangeShapeType="1"/>
          </p:cNvSpPr>
          <p:nvPr/>
        </p:nvSpPr>
        <p:spPr bwMode="auto">
          <a:xfrm>
            <a:off x="2540000" y="3886200"/>
            <a:ext cx="419100" cy="427038"/>
          </a:xfrm>
          <a:prstGeom prst="line">
            <a:avLst/>
          </a:prstGeom>
          <a:noFill/>
          <a:ln w="25400">
            <a:solidFill>
              <a:srgbClr val="4FBB9A"/>
            </a:solidFill>
            <a:round/>
            <a:headEnd/>
            <a:tailEnd/>
          </a:ln>
        </p:spPr>
        <p:txBody>
          <a:bodyPr/>
          <a:lstStyle/>
          <a:p>
            <a:endParaRPr lang="en-US"/>
          </a:p>
        </p:txBody>
      </p:sp>
      <p:sp>
        <p:nvSpPr>
          <p:cNvPr id="34844" name="Line 34"/>
          <p:cNvSpPr>
            <a:spLocks noChangeShapeType="1"/>
          </p:cNvSpPr>
          <p:nvPr/>
        </p:nvSpPr>
        <p:spPr bwMode="auto">
          <a:xfrm>
            <a:off x="2520950" y="3714750"/>
            <a:ext cx="38100" cy="1588"/>
          </a:xfrm>
          <a:prstGeom prst="line">
            <a:avLst/>
          </a:prstGeom>
          <a:noFill/>
          <a:ln w="12700">
            <a:solidFill>
              <a:srgbClr val="4FBB9A"/>
            </a:solidFill>
            <a:round/>
            <a:headEnd/>
            <a:tailEnd/>
          </a:ln>
        </p:spPr>
        <p:txBody>
          <a:bodyPr/>
          <a:lstStyle/>
          <a:p>
            <a:endParaRPr lang="en-US"/>
          </a:p>
        </p:txBody>
      </p:sp>
      <p:sp>
        <p:nvSpPr>
          <p:cNvPr id="34845" name="Line 35"/>
          <p:cNvSpPr>
            <a:spLocks noChangeShapeType="1"/>
          </p:cNvSpPr>
          <p:nvPr/>
        </p:nvSpPr>
        <p:spPr bwMode="auto">
          <a:xfrm>
            <a:off x="2540000" y="3714750"/>
            <a:ext cx="1588" cy="149225"/>
          </a:xfrm>
          <a:prstGeom prst="line">
            <a:avLst/>
          </a:prstGeom>
          <a:noFill/>
          <a:ln w="12700">
            <a:solidFill>
              <a:srgbClr val="4FBB9A"/>
            </a:solidFill>
            <a:round/>
            <a:headEnd/>
            <a:tailEnd/>
          </a:ln>
        </p:spPr>
        <p:txBody>
          <a:bodyPr/>
          <a:lstStyle/>
          <a:p>
            <a:endParaRPr lang="en-US"/>
          </a:p>
        </p:txBody>
      </p:sp>
      <p:sp>
        <p:nvSpPr>
          <p:cNvPr id="34846" name="Oval 36"/>
          <p:cNvSpPr>
            <a:spLocks noChangeArrowheads="1"/>
          </p:cNvSpPr>
          <p:nvPr/>
        </p:nvSpPr>
        <p:spPr bwMode="auto">
          <a:xfrm>
            <a:off x="2516188" y="3859213"/>
            <a:ext cx="57150" cy="63500"/>
          </a:xfrm>
          <a:prstGeom prst="ellipse">
            <a:avLst/>
          </a:prstGeom>
          <a:solidFill>
            <a:srgbClr val="FFFFFF"/>
          </a:solidFill>
          <a:ln w="12700">
            <a:solidFill>
              <a:schemeClr val="tx1"/>
            </a:solidFill>
            <a:round/>
            <a:headEnd/>
            <a:tailEnd/>
          </a:ln>
        </p:spPr>
        <p:txBody>
          <a:bodyPr/>
          <a:lstStyle/>
          <a:p>
            <a:endParaRPr lang="en-GB"/>
          </a:p>
        </p:txBody>
      </p:sp>
      <p:sp>
        <p:nvSpPr>
          <p:cNvPr id="34847" name="Line 37"/>
          <p:cNvSpPr>
            <a:spLocks noChangeShapeType="1"/>
          </p:cNvSpPr>
          <p:nvPr/>
        </p:nvSpPr>
        <p:spPr bwMode="auto">
          <a:xfrm>
            <a:off x="2959100" y="4313238"/>
            <a:ext cx="407988" cy="333375"/>
          </a:xfrm>
          <a:prstGeom prst="line">
            <a:avLst/>
          </a:prstGeom>
          <a:noFill/>
          <a:ln w="25400">
            <a:solidFill>
              <a:srgbClr val="4FBB9A"/>
            </a:solidFill>
            <a:round/>
            <a:headEnd/>
            <a:tailEnd/>
          </a:ln>
        </p:spPr>
        <p:txBody>
          <a:bodyPr/>
          <a:lstStyle/>
          <a:p>
            <a:endParaRPr lang="en-US"/>
          </a:p>
        </p:txBody>
      </p:sp>
      <p:sp>
        <p:nvSpPr>
          <p:cNvPr id="34848" name="Line 38"/>
          <p:cNvSpPr>
            <a:spLocks noChangeShapeType="1"/>
          </p:cNvSpPr>
          <p:nvPr/>
        </p:nvSpPr>
        <p:spPr bwMode="auto">
          <a:xfrm>
            <a:off x="2941638" y="4089400"/>
            <a:ext cx="36512" cy="1588"/>
          </a:xfrm>
          <a:prstGeom prst="line">
            <a:avLst/>
          </a:prstGeom>
          <a:noFill/>
          <a:ln w="12700">
            <a:solidFill>
              <a:srgbClr val="4FBB9A"/>
            </a:solidFill>
            <a:round/>
            <a:headEnd/>
            <a:tailEnd/>
          </a:ln>
        </p:spPr>
        <p:txBody>
          <a:bodyPr/>
          <a:lstStyle/>
          <a:p>
            <a:endParaRPr lang="en-US"/>
          </a:p>
        </p:txBody>
      </p:sp>
      <p:sp>
        <p:nvSpPr>
          <p:cNvPr id="34849" name="Line 39"/>
          <p:cNvSpPr>
            <a:spLocks noChangeShapeType="1"/>
          </p:cNvSpPr>
          <p:nvPr/>
        </p:nvSpPr>
        <p:spPr bwMode="auto">
          <a:xfrm>
            <a:off x="2959100" y="4089400"/>
            <a:ext cx="0" cy="212725"/>
          </a:xfrm>
          <a:prstGeom prst="line">
            <a:avLst/>
          </a:prstGeom>
          <a:noFill/>
          <a:ln w="12700">
            <a:solidFill>
              <a:srgbClr val="4FBB9A"/>
            </a:solidFill>
            <a:round/>
            <a:headEnd/>
            <a:tailEnd/>
          </a:ln>
        </p:spPr>
        <p:txBody>
          <a:bodyPr/>
          <a:lstStyle/>
          <a:p>
            <a:endParaRPr lang="en-US"/>
          </a:p>
        </p:txBody>
      </p:sp>
      <p:sp>
        <p:nvSpPr>
          <p:cNvPr id="34850" name="Oval 40"/>
          <p:cNvSpPr>
            <a:spLocks noChangeArrowheads="1"/>
          </p:cNvSpPr>
          <p:nvPr/>
        </p:nvSpPr>
        <p:spPr bwMode="auto">
          <a:xfrm>
            <a:off x="2935288" y="4286250"/>
            <a:ext cx="57150" cy="65088"/>
          </a:xfrm>
          <a:prstGeom prst="ellipse">
            <a:avLst/>
          </a:prstGeom>
          <a:solidFill>
            <a:srgbClr val="FFFFFF"/>
          </a:solidFill>
          <a:ln w="12700">
            <a:solidFill>
              <a:schemeClr val="tx1"/>
            </a:solidFill>
            <a:round/>
            <a:headEnd/>
            <a:tailEnd/>
          </a:ln>
        </p:spPr>
        <p:txBody>
          <a:bodyPr/>
          <a:lstStyle/>
          <a:p>
            <a:endParaRPr lang="en-GB"/>
          </a:p>
        </p:txBody>
      </p:sp>
      <p:sp>
        <p:nvSpPr>
          <p:cNvPr id="34851" name="Line 41"/>
          <p:cNvSpPr>
            <a:spLocks noChangeShapeType="1"/>
          </p:cNvSpPr>
          <p:nvPr/>
        </p:nvSpPr>
        <p:spPr bwMode="auto">
          <a:xfrm>
            <a:off x="3367088" y="4646613"/>
            <a:ext cx="1239837" cy="214312"/>
          </a:xfrm>
          <a:prstGeom prst="line">
            <a:avLst/>
          </a:prstGeom>
          <a:noFill/>
          <a:ln w="25400">
            <a:solidFill>
              <a:srgbClr val="4FBB9A"/>
            </a:solidFill>
            <a:round/>
            <a:headEnd/>
            <a:tailEnd/>
          </a:ln>
        </p:spPr>
        <p:txBody>
          <a:bodyPr/>
          <a:lstStyle/>
          <a:p>
            <a:endParaRPr lang="en-US"/>
          </a:p>
        </p:txBody>
      </p:sp>
      <p:sp>
        <p:nvSpPr>
          <p:cNvPr id="34852" name="Line 42"/>
          <p:cNvSpPr>
            <a:spLocks noChangeShapeType="1"/>
          </p:cNvSpPr>
          <p:nvPr/>
        </p:nvSpPr>
        <p:spPr bwMode="auto">
          <a:xfrm>
            <a:off x="3349625" y="4398963"/>
            <a:ext cx="38100" cy="1587"/>
          </a:xfrm>
          <a:prstGeom prst="line">
            <a:avLst/>
          </a:prstGeom>
          <a:noFill/>
          <a:ln w="12700">
            <a:solidFill>
              <a:srgbClr val="4FBB9A"/>
            </a:solidFill>
            <a:round/>
            <a:headEnd/>
            <a:tailEnd/>
          </a:ln>
        </p:spPr>
        <p:txBody>
          <a:bodyPr/>
          <a:lstStyle/>
          <a:p>
            <a:endParaRPr lang="en-US"/>
          </a:p>
        </p:txBody>
      </p:sp>
      <p:sp>
        <p:nvSpPr>
          <p:cNvPr id="34853" name="Line 43"/>
          <p:cNvSpPr>
            <a:spLocks noChangeShapeType="1"/>
          </p:cNvSpPr>
          <p:nvPr/>
        </p:nvSpPr>
        <p:spPr bwMode="auto">
          <a:xfrm>
            <a:off x="3368675" y="4398963"/>
            <a:ext cx="0" cy="225425"/>
          </a:xfrm>
          <a:prstGeom prst="line">
            <a:avLst/>
          </a:prstGeom>
          <a:noFill/>
          <a:ln w="12700">
            <a:solidFill>
              <a:srgbClr val="4FBB9A"/>
            </a:solidFill>
            <a:round/>
            <a:headEnd/>
            <a:tailEnd/>
          </a:ln>
        </p:spPr>
        <p:txBody>
          <a:bodyPr/>
          <a:lstStyle/>
          <a:p>
            <a:endParaRPr lang="en-US"/>
          </a:p>
        </p:txBody>
      </p:sp>
      <p:sp>
        <p:nvSpPr>
          <p:cNvPr id="34854" name="Oval 44"/>
          <p:cNvSpPr>
            <a:spLocks noChangeArrowheads="1"/>
          </p:cNvSpPr>
          <p:nvPr/>
        </p:nvSpPr>
        <p:spPr bwMode="auto">
          <a:xfrm>
            <a:off x="3344863" y="4619625"/>
            <a:ext cx="55562" cy="63500"/>
          </a:xfrm>
          <a:prstGeom prst="ellipse">
            <a:avLst/>
          </a:prstGeom>
          <a:solidFill>
            <a:srgbClr val="FFFFFF"/>
          </a:solidFill>
          <a:ln w="12700">
            <a:solidFill>
              <a:schemeClr val="tx1"/>
            </a:solidFill>
            <a:round/>
            <a:headEnd/>
            <a:tailEnd/>
          </a:ln>
        </p:spPr>
        <p:txBody>
          <a:bodyPr/>
          <a:lstStyle/>
          <a:p>
            <a:endParaRPr lang="en-GB"/>
          </a:p>
        </p:txBody>
      </p:sp>
      <p:sp>
        <p:nvSpPr>
          <p:cNvPr id="34855" name="Line 45"/>
          <p:cNvSpPr>
            <a:spLocks noChangeShapeType="1"/>
          </p:cNvSpPr>
          <p:nvPr/>
        </p:nvSpPr>
        <p:spPr bwMode="auto">
          <a:xfrm flipV="1">
            <a:off x="4606925" y="4689475"/>
            <a:ext cx="828675" cy="171450"/>
          </a:xfrm>
          <a:prstGeom prst="line">
            <a:avLst/>
          </a:prstGeom>
          <a:noFill/>
          <a:ln w="25400">
            <a:solidFill>
              <a:srgbClr val="4FBB9A"/>
            </a:solidFill>
            <a:round/>
            <a:headEnd/>
            <a:tailEnd/>
          </a:ln>
        </p:spPr>
        <p:txBody>
          <a:bodyPr/>
          <a:lstStyle/>
          <a:p>
            <a:endParaRPr lang="en-US"/>
          </a:p>
        </p:txBody>
      </p:sp>
      <p:sp>
        <p:nvSpPr>
          <p:cNvPr id="34856" name="Line 46"/>
          <p:cNvSpPr>
            <a:spLocks noChangeShapeType="1"/>
          </p:cNvSpPr>
          <p:nvPr/>
        </p:nvSpPr>
        <p:spPr bwMode="auto">
          <a:xfrm>
            <a:off x="4587875" y="4527550"/>
            <a:ext cx="36513" cy="1588"/>
          </a:xfrm>
          <a:prstGeom prst="line">
            <a:avLst/>
          </a:prstGeom>
          <a:noFill/>
          <a:ln w="12700">
            <a:solidFill>
              <a:srgbClr val="4FBB9A"/>
            </a:solidFill>
            <a:round/>
            <a:headEnd/>
            <a:tailEnd/>
          </a:ln>
        </p:spPr>
        <p:txBody>
          <a:bodyPr/>
          <a:lstStyle/>
          <a:p>
            <a:endParaRPr lang="en-US"/>
          </a:p>
        </p:txBody>
      </p:sp>
      <p:sp>
        <p:nvSpPr>
          <p:cNvPr id="34857" name="Line 47"/>
          <p:cNvSpPr>
            <a:spLocks noChangeShapeType="1"/>
          </p:cNvSpPr>
          <p:nvPr/>
        </p:nvSpPr>
        <p:spPr bwMode="auto">
          <a:xfrm>
            <a:off x="4606925" y="4527550"/>
            <a:ext cx="0" cy="322263"/>
          </a:xfrm>
          <a:prstGeom prst="line">
            <a:avLst/>
          </a:prstGeom>
          <a:noFill/>
          <a:ln w="12700">
            <a:solidFill>
              <a:srgbClr val="4FBB9A"/>
            </a:solidFill>
            <a:round/>
            <a:headEnd/>
            <a:tailEnd/>
          </a:ln>
        </p:spPr>
        <p:txBody>
          <a:bodyPr/>
          <a:lstStyle/>
          <a:p>
            <a:endParaRPr lang="en-US"/>
          </a:p>
        </p:txBody>
      </p:sp>
      <p:sp>
        <p:nvSpPr>
          <p:cNvPr id="34858" name="Oval 48"/>
          <p:cNvSpPr>
            <a:spLocks noChangeArrowheads="1"/>
          </p:cNvSpPr>
          <p:nvPr/>
        </p:nvSpPr>
        <p:spPr bwMode="auto">
          <a:xfrm>
            <a:off x="4581525" y="4833938"/>
            <a:ext cx="58738" cy="63500"/>
          </a:xfrm>
          <a:prstGeom prst="ellipse">
            <a:avLst/>
          </a:prstGeom>
          <a:solidFill>
            <a:srgbClr val="FFFFFF"/>
          </a:solidFill>
          <a:ln w="12700">
            <a:solidFill>
              <a:schemeClr val="tx1"/>
            </a:solidFill>
            <a:round/>
            <a:headEnd/>
            <a:tailEnd/>
          </a:ln>
        </p:spPr>
        <p:txBody>
          <a:bodyPr/>
          <a:lstStyle/>
          <a:p>
            <a:endParaRPr lang="en-GB"/>
          </a:p>
        </p:txBody>
      </p:sp>
      <p:sp>
        <p:nvSpPr>
          <p:cNvPr id="34859" name="Line 49"/>
          <p:cNvSpPr>
            <a:spLocks noChangeShapeType="1"/>
          </p:cNvSpPr>
          <p:nvPr/>
        </p:nvSpPr>
        <p:spPr bwMode="auto">
          <a:xfrm flipV="1">
            <a:off x="5435600" y="4249738"/>
            <a:ext cx="817563" cy="439737"/>
          </a:xfrm>
          <a:prstGeom prst="line">
            <a:avLst/>
          </a:prstGeom>
          <a:noFill/>
          <a:ln w="25400">
            <a:solidFill>
              <a:srgbClr val="4FBB9A"/>
            </a:solidFill>
            <a:round/>
            <a:headEnd/>
            <a:tailEnd/>
          </a:ln>
        </p:spPr>
        <p:txBody>
          <a:bodyPr/>
          <a:lstStyle/>
          <a:p>
            <a:endParaRPr lang="en-US"/>
          </a:p>
        </p:txBody>
      </p:sp>
      <p:sp>
        <p:nvSpPr>
          <p:cNvPr id="34860" name="Line 50"/>
          <p:cNvSpPr>
            <a:spLocks noChangeShapeType="1"/>
          </p:cNvSpPr>
          <p:nvPr/>
        </p:nvSpPr>
        <p:spPr bwMode="auto">
          <a:xfrm>
            <a:off x="5416550" y="4324350"/>
            <a:ext cx="36513" cy="1588"/>
          </a:xfrm>
          <a:prstGeom prst="line">
            <a:avLst/>
          </a:prstGeom>
          <a:noFill/>
          <a:ln w="12700">
            <a:solidFill>
              <a:srgbClr val="4FBB9A"/>
            </a:solidFill>
            <a:round/>
            <a:headEnd/>
            <a:tailEnd/>
          </a:ln>
        </p:spPr>
        <p:txBody>
          <a:bodyPr/>
          <a:lstStyle/>
          <a:p>
            <a:endParaRPr lang="en-US"/>
          </a:p>
        </p:txBody>
      </p:sp>
      <p:sp>
        <p:nvSpPr>
          <p:cNvPr id="34861" name="Line 51"/>
          <p:cNvSpPr>
            <a:spLocks noChangeShapeType="1"/>
          </p:cNvSpPr>
          <p:nvPr/>
        </p:nvSpPr>
        <p:spPr bwMode="auto">
          <a:xfrm>
            <a:off x="5435600" y="4324350"/>
            <a:ext cx="0" cy="342900"/>
          </a:xfrm>
          <a:prstGeom prst="line">
            <a:avLst/>
          </a:prstGeom>
          <a:noFill/>
          <a:ln w="12700">
            <a:solidFill>
              <a:srgbClr val="4FBB9A"/>
            </a:solidFill>
            <a:round/>
            <a:headEnd/>
            <a:tailEnd/>
          </a:ln>
        </p:spPr>
        <p:txBody>
          <a:bodyPr/>
          <a:lstStyle/>
          <a:p>
            <a:endParaRPr lang="en-US"/>
          </a:p>
        </p:txBody>
      </p:sp>
      <p:sp>
        <p:nvSpPr>
          <p:cNvPr id="34862" name="Oval 52"/>
          <p:cNvSpPr>
            <a:spLocks noChangeArrowheads="1"/>
          </p:cNvSpPr>
          <p:nvPr/>
        </p:nvSpPr>
        <p:spPr bwMode="auto">
          <a:xfrm>
            <a:off x="5410200" y="4662488"/>
            <a:ext cx="58738" cy="63500"/>
          </a:xfrm>
          <a:prstGeom prst="ellipse">
            <a:avLst/>
          </a:prstGeom>
          <a:solidFill>
            <a:srgbClr val="FFFFFF"/>
          </a:solidFill>
          <a:ln w="12700">
            <a:solidFill>
              <a:schemeClr val="tx1"/>
            </a:solidFill>
            <a:round/>
            <a:headEnd/>
            <a:tailEnd/>
          </a:ln>
        </p:spPr>
        <p:txBody>
          <a:bodyPr/>
          <a:lstStyle/>
          <a:p>
            <a:endParaRPr lang="en-GB"/>
          </a:p>
        </p:txBody>
      </p:sp>
      <p:sp>
        <p:nvSpPr>
          <p:cNvPr id="34863" name="Line 53"/>
          <p:cNvSpPr>
            <a:spLocks noChangeShapeType="1"/>
          </p:cNvSpPr>
          <p:nvPr/>
        </p:nvSpPr>
        <p:spPr bwMode="auto">
          <a:xfrm>
            <a:off x="6235700" y="3821113"/>
            <a:ext cx="36513" cy="1587"/>
          </a:xfrm>
          <a:prstGeom prst="line">
            <a:avLst/>
          </a:prstGeom>
          <a:noFill/>
          <a:ln w="12700">
            <a:solidFill>
              <a:srgbClr val="4FBB9A"/>
            </a:solidFill>
            <a:round/>
            <a:headEnd/>
            <a:tailEnd/>
          </a:ln>
        </p:spPr>
        <p:txBody>
          <a:bodyPr/>
          <a:lstStyle/>
          <a:p>
            <a:endParaRPr lang="en-US"/>
          </a:p>
        </p:txBody>
      </p:sp>
      <p:sp>
        <p:nvSpPr>
          <p:cNvPr id="34864" name="Line 54"/>
          <p:cNvSpPr>
            <a:spLocks noChangeShapeType="1"/>
          </p:cNvSpPr>
          <p:nvPr/>
        </p:nvSpPr>
        <p:spPr bwMode="auto">
          <a:xfrm>
            <a:off x="6254750" y="3821113"/>
            <a:ext cx="0" cy="406400"/>
          </a:xfrm>
          <a:prstGeom prst="line">
            <a:avLst/>
          </a:prstGeom>
          <a:noFill/>
          <a:ln w="12700">
            <a:solidFill>
              <a:srgbClr val="4FBB9A"/>
            </a:solidFill>
            <a:round/>
            <a:headEnd/>
            <a:tailEnd/>
          </a:ln>
        </p:spPr>
        <p:txBody>
          <a:bodyPr/>
          <a:lstStyle/>
          <a:p>
            <a:endParaRPr lang="en-US"/>
          </a:p>
        </p:txBody>
      </p:sp>
      <p:sp>
        <p:nvSpPr>
          <p:cNvPr id="34865" name="Oval 55"/>
          <p:cNvSpPr>
            <a:spLocks noChangeArrowheads="1"/>
          </p:cNvSpPr>
          <p:nvPr/>
        </p:nvSpPr>
        <p:spPr bwMode="auto">
          <a:xfrm>
            <a:off x="6229350" y="4222750"/>
            <a:ext cx="57150" cy="63500"/>
          </a:xfrm>
          <a:prstGeom prst="ellipse">
            <a:avLst/>
          </a:prstGeom>
          <a:solidFill>
            <a:srgbClr val="FFFFFF"/>
          </a:solidFill>
          <a:ln w="12700">
            <a:solidFill>
              <a:schemeClr val="tx1"/>
            </a:solidFill>
            <a:round/>
            <a:headEnd/>
            <a:tailEnd/>
          </a:ln>
        </p:spPr>
        <p:txBody>
          <a:bodyPr/>
          <a:lstStyle/>
          <a:p>
            <a:endParaRPr lang="en-GB"/>
          </a:p>
        </p:txBody>
      </p:sp>
      <p:sp>
        <p:nvSpPr>
          <p:cNvPr id="34866" name="Line 56"/>
          <p:cNvSpPr>
            <a:spLocks noChangeShapeType="1"/>
          </p:cNvSpPr>
          <p:nvPr/>
        </p:nvSpPr>
        <p:spPr bwMode="auto">
          <a:xfrm flipV="1">
            <a:off x="2130425" y="2997200"/>
            <a:ext cx="409575" cy="460375"/>
          </a:xfrm>
          <a:prstGeom prst="line">
            <a:avLst/>
          </a:prstGeom>
          <a:noFill/>
          <a:ln w="25400">
            <a:solidFill>
              <a:srgbClr val="FFCC00"/>
            </a:solidFill>
            <a:round/>
            <a:headEnd/>
            <a:tailEnd/>
          </a:ln>
        </p:spPr>
        <p:txBody>
          <a:bodyPr/>
          <a:lstStyle/>
          <a:p>
            <a:endParaRPr lang="en-US"/>
          </a:p>
        </p:txBody>
      </p:sp>
      <p:sp>
        <p:nvSpPr>
          <p:cNvPr id="34867" name="Line 57"/>
          <p:cNvSpPr>
            <a:spLocks noChangeShapeType="1"/>
          </p:cNvSpPr>
          <p:nvPr/>
        </p:nvSpPr>
        <p:spPr bwMode="auto">
          <a:xfrm flipV="1">
            <a:off x="2540000" y="2814638"/>
            <a:ext cx="419100" cy="182562"/>
          </a:xfrm>
          <a:prstGeom prst="line">
            <a:avLst/>
          </a:prstGeom>
          <a:noFill/>
          <a:ln w="25400">
            <a:solidFill>
              <a:srgbClr val="FFCC00"/>
            </a:solidFill>
            <a:round/>
            <a:headEnd/>
            <a:tailEnd/>
          </a:ln>
        </p:spPr>
        <p:txBody>
          <a:bodyPr/>
          <a:lstStyle/>
          <a:p>
            <a:endParaRPr lang="en-US"/>
          </a:p>
        </p:txBody>
      </p:sp>
      <p:sp>
        <p:nvSpPr>
          <p:cNvPr id="34868" name="Line 58"/>
          <p:cNvSpPr>
            <a:spLocks noChangeShapeType="1"/>
          </p:cNvSpPr>
          <p:nvPr/>
        </p:nvSpPr>
        <p:spPr bwMode="auto">
          <a:xfrm>
            <a:off x="2520950" y="2505075"/>
            <a:ext cx="38100" cy="1588"/>
          </a:xfrm>
          <a:prstGeom prst="line">
            <a:avLst/>
          </a:prstGeom>
          <a:noFill/>
          <a:ln w="12700">
            <a:solidFill>
              <a:srgbClr val="FFFF00"/>
            </a:solidFill>
            <a:round/>
            <a:headEnd/>
            <a:tailEnd/>
          </a:ln>
        </p:spPr>
        <p:txBody>
          <a:bodyPr/>
          <a:lstStyle/>
          <a:p>
            <a:endParaRPr lang="en-US"/>
          </a:p>
        </p:txBody>
      </p:sp>
      <p:sp>
        <p:nvSpPr>
          <p:cNvPr id="34869" name="Line 59"/>
          <p:cNvSpPr>
            <a:spLocks noChangeShapeType="1"/>
          </p:cNvSpPr>
          <p:nvPr/>
        </p:nvSpPr>
        <p:spPr bwMode="auto">
          <a:xfrm>
            <a:off x="2540000" y="2505075"/>
            <a:ext cx="1588" cy="481013"/>
          </a:xfrm>
          <a:prstGeom prst="line">
            <a:avLst/>
          </a:prstGeom>
          <a:noFill/>
          <a:ln w="12700">
            <a:solidFill>
              <a:srgbClr val="FFCC00"/>
            </a:solidFill>
            <a:round/>
            <a:headEnd/>
            <a:tailEnd/>
          </a:ln>
        </p:spPr>
        <p:txBody>
          <a:bodyPr/>
          <a:lstStyle/>
          <a:p>
            <a:endParaRPr lang="en-US"/>
          </a:p>
        </p:txBody>
      </p:sp>
      <p:sp>
        <p:nvSpPr>
          <p:cNvPr id="34870" name="Oval 60"/>
          <p:cNvSpPr>
            <a:spLocks noChangeArrowheads="1"/>
          </p:cNvSpPr>
          <p:nvPr/>
        </p:nvSpPr>
        <p:spPr bwMode="auto">
          <a:xfrm>
            <a:off x="2516188" y="2970213"/>
            <a:ext cx="57150" cy="65087"/>
          </a:xfrm>
          <a:prstGeom prst="ellipse">
            <a:avLst/>
          </a:prstGeom>
          <a:solidFill>
            <a:srgbClr val="FFFF00"/>
          </a:solidFill>
          <a:ln w="12700">
            <a:solidFill>
              <a:srgbClr val="FFFF00"/>
            </a:solidFill>
            <a:round/>
            <a:headEnd/>
            <a:tailEnd/>
          </a:ln>
        </p:spPr>
        <p:txBody>
          <a:bodyPr/>
          <a:lstStyle/>
          <a:p>
            <a:endParaRPr lang="en-GB"/>
          </a:p>
        </p:txBody>
      </p:sp>
      <p:sp>
        <p:nvSpPr>
          <p:cNvPr id="34871" name="Line 61"/>
          <p:cNvSpPr>
            <a:spLocks noChangeShapeType="1"/>
          </p:cNvSpPr>
          <p:nvPr/>
        </p:nvSpPr>
        <p:spPr bwMode="auto">
          <a:xfrm flipV="1">
            <a:off x="2959100" y="2439988"/>
            <a:ext cx="407988" cy="374650"/>
          </a:xfrm>
          <a:prstGeom prst="line">
            <a:avLst/>
          </a:prstGeom>
          <a:noFill/>
          <a:ln w="25400">
            <a:solidFill>
              <a:srgbClr val="FFCC00"/>
            </a:solidFill>
            <a:round/>
            <a:headEnd/>
            <a:tailEnd/>
          </a:ln>
        </p:spPr>
        <p:txBody>
          <a:bodyPr/>
          <a:lstStyle/>
          <a:p>
            <a:endParaRPr lang="en-US"/>
          </a:p>
        </p:txBody>
      </p:sp>
      <p:sp>
        <p:nvSpPr>
          <p:cNvPr id="34872" name="Line 62"/>
          <p:cNvSpPr>
            <a:spLocks noChangeShapeType="1"/>
          </p:cNvSpPr>
          <p:nvPr/>
        </p:nvSpPr>
        <p:spPr bwMode="auto">
          <a:xfrm>
            <a:off x="2941638" y="2708275"/>
            <a:ext cx="36512" cy="1588"/>
          </a:xfrm>
          <a:prstGeom prst="line">
            <a:avLst/>
          </a:prstGeom>
          <a:noFill/>
          <a:ln w="12700">
            <a:solidFill>
              <a:srgbClr val="FFFF00"/>
            </a:solidFill>
            <a:round/>
            <a:headEnd/>
            <a:tailEnd/>
          </a:ln>
        </p:spPr>
        <p:txBody>
          <a:bodyPr/>
          <a:lstStyle/>
          <a:p>
            <a:endParaRPr lang="en-US"/>
          </a:p>
        </p:txBody>
      </p:sp>
      <p:sp>
        <p:nvSpPr>
          <p:cNvPr id="34873" name="Line 63"/>
          <p:cNvSpPr>
            <a:spLocks noChangeShapeType="1"/>
          </p:cNvSpPr>
          <p:nvPr/>
        </p:nvSpPr>
        <p:spPr bwMode="auto">
          <a:xfrm>
            <a:off x="2959100" y="2708275"/>
            <a:ext cx="0" cy="96838"/>
          </a:xfrm>
          <a:prstGeom prst="line">
            <a:avLst/>
          </a:prstGeom>
          <a:noFill/>
          <a:ln w="12700">
            <a:solidFill>
              <a:srgbClr val="FFFF00"/>
            </a:solidFill>
            <a:round/>
            <a:headEnd/>
            <a:tailEnd/>
          </a:ln>
        </p:spPr>
        <p:txBody>
          <a:bodyPr/>
          <a:lstStyle/>
          <a:p>
            <a:endParaRPr lang="en-US"/>
          </a:p>
        </p:txBody>
      </p:sp>
      <p:sp>
        <p:nvSpPr>
          <p:cNvPr id="34874" name="Oval 64"/>
          <p:cNvSpPr>
            <a:spLocks noChangeArrowheads="1"/>
          </p:cNvSpPr>
          <p:nvPr/>
        </p:nvSpPr>
        <p:spPr bwMode="auto">
          <a:xfrm>
            <a:off x="2935288" y="2789238"/>
            <a:ext cx="57150" cy="63500"/>
          </a:xfrm>
          <a:prstGeom prst="ellipse">
            <a:avLst/>
          </a:prstGeom>
          <a:solidFill>
            <a:srgbClr val="FFFF00"/>
          </a:solidFill>
          <a:ln w="12700">
            <a:solidFill>
              <a:srgbClr val="FFCC00"/>
            </a:solidFill>
            <a:round/>
            <a:headEnd/>
            <a:tailEnd/>
          </a:ln>
        </p:spPr>
        <p:txBody>
          <a:bodyPr/>
          <a:lstStyle/>
          <a:p>
            <a:endParaRPr lang="en-GB"/>
          </a:p>
        </p:txBody>
      </p:sp>
      <p:sp>
        <p:nvSpPr>
          <p:cNvPr id="34875" name="Line 65"/>
          <p:cNvSpPr>
            <a:spLocks noChangeShapeType="1"/>
          </p:cNvSpPr>
          <p:nvPr/>
        </p:nvSpPr>
        <p:spPr bwMode="auto">
          <a:xfrm flipV="1">
            <a:off x="3367088" y="2333625"/>
            <a:ext cx="411162" cy="106363"/>
          </a:xfrm>
          <a:prstGeom prst="line">
            <a:avLst/>
          </a:prstGeom>
          <a:noFill/>
          <a:ln w="25400">
            <a:solidFill>
              <a:srgbClr val="FFCC00"/>
            </a:solidFill>
            <a:round/>
            <a:headEnd/>
            <a:tailEnd/>
          </a:ln>
        </p:spPr>
        <p:txBody>
          <a:bodyPr/>
          <a:lstStyle/>
          <a:p>
            <a:endParaRPr lang="en-US"/>
          </a:p>
        </p:txBody>
      </p:sp>
      <p:sp>
        <p:nvSpPr>
          <p:cNvPr id="34876" name="Line 66"/>
          <p:cNvSpPr>
            <a:spLocks noChangeShapeType="1"/>
          </p:cNvSpPr>
          <p:nvPr/>
        </p:nvSpPr>
        <p:spPr bwMode="auto">
          <a:xfrm>
            <a:off x="3349625" y="2354263"/>
            <a:ext cx="38100" cy="1587"/>
          </a:xfrm>
          <a:prstGeom prst="line">
            <a:avLst/>
          </a:prstGeom>
          <a:noFill/>
          <a:ln w="12700">
            <a:solidFill>
              <a:srgbClr val="FFFF00"/>
            </a:solidFill>
            <a:round/>
            <a:headEnd/>
            <a:tailEnd/>
          </a:ln>
        </p:spPr>
        <p:txBody>
          <a:bodyPr/>
          <a:lstStyle/>
          <a:p>
            <a:endParaRPr lang="en-US"/>
          </a:p>
        </p:txBody>
      </p:sp>
      <p:sp>
        <p:nvSpPr>
          <p:cNvPr id="34877" name="Line 67"/>
          <p:cNvSpPr>
            <a:spLocks noChangeShapeType="1"/>
          </p:cNvSpPr>
          <p:nvPr/>
        </p:nvSpPr>
        <p:spPr bwMode="auto">
          <a:xfrm>
            <a:off x="3368675" y="2354263"/>
            <a:ext cx="0" cy="85725"/>
          </a:xfrm>
          <a:prstGeom prst="line">
            <a:avLst/>
          </a:prstGeom>
          <a:noFill/>
          <a:ln w="12700">
            <a:solidFill>
              <a:srgbClr val="FFFF00"/>
            </a:solidFill>
            <a:round/>
            <a:headEnd/>
            <a:tailEnd/>
          </a:ln>
        </p:spPr>
        <p:txBody>
          <a:bodyPr/>
          <a:lstStyle/>
          <a:p>
            <a:endParaRPr lang="en-US"/>
          </a:p>
        </p:txBody>
      </p:sp>
      <p:sp>
        <p:nvSpPr>
          <p:cNvPr id="34878" name="Oval 68"/>
          <p:cNvSpPr>
            <a:spLocks noChangeArrowheads="1"/>
          </p:cNvSpPr>
          <p:nvPr/>
        </p:nvSpPr>
        <p:spPr bwMode="auto">
          <a:xfrm>
            <a:off x="3344863" y="2413000"/>
            <a:ext cx="55562" cy="65088"/>
          </a:xfrm>
          <a:prstGeom prst="ellipse">
            <a:avLst/>
          </a:prstGeom>
          <a:solidFill>
            <a:srgbClr val="FFFF00"/>
          </a:solidFill>
          <a:ln w="12700">
            <a:solidFill>
              <a:srgbClr val="FFCC00"/>
            </a:solidFill>
            <a:round/>
            <a:headEnd/>
            <a:tailEnd/>
          </a:ln>
        </p:spPr>
        <p:txBody>
          <a:bodyPr/>
          <a:lstStyle/>
          <a:p>
            <a:endParaRPr lang="en-GB"/>
          </a:p>
        </p:txBody>
      </p:sp>
      <p:sp>
        <p:nvSpPr>
          <p:cNvPr id="34879" name="Line 69"/>
          <p:cNvSpPr>
            <a:spLocks noChangeShapeType="1"/>
          </p:cNvSpPr>
          <p:nvPr/>
        </p:nvSpPr>
        <p:spPr bwMode="auto">
          <a:xfrm>
            <a:off x="3778250" y="2333625"/>
            <a:ext cx="828675" cy="106363"/>
          </a:xfrm>
          <a:prstGeom prst="line">
            <a:avLst/>
          </a:prstGeom>
          <a:noFill/>
          <a:ln w="25400">
            <a:solidFill>
              <a:srgbClr val="FFCC00"/>
            </a:solidFill>
            <a:round/>
            <a:headEnd/>
            <a:tailEnd/>
          </a:ln>
        </p:spPr>
        <p:txBody>
          <a:bodyPr/>
          <a:lstStyle/>
          <a:p>
            <a:endParaRPr lang="en-US"/>
          </a:p>
        </p:txBody>
      </p:sp>
      <p:sp>
        <p:nvSpPr>
          <p:cNvPr id="34880" name="Line 70"/>
          <p:cNvSpPr>
            <a:spLocks noChangeShapeType="1"/>
          </p:cNvSpPr>
          <p:nvPr/>
        </p:nvSpPr>
        <p:spPr bwMode="auto">
          <a:xfrm>
            <a:off x="3759200" y="2109788"/>
            <a:ext cx="36513" cy="1587"/>
          </a:xfrm>
          <a:prstGeom prst="line">
            <a:avLst/>
          </a:prstGeom>
          <a:noFill/>
          <a:ln w="12700">
            <a:solidFill>
              <a:srgbClr val="FFFF00"/>
            </a:solidFill>
            <a:round/>
            <a:headEnd/>
            <a:tailEnd/>
          </a:ln>
        </p:spPr>
        <p:txBody>
          <a:bodyPr/>
          <a:lstStyle/>
          <a:p>
            <a:endParaRPr lang="en-US"/>
          </a:p>
        </p:txBody>
      </p:sp>
      <p:sp>
        <p:nvSpPr>
          <p:cNvPr id="34881" name="Line 71"/>
          <p:cNvSpPr>
            <a:spLocks noChangeShapeType="1"/>
          </p:cNvSpPr>
          <p:nvPr/>
        </p:nvSpPr>
        <p:spPr bwMode="auto">
          <a:xfrm>
            <a:off x="3778250" y="2109788"/>
            <a:ext cx="0" cy="212725"/>
          </a:xfrm>
          <a:prstGeom prst="line">
            <a:avLst/>
          </a:prstGeom>
          <a:noFill/>
          <a:ln w="12700">
            <a:solidFill>
              <a:srgbClr val="FFCC00"/>
            </a:solidFill>
            <a:round/>
            <a:headEnd/>
            <a:tailEnd/>
          </a:ln>
        </p:spPr>
        <p:txBody>
          <a:bodyPr/>
          <a:lstStyle/>
          <a:p>
            <a:endParaRPr lang="en-US"/>
          </a:p>
        </p:txBody>
      </p:sp>
      <p:sp>
        <p:nvSpPr>
          <p:cNvPr id="34882" name="Oval 72"/>
          <p:cNvSpPr>
            <a:spLocks noChangeArrowheads="1"/>
          </p:cNvSpPr>
          <p:nvPr/>
        </p:nvSpPr>
        <p:spPr bwMode="auto">
          <a:xfrm>
            <a:off x="3752850" y="2306638"/>
            <a:ext cx="58738" cy="63500"/>
          </a:xfrm>
          <a:prstGeom prst="ellipse">
            <a:avLst/>
          </a:prstGeom>
          <a:solidFill>
            <a:srgbClr val="FFFF00"/>
          </a:solidFill>
          <a:ln w="12700">
            <a:solidFill>
              <a:srgbClr val="FFFF00"/>
            </a:solidFill>
            <a:round/>
            <a:headEnd/>
            <a:tailEnd/>
          </a:ln>
        </p:spPr>
        <p:txBody>
          <a:bodyPr/>
          <a:lstStyle/>
          <a:p>
            <a:endParaRPr lang="en-GB"/>
          </a:p>
        </p:txBody>
      </p:sp>
      <p:sp>
        <p:nvSpPr>
          <p:cNvPr id="34883" name="Line 73"/>
          <p:cNvSpPr>
            <a:spLocks noChangeShapeType="1"/>
          </p:cNvSpPr>
          <p:nvPr/>
        </p:nvSpPr>
        <p:spPr bwMode="auto">
          <a:xfrm>
            <a:off x="4606925" y="2439988"/>
            <a:ext cx="828675" cy="344487"/>
          </a:xfrm>
          <a:prstGeom prst="line">
            <a:avLst/>
          </a:prstGeom>
          <a:noFill/>
          <a:ln w="25400">
            <a:solidFill>
              <a:srgbClr val="FFCC00"/>
            </a:solidFill>
            <a:round/>
            <a:headEnd/>
            <a:tailEnd/>
          </a:ln>
        </p:spPr>
        <p:txBody>
          <a:bodyPr/>
          <a:lstStyle/>
          <a:p>
            <a:endParaRPr lang="en-US"/>
          </a:p>
        </p:txBody>
      </p:sp>
      <p:sp>
        <p:nvSpPr>
          <p:cNvPr id="34884" name="Line 74"/>
          <p:cNvSpPr>
            <a:spLocks noChangeShapeType="1"/>
          </p:cNvSpPr>
          <p:nvPr/>
        </p:nvSpPr>
        <p:spPr bwMode="auto">
          <a:xfrm>
            <a:off x="4587875" y="2076450"/>
            <a:ext cx="36513" cy="1588"/>
          </a:xfrm>
          <a:prstGeom prst="line">
            <a:avLst/>
          </a:prstGeom>
          <a:noFill/>
          <a:ln w="12700">
            <a:solidFill>
              <a:srgbClr val="FFFF00"/>
            </a:solidFill>
            <a:round/>
            <a:headEnd/>
            <a:tailEnd/>
          </a:ln>
        </p:spPr>
        <p:txBody>
          <a:bodyPr/>
          <a:lstStyle/>
          <a:p>
            <a:endParaRPr lang="en-US"/>
          </a:p>
        </p:txBody>
      </p:sp>
      <p:sp>
        <p:nvSpPr>
          <p:cNvPr id="34885" name="Line 75"/>
          <p:cNvSpPr>
            <a:spLocks noChangeShapeType="1"/>
          </p:cNvSpPr>
          <p:nvPr/>
        </p:nvSpPr>
        <p:spPr bwMode="auto">
          <a:xfrm>
            <a:off x="4606925" y="2076450"/>
            <a:ext cx="0" cy="354013"/>
          </a:xfrm>
          <a:prstGeom prst="line">
            <a:avLst/>
          </a:prstGeom>
          <a:noFill/>
          <a:ln w="12700">
            <a:solidFill>
              <a:srgbClr val="FFCC00"/>
            </a:solidFill>
            <a:round/>
            <a:headEnd/>
            <a:tailEnd/>
          </a:ln>
        </p:spPr>
        <p:txBody>
          <a:bodyPr/>
          <a:lstStyle/>
          <a:p>
            <a:endParaRPr lang="en-US"/>
          </a:p>
        </p:txBody>
      </p:sp>
      <p:sp>
        <p:nvSpPr>
          <p:cNvPr id="34886" name="Oval 76"/>
          <p:cNvSpPr>
            <a:spLocks noChangeArrowheads="1"/>
          </p:cNvSpPr>
          <p:nvPr/>
        </p:nvSpPr>
        <p:spPr bwMode="auto">
          <a:xfrm>
            <a:off x="4581525" y="2413000"/>
            <a:ext cx="58738" cy="65088"/>
          </a:xfrm>
          <a:prstGeom prst="ellipse">
            <a:avLst/>
          </a:prstGeom>
          <a:solidFill>
            <a:srgbClr val="FFFF00"/>
          </a:solidFill>
          <a:ln w="12700">
            <a:solidFill>
              <a:srgbClr val="FFFF00"/>
            </a:solidFill>
            <a:round/>
            <a:headEnd/>
            <a:tailEnd/>
          </a:ln>
        </p:spPr>
        <p:txBody>
          <a:bodyPr/>
          <a:lstStyle/>
          <a:p>
            <a:endParaRPr lang="en-GB"/>
          </a:p>
        </p:txBody>
      </p:sp>
      <p:sp>
        <p:nvSpPr>
          <p:cNvPr id="34887" name="Line 77"/>
          <p:cNvSpPr>
            <a:spLocks noChangeShapeType="1"/>
          </p:cNvSpPr>
          <p:nvPr/>
        </p:nvSpPr>
        <p:spPr bwMode="auto">
          <a:xfrm flipV="1">
            <a:off x="5435600" y="2687638"/>
            <a:ext cx="817563" cy="96837"/>
          </a:xfrm>
          <a:prstGeom prst="line">
            <a:avLst/>
          </a:prstGeom>
          <a:noFill/>
          <a:ln w="25400">
            <a:solidFill>
              <a:srgbClr val="FFCC00"/>
            </a:solidFill>
            <a:round/>
            <a:headEnd/>
            <a:tailEnd/>
          </a:ln>
        </p:spPr>
        <p:txBody>
          <a:bodyPr/>
          <a:lstStyle/>
          <a:p>
            <a:endParaRPr lang="en-US"/>
          </a:p>
        </p:txBody>
      </p:sp>
      <p:sp>
        <p:nvSpPr>
          <p:cNvPr id="34888" name="Line 78"/>
          <p:cNvSpPr>
            <a:spLocks noChangeShapeType="1"/>
          </p:cNvSpPr>
          <p:nvPr/>
        </p:nvSpPr>
        <p:spPr bwMode="auto">
          <a:xfrm>
            <a:off x="5416550" y="2419350"/>
            <a:ext cx="36513" cy="1588"/>
          </a:xfrm>
          <a:prstGeom prst="line">
            <a:avLst/>
          </a:prstGeom>
          <a:noFill/>
          <a:ln w="12700">
            <a:solidFill>
              <a:srgbClr val="FFFF00"/>
            </a:solidFill>
            <a:round/>
            <a:headEnd/>
            <a:tailEnd/>
          </a:ln>
        </p:spPr>
        <p:txBody>
          <a:bodyPr/>
          <a:lstStyle/>
          <a:p>
            <a:endParaRPr lang="en-US"/>
          </a:p>
        </p:txBody>
      </p:sp>
      <p:sp>
        <p:nvSpPr>
          <p:cNvPr id="34889" name="Line 79"/>
          <p:cNvSpPr>
            <a:spLocks noChangeShapeType="1"/>
          </p:cNvSpPr>
          <p:nvPr/>
        </p:nvSpPr>
        <p:spPr bwMode="auto">
          <a:xfrm>
            <a:off x="5435600" y="2419350"/>
            <a:ext cx="0" cy="365125"/>
          </a:xfrm>
          <a:prstGeom prst="line">
            <a:avLst/>
          </a:prstGeom>
          <a:noFill/>
          <a:ln w="12700">
            <a:solidFill>
              <a:srgbClr val="FFCC00"/>
            </a:solidFill>
            <a:round/>
            <a:headEnd/>
            <a:tailEnd/>
          </a:ln>
        </p:spPr>
        <p:txBody>
          <a:bodyPr/>
          <a:lstStyle/>
          <a:p>
            <a:endParaRPr lang="en-US"/>
          </a:p>
        </p:txBody>
      </p:sp>
      <p:sp>
        <p:nvSpPr>
          <p:cNvPr id="34890" name="Oval 80"/>
          <p:cNvSpPr>
            <a:spLocks noChangeArrowheads="1"/>
          </p:cNvSpPr>
          <p:nvPr/>
        </p:nvSpPr>
        <p:spPr bwMode="auto">
          <a:xfrm>
            <a:off x="5410200" y="2757488"/>
            <a:ext cx="58738" cy="61912"/>
          </a:xfrm>
          <a:prstGeom prst="ellipse">
            <a:avLst/>
          </a:prstGeom>
          <a:solidFill>
            <a:srgbClr val="FFFF00"/>
          </a:solidFill>
          <a:ln w="12700">
            <a:solidFill>
              <a:srgbClr val="FFFF00"/>
            </a:solidFill>
            <a:round/>
            <a:headEnd/>
            <a:tailEnd/>
          </a:ln>
        </p:spPr>
        <p:txBody>
          <a:bodyPr/>
          <a:lstStyle/>
          <a:p>
            <a:endParaRPr lang="en-GB"/>
          </a:p>
        </p:txBody>
      </p:sp>
      <p:sp>
        <p:nvSpPr>
          <p:cNvPr id="34891" name="Line 81"/>
          <p:cNvSpPr>
            <a:spLocks noChangeShapeType="1"/>
          </p:cNvSpPr>
          <p:nvPr/>
        </p:nvSpPr>
        <p:spPr bwMode="auto">
          <a:xfrm>
            <a:off x="6235700" y="2301875"/>
            <a:ext cx="36513" cy="0"/>
          </a:xfrm>
          <a:prstGeom prst="line">
            <a:avLst/>
          </a:prstGeom>
          <a:noFill/>
          <a:ln w="12700">
            <a:solidFill>
              <a:srgbClr val="FFFF00"/>
            </a:solidFill>
            <a:round/>
            <a:headEnd/>
            <a:tailEnd/>
          </a:ln>
        </p:spPr>
        <p:txBody>
          <a:bodyPr/>
          <a:lstStyle/>
          <a:p>
            <a:endParaRPr lang="en-US"/>
          </a:p>
        </p:txBody>
      </p:sp>
      <p:sp>
        <p:nvSpPr>
          <p:cNvPr id="34892" name="Line 82"/>
          <p:cNvSpPr>
            <a:spLocks noChangeShapeType="1"/>
          </p:cNvSpPr>
          <p:nvPr/>
        </p:nvSpPr>
        <p:spPr bwMode="auto">
          <a:xfrm>
            <a:off x="6254750" y="2301875"/>
            <a:ext cx="0" cy="363538"/>
          </a:xfrm>
          <a:prstGeom prst="line">
            <a:avLst/>
          </a:prstGeom>
          <a:noFill/>
          <a:ln w="12700">
            <a:solidFill>
              <a:srgbClr val="FFCC00"/>
            </a:solidFill>
            <a:round/>
            <a:headEnd/>
            <a:tailEnd/>
          </a:ln>
        </p:spPr>
        <p:txBody>
          <a:bodyPr/>
          <a:lstStyle/>
          <a:p>
            <a:endParaRPr lang="en-US"/>
          </a:p>
        </p:txBody>
      </p:sp>
      <p:sp>
        <p:nvSpPr>
          <p:cNvPr id="34893" name="Oval 83"/>
          <p:cNvSpPr>
            <a:spLocks noChangeArrowheads="1"/>
          </p:cNvSpPr>
          <p:nvPr/>
        </p:nvSpPr>
        <p:spPr bwMode="auto">
          <a:xfrm>
            <a:off x="6229350" y="2660650"/>
            <a:ext cx="57150" cy="63500"/>
          </a:xfrm>
          <a:prstGeom prst="ellipse">
            <a:avLst/>
          </a:prstGeom>
          <a:solidFill>
            <a:srgbClr val="FFFF00"/>
          </a:solidFill>
          <a:ln w="12700">
            <a:solidFill>
              <a:srgbClr val="FFFF00"/>
            </a:solidFill>
            <a:round/>
            <a:headEnd/>
            <a:tailEnd/>
          </a:ln>
        </p:spPr>
        <p:txBody>
          <a:bodyPr/>
          <a:lstStyle/>
          <a:p>
            <a:endParaRPr lang="en-GB"/>
          </a:p>
        </p:txBody>
      </p:sp>
      <p:sp>
        <p:nvSpPr>
          <p:cNvPr id="34894" name="Line 84"/>
          <p:cNvSpPr>
            <a:spLocks noChangeShapeType="1"/>
          </p:cNvSpPr>
          <p:nvPr/>
        </p:nvSpPr>
        <p:spPr bwMode="auto">
          <a:xfrm>
            <a:off x="2016125" y="3457575"/>
            <a:ext cx="4429125" cy="1588"/>
          </a:xfrm>
          <a:prstGeom prst="line">
            <a:avLst/>
          </a:prstGeom>
          <a:noFill/>
          <a:ln w="12700">
            <a:solidFill>
              <a:srgbClr val="FFFFFF"/>
            </a:solidFill>
            <a:round/>
            <a:headEnd/>
            <a:tailEnd/>
          </a:ln>
        </p:spPr>
        <p:txBody>
          <a:bodyPr/>
          <a:lstStyle/>
          <a:p>
            <a:endParaRPr lang="en-US"/>
          </a:p>
        </p:txBody>
      </p:sp>
      <p:sp>
        <p:nvSpPr>
          <p:cNvPr id="34895" name="Oval 85"/>
          <p:cNvSpPr>
            <a:spLocks noChangeArrowheads="1"/>
          </p:cNvSpPr>
          <p:nvPr/>
        </p:nvSpPr>
        <p:spPr bwMode="auto">
          <a:xfrm>
            <a:off x="2106613" y="3430588"/>
            <a:ext cx="58737" cy="63500"/>
          </a:xfrm>
          <a:prstGeom prst="ellipse">
            <a:avLst/>
          </a:prstGeom>
          <a:solidFill>
            <a:srgbClr val="FFFF00"/>
          </a:solidFill>
          <a:ln w="12700">
            <a:solidFill>
              <a:srgbClr val="FFFF00"/>
            </a:solidFill>
            <a:round/>
            <a:headEnd/>
            <a:tailEnd/>
          </a:ln>
        </p:spPr>
        <p:txBody>
          <a:bodyPr/>
          <a:lstStyle/>
          <a:p>
            <a:endParaRPr lang="en-GB"/>
          </a:p>
        </p:txBody>
      </p:sp>
      <p:sp>
        <p:nvSpPr>
          <p:cNvPr id="34896" name="Rectangle 86"/>
          <p:cNvSpPr>
            <a:spLocks noChangeArrowheads="1"/>
          </p:cNvSpPr>
          <p:nvPr/>
        </p:nvSpPr>
        <p:spPr bwMode="auto">
          <a:xfrm>
            <a:off x="746125" y="2882900"/>
            <a:ext cx="973138" cy="415925"/>
          </a:xfrm>
          <a:prstGeom prst="rect">
            <a:avLst/>
          </a:prstGeom>
          <a:noFill/>
          <a:ln w="9525">
            <a:noFill/>
            <a:miter lim="800000"/>
            <a:headEnd/>
            <a:tailEnd/>
          </a:ln>
        </p:spPr>
        <p:txBody>
          <a:bodyPr lIns="0" tIns="0" rIns="0" bIns="0">
            <a:spAutoFit/>
          </a:bodyPr>
          <a:lstStyle/>
          <a:p>
            <a:pPr>
              <a:lnSpc>
                <a:spcPct val="85000"/>
              </a:lnSpc>
            </a:pPr>
            <a:r>
              <a:rPr lang="en-US" sz="1600"/>
              <a:t>Change</a:t>
            </a:r>
          </a:p>
          <a:p>
            <a:pPr>
              <a:lnSpc>
                <a:spcPct val="85000"/>
              </a:lnSpc>
            </a:pPr>
            <a:r>
              <a:rPr lang="en-US" sz="1600"/>
              <a:t>in PT (%)</a:t>
            </a:r>
          </a:p>
        </p:txBody>
      </p:sp>
      <p:sp>
        <p:nvSpPr>
          <p:cNvPr id="34897" name="Rectangle 87"/>
          <p:cNvSpPr>
            <a:spLocks noChangeArrowheads="1"/>
          </p:cNvSpPr>
          <p:nvPr/>
        </p:nvSpPr>
        <p:spPr bwMode="auto">
          <a:xfrm>
            <a:off x="1625600" y="2900363"/>
            <a:ext cx="63500" cy="274637"/>
          </a:xfrm>
          <a:prstGeom prst="rect">
            <a:avLst/>
          </a:prstGeom>
          <a:noFill/>
          <a:ln w="9525">
            <a:noFill/>
            <a:miter lim="800000"/>
            <a:headEnd/>
            <a:tailEnd/>
          </a:ln>
        </p:spPr>
        <p:txBody>
          <a:bodyPr wrap="none" lIns="0" tIns="0" rIns="0" bIns="0">
            <a:spAutoFit/>
          </a:bodyPr>
          <a:lstStyle/>
          <a:p>
            <a:pPr eaLnBrk="0" hangingPunct="0"/>
            <a:r>
              <a:rPr lang="en-US" b="1"/>
              <a:t> </a:t>
            </a:r>
            <a:endParaRPr lang="en-US"/>
          </a:p>
        </p:txBody>
      </p:sp>
      <p:sp>
        <p:nvSpPr>
          <p:cNvPr id="34898" name="Rectangle 89"/>
          <p:cNvSpPr>
            <a:spLocks noChangeArrowheads="1"/>
          </p:cNvSpPr>
          <p:nvPr/>
        </p:nvSpPr>
        <p:spPr bwMode="auto">
          <a:xfrm>
            <a:off x="6362700" y="2547938"/>
            <a:ext cx="700088" cy="269875"/>
          </a:xfrm>
          <a:prstGeom prst="rect">
            <a:avLst/>
          </a:prstGeom>
          <a:solidFill>
            <a:srgbClr val="FFCC00"/>
          </a:solidFill>
          <a:ln w="9525">
            <a:noFill/>
            <a:miter lim="800000"/>
            <a:headEnd/>
            <a:tailEnd/>
          </a:ln>
        </p:spPr>
        <p:txBody>
          <a:bodyPr lIns="36000" tIns="36000" rIns="0" bIns="0">
            <a:spAutoFit/>
          </a:bodyPr>
          <a:lstStyle/>
          <a:p>
            <a:pPr>
              <a:lnSpc>
                <a:spcPct val="85000"/>
              </a:lnSpc>
            </a:pPr>
            <a:r>
              <a:rPr lang="en-US"/>
              <a:t>Saline</a:t>
            </a:r>
          </a:p>
        </p:txBody>
      </p:sp>
      <p:sp>
        <p:nvSpPr>
          <p:cNvPr id="34899" name="Rectangle 90"/>
          <p:cNvSpPr>
            <a:spLocks noChangeArrowheads="1"/>
          </p:cNvSpPr>
          <p:nvPr/>
        </p:nvSpPr>
        <p:spPr bwMode="auto">
          <a:xfrm>
            <a:off x="6378575" y="4098925"/>
            <a:ext cx="681038" cy="269875"/>
          </a:xfrm>
          <a:prstGeom prst="rect">
            <a:avLst/>
          </a:prstGeom>
          <a:solidFill>
            <a:srgbClr val="4FBB9A"/>
          </a:solidFill>
          <a:ln w="9525">
            <a:noFill/>
            <a:miter lim="800000"/>
            <a:headEnd/>
            <a:tailEnd/>
          </a:ln>
        </p:spPr>
        <p:txBody>
          <a:bodyPr lIns="36000" tIns="36000" rIns="0" bIns="0">
            <a:spAutoFit/>
          </a:bodyPr>
          <a:lstStyle/>
          <a:p>
            <a:pPr>
              <a:lnSpc>
                <a:spcPct val="85000"/>
              </a:lnSpc>
            </a:pPr>
            <a:r>
              <a:rPr lang="en-US"/>
              <a:t>Acid</a:t>
            </a:r>
          </a:p>
        </p:txBody>
      </p:sp>
      <p:sp>
        <p:nvSpPr>
          <p:cNvPr id="34900" name="Rectangle 91"/>
          <p:cNvSpPr>
            <a:spLocks noChangeArrowheads="1"/>
          </p:cNvSpPr>
          <p:nvPr/>
        </p:nvSpPr>
        <p:spPr bwMode="auto">
          <a:xfrm>
            <a:off x="2185988" y="1550988"/>
            <a:ext cx="936625" cy="233362"/>
          </a:xfrm>
          <a:prstGeom prst="rect">
            <a:avLst/>
          </a:prstGeom>
          <a:noFill/>
          <a:ln w="9525">
            <a:noFill/>
            <a:miter lim="800000"/>
            <a:headEnd/>
            <a:tailEnd/>
          </a:ln>
        </p:spPr>
        <p:txBody>
          <a:bodyPr lIns="0" tIns="0" rIns="0" bIns="0">
            <a:spAutoFit/>
          </a:bodyPr>
          <a:lstStyle/>
          <a:p>
            <a:pPr algn="r">
              <a:lnSpc>
                <a:spcPct val="85000"/>
              </a:lnSpc>
            </a:pPr>
            <a:r>
              <a:rPr lang="en-US"/>
              <a:t>30 min</a:t>
            </a:r>
          </a:p>
        </p:txBody>
      </p:sp>
      <p:sp>
        <p:nvSpPr>
          <p:cNvPr id="110684" name="Rectangle 92"/>
          <p:cNvSpPr>
            <a:spLocks noChangeArrowheads="1"/>
          </p:cNvSpPr>
          <p:nvPr/>
        </p:nvSpPr>
        <p:spPr bwMode="auto">
          <a:xfrm>
            <a:off x="6656388" y="3430588"/>
            <a:ext cx="2341562" cy="622300"/>
          </a:xfrm>
          <a:prstGeom prst="rect">
            <a:avLst/>
          </a:prstGeom>
          <a:noFill/>
          <a:ln w="9525">
            <a:noFill/>
            <a:miter lim="800000"/>
            <a:headEnd/>
            <a:tailEnd/>
          </a:ln>
        </p:spPr>
        <p:txBody>
          <a:bodyPr lIns="0" tIns="0" rIns="0" bIns="0">
            <a:spAutoFit/>
          </a:bodyPr>
          <a:lstStyle/>
          <a:p>
            <a:pPr algn="ctr" eaLnBrk="0" hangingPunct="0">
              <a:lnSpc>
                <a:spcPct val="85000"/>
              </a:lnSpc>
            </a:pPr>
            <a:r>
              <a:rPr lang="en-US" sz="2400">
                <a:solidFill>
                  <a:srgbClr val="FF0000"/>
                </a:solidFill>
              </a:rPr>
              <a:t>Pain Tolerance</a:t>
            </a:r>
          </a:p>
          <a:p>
            <a:pPr algn="ctr" eaLnBrk="0" hangingPunct="0">
              <a:lnSpc>
                <a:spcPct val="85000"/>
              </a:lnSpc>
            </a:pPr>
            <a:r>
              <a:rPr lang="en-US" sz="2400">
                <a:solidFill>
                  <a:srgbClr val="FF0000"/>
                </a:solidFill>
              </a:rPr>
              <a:t>Reduces</a:t>
            </a:r>
          </a:p>
        </p:txBody>
      </p:sp>
      <p:sp>
        <p:nvSpPr>
          <p:cNvPr id="34902" name="Rectangle 93"/>
          <p:cNvSpPr>
            <a:spLocks noChangeArrowheads="1"/>
          </p:cNvSpPr>
          <p:nvPr/>
        </p:nvSpPr>
        <p:spPr bwMode="auto">
          <a:xfrm>
            <a:off x="7626350" y="2943225"/>
            <a:ext cx="63500" cy="274638"/>
          </a:xfrm>
          <a:prstGeom prst="rect">
            <a:avLst/>
          </a:prstGeom>
          <a:noFill/>
          <a:ln w="9525">
            <a:noFill/>
            <a:miter lim="800000"/>
            <a:headEnd/>
            <a:tailEnd/>
          </a:ln>
        </p:spPr>
        <p:txBody>
          <a:bodyPr wrap="none" lIns="0" tIns="0" rIns="0" bIns="0">
            <a:spAutoFit/>
          </a:bodyPr>
          <a:lstStyle/>
          <a:p>
            <a:pPr eaLnBrk="0" hangingPunct="0"/>
            <a:r>
              <a:rPr lang="en-US" b="1"/>
              <a:t> </a:t>
            </a:r>
            <a:endParaRPr lang="en-US"/>
          </a:p>
        </p:txBody>
      </p:sp>
      <p:sp>
        <p:nvSpPr>
          <p:cNvPr id="34903" name="Rectangle 94"/>
          <p:cNvSpPr>
            <a:spLocks noChangeArrowheads="1"/>
          </p:cNvSpPr>
          <p:nvPr/>
        </p:nvSpPr>
        <p:spPr bwMode="auto">
          <a:xfrm>
            <a:off x="7605713" y="2922588"/>
            <a:ext cx="63500" cy="274637"/>
          </a:xfrm>
          <a:prstGeom prst="rect">
            <a:avLst/>
          </a:prstGeom>
          <a:noFill/>
          <a:ln w="9525">
            <a:noFill/>
            <a:miter lim="800000"/>
            <a:headEnd/>
            <a:tailEnd/>
          </a:ln>
        </p:spPr>
        <p:txBody>
          <a:bodyPr wrap="none" lIns="0" tIns="0" rIns="0" bIns="0">
            <a:spAutoFit/>
          </a:bodyPr>
          <a:lstStyle/>
          <a:p>
            <a:pPr eaLnBrk="0" hangingPunct="0"/>
            <a:r>
              <a:rPr lang="en-US" b="1"/>
              <a:t> </a:t>
            </a:r>
            <a:endParaRPr lang="en-US"/>
          </a:p>
        </p:txBody>
      </p:sp>
      <p:sp>
        <p:nvSpPr>
          <p:cNvPr id="34904" name="Text Box 95"/>
          <p:cNvSpPr txBox="1">
            <a:spLocks noChangeArrowheads="1"/>
          </p:cNvSpPr>
          <p:nvPr/>
        </p:nvSpPr>
        <p:spPr bwMode="auto">
          <a:xfrm>
            <a:off x="746125" y="3379788"/>
            <a:ext cx="849313" cy="304800"/>
          </a:xfrm>
          <a:prstGeom prst="rect">
            <a:avLst/>
          </a:prstGeom>
          <a:noFill/>
          <a:ln w="9525">
            <a:noFill/>
            <a:miter lim="800000"/>
            <a:headEnd/>
            <a:tailEnd/>
          </a:ln>
        </p:spPr>
        <p:txBody>
          <a:bodyPr wrap="none" lIns="0" tIns="0" rIns="0" bIns="0">
            <a:spAutoFit/>
          </a:bodyPr>
          <a:lstStyle/>
          <a:p>
            <a:r>
              <a:rPr lang="en-GB" sz="1000"/>
              <a:t>PT =</a:t>
            </a:r>
            <a:br>
              <a:rPr lang="en-GB" sz="1000"/>
            </a:br>
            <a:r>
              <a:rPr lang="en-GB" sz="1000"/>
              <a:t>Pain Threshold</a:t>
            </a:r>
          </a:p>
        </p:txBody>
      </p:sp>
      <p:sp>
        <p:nvSpPr>
          <p:cNvPr id="110688" name="Freeform 101"/>
          <p:cNvSpPr>
            <a:spLocks/>
          </p:cNvSpPr>
          <p:nvPr/>
        </p:nvSpPr>
        <p:spPr bwMode="auto">
          <a:xfrm>
            <a:off x="5802313" y="3059113"/>
            <a:ext cx="433387" cy="1031875"/>
          </a:xfrm>
          <a:custGeom>
            <a:avLst/>
            <a:gdLst>
              <a:gd name="T0" fmla="*/ 2147483647 w 273"/>
              <a:gd name="T1" fmla="*/ 0 h 650"/>
              <a:gd name="T2" fmla="*/ 2147483647 w 273"/>
              <a:gd name="T3" fmla="*/ 2147483647 h 650"/>
              <a:gd name="T4" fmla="*/ 2147483647 w 273"/>
              <a:gd name="T5" fmla="*/ 2147483647 h 650"/>
              <a:gd name="T6" fmla="*/ 2147483647 w 273"/>
              <a:gd name="T7" fmla="*/ 2147483647 h 650"/>
              <a:gd name="T8" fmla="*/ 0 w 273"/>
              <a:gd name="T9" fmla="*/ 2147483647 h 650"/>
              <a:gd name="T10" fmla="*/ 2147483647 w 273"/>
              <a:gd name="T11" fmla="*/ 2147483647 h 650"/>
              <a:gd name="T12" fmla="*/ 2147483647 w 273"/>
              <a:gd name="T13" fmla="*/ 0 h 650"/>
              <a:gd name="T14" fmla="*/ 2147483647 w 273"/>
              <a:gd name="T15" fmla="*/ 0 h 650"/>
              <a:gd name="T16" fmla="*/ 0 60000 65536"/>
              <a:gd name="T17" fmla="*/ 0 60000 65536"/>
              <a:gd name="T18" fmla="*/ 0 60000 65536"/>
              <a:gd name="T19" fmla="*/ 0 60000 65536"/>
              <a:gd name="T20" fmla="*/ 0 60000 65536"/>
              <a:gd name="T21" fmla="*/ 0 60000 65536"/>
              <a:gd name="T22" fmla="*/ 0 60000 65536"/>
              <a:gd name="T23" fmla="*/ 0 60000 65536"/>
              <a:gd name="T24" fmla="*/ 0 w 273"/>
              <a:gd name="T25" fmla="*/ 0 h 650"/>
              <a:gd name="T26" fmla="*/ 273 w 273"/>
              <a:gd name="T27" fmla="*/ 650 h 6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 h="650">
                <a:moveTo>
                  <a:pt x="206" y="0"/>
                </a:moveTo>
                <a:lnTo>
                  <a:pt x="205" y="514"/>
                </a:lnTo>
                <a:lnTo>
                  <a:pt x="273" y="514"/>
                </a:lnTo>
                <a:lnTo>
                  <a:pt x="137" y="650"/>
                </a:lnTo>
                <a:lnTo>
                  <a:pt x="0" y="513"/>
                </a:lnTo>
                <a:lnTo>
                  <a:pt x="68" y="513"/>
                </a:lnTo>
                <a:lnTo>
                  <a:pt x="66" y="0"/>
                </a:lnTo>
                <a:lnTo>
                  <a:pt x="206" y="0"/>
                </a:lnTo>
                <a:close/>
              </a:path>
            </a:pathLst>
          </a:custGeom>
          <a:solidFill>
            <a:srgbClr val="FF0000"/>
          </a:solidFill>
          <a:ln w="9525">
            <a:solidFill>
              <a:srgbClr val="FF0000"/>
            </a:solidFill>
            <a:round/>
            <a:headEnd/>
            <a:tailEnd/>
          </a:ln>
        </p:spPr>
        <p:txBody>
          <a:bodyPr wrap="none" anchor="ctr"/>
          <a:lstStyle/>
          <a:p>
            <a:endParaRPr lang="en-US"/>
          </a:p>
        </p:txBody>
      </p:sp>
      <p:grpSp>
        <p:nvGrpSpPr>
          <p:cNvPr id="3" name="Group 106"/>
          <p:cNvGrpSpPr>
            <a:grpSpLocks/>
          </p:cNvGrpSpPr>
          <p:nvPr/>
        </p:nvGrpSpPr>
        <p:grpSpPr bwMode="auto">
          <a:xfrm>
            <a:off x="2043113" y="5475288"/>
            <a:ext cx="4895850" cy="215900"/>
            <a:chOff x="1633" y="3770"/>
            <a:chExt cx="3084" cy="136"/>
          </a:xfrm>
        </p:grpSpPr>
        <p:sp>
          <p:nvSpPr>
            <p:cNvPr id="34914" name="Freeform 107"/>
            <p:cNvSpPr>
              <a:spLocks/>
            </p:cNvSpPr>
            <p:nvPr/>
          </p:nvSpPr>
          <p:spPr bwMode="auto">
            <a:xfrm>
              <a:off x="1633" y="3770"/>
              <a:ext cx="1225" cy="136"/>
            </a:xfrm>
            <a:custGeom>
              <a:avLst/>
              <a:gdLst>
                <a:gd name="T0" fmla="*/ 0 w 1225"/>
                <a:gd name="T1" fmla="*/ 0 h 182"/>
                <a:gd name="T2" fmla="*/ 0 w 1225"/>
                <a:gd name="T3" fmla="*/ 1 h 182"/>
                <a:gd name="T4" fmla="*/ 1225 w 1225"/>
                <a:gd name="T5" fmla="*/ 1 h 182"/>
                <a:gd name="T6" fmla="*/ 0 60000 65536"/>
                <a:gd name="T7" fmla="*/ 0 60000 65536"/>
                <a:gd name="T8" fmla="*/ 0 60000 65536"/>
                <a:gd name="T9" fmla="*/ 0 w 1225"/>
                <a:gd name="T10" fmla="*/ 0 h 182"/>
                <a:gd name="T11" fmla="*/ 1225 w 1225"/>
                <a:gd name="T12" fmla="*/ 182 h 182"/>
              </a:gdLst>
              <a:ahLst/>
              <a:cxnLst>
                <a:cxn ang="T6">
                  <a:pos x="T0" y="T1"/>
                </a:cxn>
                <a:cxn ang="T7">
                  <a:pos x="T2" y="T3"/>
                </a:cxn>
                <a:cxn ang="T8">
                  <a:pos x="T4" y="T5"/>
                </a:cxn>
              </a:cxnLst>
              <a:rect l="T9" t="T10" r="T11" b="T12"/>
              <a:pathLst>
                <a:path w="1225" h="182">
                  <a:moveTo>
                    <a:pt x="0" y="0"/>
                  </a:moveTo>
                  <a:lnTo>
                    <a:pt x="0" y="182"/>
                  </a:lnTo>
                  <a:lnTo>
                    <a:pt x="1225" y="182"/>
                  </a:lnTo>
                </a:path>
              </a:pathLst>
            </a:custGeom>
            <a:noFill/>
            <a:ln w="9525">
              <a:solidFill>
                <a:schemeClr val="tx1"/>
              </a:solidFill>
              <a:round/>
              <a:headEnd/>
              <a:tailEnd/>
            </a:ln>
          </p:spPr>
          <p:txBody>
            <a:bodyPr/>
            <a:lstStyle/>
            <a:p>
              <a:endParaRPr lang="en-US"/>
            </a:p>
          </p:txBody>
        </p:sp>
        <p:sp>
          <p:nvSpPr>
            <p:cNvPr id="34915" name="Freeform 108"/>
            <p:cNvSpPr>
              <a:spLocks/>
            </p:cNvSpPr>
            <p:nvPr/>
          </p:nvSpPr>
          <p:spPr bwMode="auto">
            <a:xfrm flipH="1">
              <a:off x="3696" y="3770"/>
              <a:ext cx="1021" cy="136"/>
            </a:xfrm>
            <a:custGeom>
              <a:avLst/>
              <a:gdLst>
                <a:gd name="T0" fmla="*/ 0 w 1225"/>
                <a:gd name="T1" fmla="*/ 0 h 182"/>
                <a:gd name="T2" fmla="*/ 0 w 1225"/>
                <a:gd name="T3" fmla="*/ 1 h 182"/>
                <a:gd name="T4" fmla="*/ 19 w 1225"/>
                <a:gd name="T5" fmla="*/ 1 h 182"/>
                <a:gd name="T6" fmla="*/ 0 60000 65536"/>
                <a:gd name="T7" fmla="*/ 0 60000 65536"/>
                <a:gd name="T8" fmla="*/ 0 60000 65536"/>
                <a:gd name="T9" fmla="*/ 0 w 1225"/>
                <a:gd name="T10" fmla="*/ 0 h 182"/>
                <a:gd name="T11" fmla="*/ 1225 w 1225"/>
                <a:gd name="T12" fmla="*/ 182 h 182"/>
              </a:gdLst>
              <a:ahLst/>
              <a:cxnLst>
                <a:cxn ang="T6">
                  <a:pos x="T0" y="T1"/>
                </a:cxn>
                <a:cxn ang="T7">
                  <a:pos x="T2" y="T3"/>
                </a:cxn>
                <a:cxn ang="T8">
                  <a:pos x="T4" y="T5"/>
                </a:cxn>
              </a:cxnLst>
              <a:rect l="T9" t="T10" r="T11" b="T12"/>
              <a:pathLst>
                <a:path w="1225" h="182">
                  <a:moveTo>
                    <a:pt x="0" y="0"/>
                  </a:moveTo>
                  <a:lnTo>
                    <a:pt x="0" y="182"/>
                  </a:lnTo>
                  <a:lnTo>
                    <a:pt x="1225" y="182"/>
                  </a:lnTo>
                </a:path>
              </a:pathLst>
            </a:custGeom>
            <a:noFill/>
            <a:ln w="9525">
              <a:solidFill>
                <a:schemeClr val="tx1"/>
              </a:solidFill>
              <a:round/>
              <a:headEnd/>
              <a:tailEnd/>
            </a:ln>
          </p:spPr>
          <p:txBody>
            <a:bodyPr/>
            <a:lstStyle/>
            <a:p>
              <a:endParaRPr lang="en-US"/>
            </a:p>
          </p:txBody>
        </p:sp>
      </p:grpSp>
      <p:sp>
        <p:nvSpPr>
          <p:cNvPr id="34907" name="Text Box 109"/>
          <p:cNvSpPr txBox="1">
            <a:spLocks noChangeArrowheads="1"/>
          </p:cNvSpPr>
          <p:nvPr/>
        </p:nvSpPr>
        <p:spPr bwMode="auto">
          <a:xfrm>
            <a:off x="3951288" y="5499100"/>
            <a:ext cx="1336675" cy="336550"/>
          </a:xfrm>
          <a:prstGeom prst="rect">
            <a:avLst/>
          </a:prstGeom>
          <a:noFill/>
          <a:ln w="9525">
            <a:noFill/>
            <a:miter lim="800000"/>
            <a:headEnd/>
            <a:tailEnd/>
          </a:ln>
        </p:spPr>
        <p:txBody>
          <a:bodyPr wrap="none">
            <a:spAutoFit/>
          </a:bodyPr>
          <a:lstStyle/>
          <a:p>
            <a:r>
              <a:rPr lang="en-GB" sz="1600"/>
              <a:t>Time (hours)</a:t>
            </a:r>
          </a:p>
        </p:txBody>
      </p:sp>
      <p:grpSp>
        <p:nvGrpSpPr>
          <p:cNvPr id="4" name="Group 116"/>
          <p:cNvGrpSpPr>
            <a:grpSpLocks/>
          </p:cNvGrpSpPr>
          <p:nvPr/>
        </p:nvGrpSpPr>
        <p:grpSpPr bwMode="auto">
          <a:xfrm>
            <a:off x="746125" y="1538288"/>
            <a:ext cx="360363" cy="3576637"/>
            <a:chOff x="974" y="1207"/>
            <a:chExt cx="227" cy="2253"/>
          </a:xfrm>
        </p:grpSpPr>
        <p:sp>
          <p:nvSpPr>
            <p:cNvPr id="34912" name="Freeform 111"/>
            <p:cNvSpPr>
              <a:spLocks/>
            </p:cNvSpPr>
            <p:nvPr/>
          </p:nvSpPr>
          <p:spPr bwMode="auto">
            <a:xfrm>
              <a:off x="974" y="1207"/>
              <a:ext cx="227" cy="772"/>
            </a:xfrm>
            <a:custGeom>
              <a:avLst/>
              <a:gdLst>
                <a:gd name="T0" fmla="*/ 0 w 476"/>
                <a:gd name="T1" fmla="*/ 0 h 409"/>
                <a:gd name="T2" fmla="*/ 0 w 476"/>
                <a:gd name="T3" fmla="*/ 0 h 409"/>
                <a:gd name="T4" fmla="*/ 0 w 476"/>
                <a:gd name="T5" fmla="*/ 906207579 h 409"/>
                <a:gd name="T6" fmla="*/ 0 60000 65536"/>
                <a:gd name="T7" fmla="*/ 0 60000 65536"/>
                <a:gd name="T8" fmla="*/ 0 60000 65536"/>
                <a:gd name="T9" fmla="*/ 0 w 476"/>
                <a:gd name="T10" fmla="*/ 0 h 409"/>
                <a:gd name="T11" fmla="*/ 476 w 476"/>
                <a:gd name="T12" fmla="*/ 409 h 409"/>
              </a:gdLst>
              <a:ahLst/>
              <a:cxnLst>
                <a:cxn ang="T6">
                  <a:pos x="T0" y="T1"/>
                </a:cxn>
                <a:cxn ang="T7">
                  <a:pos x="T2" y="T3"/>
                </a:cxn>
                <a:cxn ang="T8">
                  <a:pos x="T4" y="T5"/>
                </a:cxn>
              </a:cxnLst>
              <a:rect l="T9" t="T10" r="T11" b="T12"/>
              <a:pathLst>
                <a:path w="476" h="409">
                  <a:moveTo>
                    <a:pt x="476" y="0"/>
                  </a:moveTo>
                  <a:lnTo>
                    <a:pt x="0" y="0"/>
                  </a:lnTo>
                  <a:lnTo>
                    <a:pt x="0" y="409"/>
                  </a:lnTo>
                </a:path>
              </a:pathLst>
            </a:custGeom>
            <a:noFill/>
            <a:ln w="9525">
              <a:solidFill>
                <a:schemeClr val="tx1"/>
              </a:solidFill>
              <a:round/>
              <a:headEnd/>
              <a:tailEnd/>
            </a:ln>
          </p:spPr>
          <p:txBody>
            <a:bodyPr/>
            <a:lstStyle/>
            <a:p>
              <a:endParaRPr lang="en-US"/>
            </a:p>
          </p:txBody>
        </p:sp>
        <p:sp>
          <p:nvSpPr>
            <p:cNvPr id="34913" name="Freeform 112"/>
            <p:cNvSpPr>
              <a:spLocks/>
            </p:cNvSpPr>
            <p:nvPr/>
          </p:nvSpPr>
          <p:spPr bwMode="auto">
            <a:xfrm flipV="1">
              <a:off x="974" y="2682"/>
              <a:ext cx="227" cy="778"/>
            </a:xfrm>
            <a:custGeom>
              <a:avLst/>
              <a:gdLst>
                <a:gd name="T0" fmla="*/ 0 w 476"/>
                <a:gd name="T1" fmla="*/ 0 h 409"/>
                <a:gd name="T2" fmla="*/ 0 w 476"/>
                <a:gd name="T3" fmla="*/ 0 h 409"/>
                <a:gd name="T4" fmla="*/ 0 w 476"/>
                <a:gd name="T5" fmla="*/ 1082968726 h 409"/>
                <a:gd name="T6" fmla="*/ 0 60000 65536"/>
                <a:gd name="T7" fmla="*/ 0 60000 65536"/>
                <a:gd name="T8" fmla="*/ 0 60000 65536"/>
                <a:gd name="T9" fmla="*/ 0 w 476"/>
                <a:gd name="T10" fmla="*/ 0 h 409"/>
                <a:gd name="T11" fmla="*/ 476 w 476"/>
                <a:gd name="T12" fmla="*/ 409 h 409"/>
              </a:gdLst>
              <a:ahLst/>
              <a:cxnLst>
                <a:cxn ang="T6">
                  <a:pos x="T0" y="T1"/>
                </a:cxn>
                <a:cxn ang="T7">
                  <a:pos x="T2" y="T3"/>
                </a:cxn>
                <a:cxn ang="T8">
                  <a:pos x="T4" y="T5"/>
                </a:cxn>
              </a:cxnLst>
              <a:rect l="T9" t="T10" r="T11" b="T12"/>
              <a:pathLst>
                <a:path w="476" h="409">
                  <a:moveTo>
                    <a:pt x="476" y="0"/>
                  </a:moveTo>
                  <a:lnTo>
                    <a:pt x="0" y="0"/>
                  </a:lnTo>
                  <a:lnTo>
                    <a:pt x="0" y="409"/>
                  </a:lnTo>
                </a:path>
              </a:pathLst>
            </a:custGeom>
            <a:noFill/>
            <a:ln w="9525">
              <a:solidFill>
                <a:schemeClr val="tx1"/>
              </a:solidFill>
              <a:round/>
              <a:headEnd/>
              <a:tailEnd/>
            </a:ln>
          </p:spPr>
          <p:txBody>
            <a:bodyPr/>
            <a:lstStyle/>
            <a:p>
              <a:endParaRPr lang="en-US"/>
            </a:p>
          </p:txBody>
        </p:sp>
      </p:grpSp>
      <p:cxnSp>
        <p:nvCxnSpPr>
          <p:cNvPr id="10" name="Straight Connector 9"/>
          <p:cNvCxnSpPr/>
          <p:nvPr/>
        </p:nvCxnSpPr>
        <p:spPr>
          <a:xfrm>
            <a:off x="484130" y="1115419"/>
            <a:ext cx="8143933" cy="1588"/>
          </a:xfrm>
          <a:prstGeom prst="line">
            <a:avLst/>
          </a:prstGeom>
          <a:ln w="57150" cap="flat">
            <a:gradFill flip="none" rotWithShape="1">
              <a:gsLst>
                <a:gs pos="45000">
                  <a:srgbClr val="0033CC">
                    <a:alpha val="97000"/>
                  </a:srgbClr>
                </a:gs>
                <a:gs pos="50000">
                  <a:schemeClr val="accent1">
                    <a:tint val="44500"/>
                    <a:satMod val="160000"/>
                  </a:schemeClr>
                </a:gs>
                <a:gs pos="100000">
                  <a:schemeClr val="accent1">
                    <a:tint val="23500"/>
                    <a:satMod val="160000"/>
                  </a:schemeClr>
                </a:gs>
              </a:gsLst>
              <a:lin ang="2700000" scaled="1"/>
              <a:tileRect/>
            </a:gradFill>
          </a:ln>
          <a:effectLst>
            <a:outerShdw blurRad="95250" dist="114300" dir="2700000" sx="99000" sy="99000" algn="tl" rotWithShape="0">
              <a:srgbClr val="000000">
                <a:alpha val="69000"/>
              </a:srgbClr>
            </a:outerShdw>
          </a:effectLst>
        </p:spPr>
        <p:style>
          <a:lnRef idx="1">
            <a:schemeClr val="accent1"/>
          </a:lnRef>
          <a:fillRef idx="0">
            <a:schemeClr val="accent1"/>
          </a:fillRef>
          <a:effectRef idx="0">
            <a:schemeClr val="accent1"/>
          </a:effectRef>
          <a:fontRef idx="minor">
            <a:schemeClr val="tx1"/>
          </a:fontRef>
        </p:style>
      </p:cxnSp>
      <p:sp>
        <p:nvSpPr>
          <p:cNvPr id="34910" name="Rectangle 106"/>
          <p:cNvSpPr>
            <a:spLocks noChangeArrowheads="1"/>
          </p:cNvSpPr>
          <p:nvPr/>
        </p:nvSpPr>
        <p:spPr bwMode="auto">
          <a:xfrm>
            <a:off x="6469063" y="5835650"/>
            <a:ext cx="2398712" cy="336550"/>
          </a:xfrm>
          <a:prstGeom prst="rect">
            <a:avLst/>
          </a:prstGeom>
          <a:noFill/>
          <a:ln w="9525">
            <a:noFill/>
            <a:miter lim="800000"/>
            <a:headEnd/>
            <a:tailEnd/>
          </a:ln>
        </p:spPr>
        <p:txBody>
          <a:bodyPr wrap="none" lIns="92075" tIns="46038" rIns="92075" bIns="46038">
            <a:spAutoFit/>
          </a:bodyPr>
          <a:lstStyle/>
          <a:p>
            <a:pPr defTabSz="914400"/>
            <a:r>
              <a:rPr lang="en-US" sz="1600" i="1">
                <a:cs typeface="Arial" pitchFamily="34" charset="0"/>
              </a:rPr>
              <a:t>Sarkar et al Lancet 2000</a:t>
            </a:r>
          </a:p>
        </p:txBody>
      </p:sp>
      <p:sp>
        <p:nvSpPr>
          <p:cNvPr id="34911" name="Rectangle 2"/>
          <p:cNvSpPr>
            <a:spLocks noChangeArrowheads="1"/>
          </p:cNvSpPr>
          <p:nvPr/>
        </p:nvSpPr>
        <p:spPr bwMode="auto">
          <a:xfrm>
            <a:off x="492125" y="185738"/>
            <a:ext cx="8229600" cy="1143000"/>
          </a:xfrm>
          <a:prstGeom prst="rect">
            <a:avLst/>
          </a:prstGeom>
          <a:noFill/>
          <a:ln w="9525">
            <a:noFill/>
            <a:miter lim="800000"/>
            <a:headEnd/>
            <a:tailEnd/>
          </a:ln>
        </p:spPr>
        <p:txBody>
          <a:bodyPr anchor="ctr"/>
          <a:lstStyle/>
          <a:p>
            <a:pPr defTabSz="914400"/>
            <a:r>
              <a:rPr lang="en-GB" altLang="ja-JP" sz="4000">
                <a:solidFill>
                  <a:srgbClr val="224361"/>
                </a:solidFill>
                <a:latin typeface="Calibri" pitchFamily="34" charset="0"/>
              </a:rPr>
              <a:t> Methods 1:</a:t>
            </a:r>
            <a:r>
              <a:rPr lang="en-GB" altLang="ja-JP"/>
              <a:t>   </a:t>
            </a:r>
            <a:r>
              <a:rPr lang="en-GB" altLang="ja-JP" sz="4000">
                <a:solidFill>
                  <a:srgbClr val="224361"/>
                </a:solidFill>
                <a:latin typeface="Calibri" pitchFamily="34" charset="0"/>
              </a:rPr>
              <a:t>A reliable model of OPH</a:t>
            </a:r>
          </a:p>
        </p:txBody>
      </p:sp>
    </p:spTree>
    <p:custDataLst>
      <p:tags r:id="rId1"/>
    </p:custDataLst>
    <p:extLst>
      <p:ext uri="{BB962C8B-B14F-4D97-AF65-F5344CB8AC3E}">
        <p14:creationId xmlns:p14="http://schemas.microsoft.com/office/powerpoint/2010/main" val="14345145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10688"/>
                                        </p:tgtEl>
                                        <p:attrNameLst>
                                          <p:attrName>style.visibility</p:attrName>
                                        </p:attrNameLst>
                                      </p:cBhvr>
                                      <p:to>
                                        <p:strVal val="visible"/>
                                      </p:to>
                                    </p:set>
                                    <p:animEffect transition="in" filter="strips(downLeft)">
                                      <p:cBhvr>
                                        <p:cTn id="7" dur="500"/>
                                        <p:tgtEl>
                                          <p:spTgt spid="11068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0684"/>
                                        </p:tgtEl>
                                        <p:attrNameLst>
                                          <p:attrName>style.visibility</p:attrName>
                                        </p:attrNameLst>
                                      </p:cBhvr>
                                      <p:to>
                                        <p:strVal val="visible"/>
                                      </p:to>
                                    </p:set>
                                    <p:animEffect transition="in" filter="fade">
                                      <p:cBhvr>
                                        <p:cTn id="10" dur="1000"/>
                                        <p:tgtEl>
                                          <p:spTgt spid="110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84" grpId="0"/>
      <p:bldP spid="11068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bwMode="auto">
          <a:xfrm>
            <a:off x="530225" y="1739900"/>
            <a:ext cx="6526213" cy="4356100"/>
            <a:chOff x="-540" y="180"/>
            <a:chExt cx="9465" cy="6318"/>
          </a:xfrm>
        </p:grpSpPr>
        <p:sp>
          <p:nvSpPr>
            <p:cNvPr id="38921" name="AutoShape 3"/>
            <p:cNvSpPr>
              <a:spLocks noChangeAspect="1" noChangeArrowheads="1"/>
            </p:cNvSpPr>
            <p:nvPr/>
          </p:nvSpPr>
          <p:spPr bwMode="auto">
            <a:xfrm>
              <a:off x="-540" y="180"/>
              <a:ext cx="9465" cy="6318"/>
            </a:xfrm>
            <a:prstGeom prst="rect">
              <a:avLst/>
            </a:prstGeom>
            <a:noFill/>
            <a:ln w="9525">
              <a:noFill/>
              <a:miter lim="800000"/>
              <a:headEnd/>
              <a:tailEnd/>
            </a:ln>
          </p:spPr>
          <p:txBody>
            <a:bodyPr/>
            <a:lstStyle/>
            <a:p>
              <a:endParaRPr lang="en-GB"/>
            </a:p>
          </p:txBody>
        </p:sp>
        <p:sp>
          <p:nvSpPr>
            <p:cNvPr id="38922" name="Freeform 4"/>
            <p:cNvSpPr>
              <a:spLocks/>
            </p:cNvSpPr>
            <p:nvPr/>
          </p:nvSpPr>
          <p:spPr bwMode="auto">
            <a:xfrm>
              <a:off x="1183" y="789"/>
              <a:ext cx="7095" cy="4737"/>
            </a:xfrm>
            <a:custGeom>
              <a:avLst/>
              <a:gdLst>
                <a:gd name="T0" fmla="*/ 0 w 900"/>
                <a:gd name="T1" fmla="*/ 0 h 600"/>
                <a:gd name="T2" fmla="*/ 0 w 900"/>
                <a:gd name="T3" fmla="*/ 2147483647 h 600"/>
                <a:gd name="T4" fmla="*/ 2147483647 w 900"/>
                <a:gd name="T5" fmla="*/ 2147483647 h 600"/>
                <a:gd name="T6" fmla="*/ 0 60000 65536"/>
                <a:gd name="T7" fmla="*/ 0 60000 65536"/>
                <a:gd name="T8" fmla="*/ 0 60000 65536"/>
                <a:gd name="T9" fmla="*/ 0 w 900"/>
                <a:gd name="T10" fmla="*/ 0 h 600"/>
                <a:gd name="T11" fmla="*/ 900 w 900"/>
                <a:gd name="T12" fmla="*/ 600 h 600"/>
              </a:gdLst>
              <a:ahLst/>
              <a:cxnLst>
                <a:cxn ang="T6">
                  <a:pos x="T0" y="T1"/>
                </a:cxn>
                <a:cxn ang="T7">
                  <a:pos x="T2" y="T3"/>
                </a:cxn>
                <a:cxn ang="T8">
                  <a:pos x="T4" y="T5"/>
                </a:cxn>
              </a:cxnLst>
              <a:rect l="T9" t="T10" r="T11" b="T12"/>
              <a:pathLst>
                <a:path w="900" h="600">
                  <a:moveTo>
                    <a:pt x="0" y="0"/>
                  </a:moveTo>
                  <a:lnTo>
                    <a:pt x="0" y="600"/>
                  </a:lnTo>
                  <a:lnTo>
                    <a:pt x="900" y="600"/>
                  </a:lnTo>
                </a:path>
              </a:pathLst>
            </a:custGeom>
            <a:noFill/>
            <a:ln w="10160">
              <a:solidFill>
                <a:srgbClr val="000000"/>
              </a:solidFill>
              <a:round/>
              <a:headEnd/>
              <a:tailEnd/>
            </a:ln>
          </p:spPr>
          <p:txBody>
            <a:bodyPr/>
            <a:lstStyle/>
            <a:p>
              <a:endParaRPr lang="en-US"/>
            </a:p>
          </p:txBody>
        </p:sp>
        <p:sp>
          <p:nvSpPr>
            <p:cNvPr id="38923" name="Rectangle 5"/>
            <p:cNvSpPr>
              <a:spLocks noChangeArrowheads="1"/>
            </p:cNvSpPr>
            <p:nvPr/>
          </p:nvSpPr>
          <p:spPr bwMode="auto">
            <a:xfrm>
              <a:off x="1077" y="5620"/>
              <a:ext cx="178" cy="460"/>
            </a:xfrm>
            <a:prstGeom prst="rect">
              <a:avLst/>
            </a:prstGeom>
            <a:noFill/>
            <a:ln w="9525">
              <a:noFill/>
              <a:miter lim="800000"/>
              <a:headEnd/>
              <a:tailEnd/>
            </a:ln>
          </p:spPr>
          <p:txBody>
            <a:bodyPr lIns="0" tIns="0" rIns="0" bIns="0"/>
            <a:lstStyle/>
            <a:p>
              <a:pPr defTabSz="914400"/>
              <a:r>
                <a:rPr lang="en-GB" sz="1000">
                  <a:solidFill>
                    <a:srgbClr val="000000"/>
                  </a:solidFill>
                  <a:cs typeface="Arial" pitchFamily="34" charset="0"/>
                </a:rPr>
                <a:t>-3</a:t>
              </a:r>
              <a:endParaRPr lang="en-GB">
                <a:cs typeface="Arial" pitchFamily="34" charset="0"/>
              </a:endParaRPr>
            </a:p>
          </p:txBody>
        </p:sp>
        <p:sp>
          <p:nvSpPr>
            <p:cNvPr id="38924" name="Line 6"/>
            <p:cNvSpPr>
              <a:spLocks noChangeShapeType="1"/>
            </p:cNvSpPr>
            <p:nvPr/>
          </p:nvSpPr>
          <p:spPr bwMode="auto">
            <a:xfrm flipV="1">
              <a:off x="1183" y="5526"/>
              <a:ext cx="0" cy="94"/>
            </a:xfrm>
            <a:prstGeom prst="line">
              <a:avLst/>
            </a:prstGeom>
            <a:noFill/>
            <a:ln w="10160">
              <a:solidFill>
                <a:srgbClr val="000000"/>
              </a:solidFill>
              <a:round/>
              <a:headEnd/>
              <a:tailEnd/>
            </a:ln>
          </p:spPr>
          <p:txBody>
            <a:bodyPr/>
            <a:lstStyle/>
            <a:p>
              <a:endParaRPr lang="en-US"/>
            </a:p>
          </p:txBody>
        </p:sp>
        <p:sp>
          <p:nvSpPr>
            <p:cNvPr id="38925" name="Line 7"/>
            <p:cNvSpPr>
              <a:spLocks noChangeShapeType="1"/>
            </p:cNvSpPr>
            <p:nvPr/>
          </p:nvSpPr>
          <p:spPr bwMode="auto">
            <a:xfrm flipV="1">
              <a:off x="1537" y="5526"/>
              <a:ext cx="0" cy="55"/>
            </a:xfrm>
            <a:prstGeom prst="line">
              <a:avLst/>
            </a:prstGeom>
            <a:noFill/>
            <a:ln w="10160">
              <a:solidFill>
                <a:srgbClr val="000000"/>
              </a:solidFill>
              <a:round/>
              <a:headEnd/>
              <a:tailEnd/>
            </a:ln>
          </p:spPr>
          <p:txBody>
            <a:bodyPr/>
            <a:lstStyle/>
            <a:p>
              <a:endParaRPr lang="en-US"/>
            </a:p>
          </p:txBody>
        </p:sp>
        <p:sp>
          <p:nvSpPr>
            <p:cNvPr id="38926" name="Line 8"/>
            <p:cNvSpPr>
              <a:spLocks noChangeShapeType="1"/>
            </p:cNvSpPr>
            <p:nvPr/>
          </p:nvSpPr>
          <p:spPr bwMode="auto">
            <a:xfrm flipV="1">
              <a:off x="1892" y="5526"/>
              <a:ext cx="0" cy="55"/>
            </a:xfrm>
            <a:prstGeom prst="line">
              <a:avLst/>
            </a:prstGeom>
            <a:noFill/>
            <a:ln w="10160">
              <a:solidFill>
                <a:srgbClr val="000000"/>
              </a:solidFill>
              <a:round/>
              <a:headEnd/>
              <a:tailEnd/>
            </a:ln>
          </p:spPr>
          <p:txBody>
            <a:bodyPr/>
            <a:lstStyle/>
            <a:p>
              <a:endParaRPr lang="en-US"/>
            </a:p>
          </p:txBody>
        </p:sp>
        <p:sp>
          <p:nvSpPr>
            <p:cNvPr id="38927" name="Line 9"/>
            <p:cNvSpPr>
              <a:spLocks noChangeShapeType="1"/>
            </p:cNvSpPr>
            <p:nvPr/>
          </p:nvSpPr>
          <p:spPr bwMode="auto">
            <a:xfrm flipV="1">
              <a:off x="2247" y="5526"/>
              <a:ext cx="0" cy="55"/>
            </a:xfrm>
            <a:prstGeom prst="line">
              <a:avLst/>
            </a:prstGeom>
            <a:noFill/>
            <a:ln w="10160">
              <a:solidFill>
                <a:srgbClr val="000000"/>
              </a:solidFill>
              <a:round/>
              <a:headEnd/>
              <a:tailEnd/>
            </a:ln>
          </p:spPr>
          <p:txBody>
            <a:bodyPr/>
            <a:lstStyle/>
            <a:p>
              <a:endParaRPr lang="en-US"/>
            </a:p>
          </p:txBody>
        </p:sp>
        <p:sp>
          <p:nvSpPr>
            <p:cNvPr id="38928" name="Line 10"/>
            <p:cNvSpPr>
              <a:spLocks noChangeShapeType="1"/>
            </p:cNvSpPr>
            <p:nvPr/>
          </p:nvSpPr>
          <p:spPr bwMode="auto">
            <a:xfrm flipV="1">
              <a:off x="2602" y="5526"/>
              <a:ext cx="0" cy="55"/>
            </a:xfrm>
            <a:prstGeom prst="line">
              <a:avLst/>
            </a:prstGeom>
            <a:noFill/>
            <a:ln w="10160">
              <a:solidFill>
                <a:srgbClr val="000000"/>
              </a:solidFill>
              <a:round/>
              <a:headEnd/>
              <a:tailEnd/>
            </a:ln>
          </p:spPr>
          <p:txBody>
            <a:bodyPr/>
            <a:lstStyle/>
            <a:p>
              <a:endParaRPr lang="en-US"/>
            </a:p>
          </p:txBody>
        </p:sp>
        <p:sp>
          <p:nvSpPr>
            <p:cNvPr id="38929" name="Rectangle 11"/>
            <p:cNvSpPr>
              <a:spLocks noChangeArrowheads="1"/>
            </p:cNvSpPr>
            <p:nvPr/>
          </p:nvSpPr>
          <p:spPr bwMode="auto">
            <a:xfrm>
              <a:off x="2851" y="5620"/>
              <a:ext cx="178" cy="460"/>
            </a:xfrm>
            <a:prstGeom prst="rect">
              <a:avLst/>
            </a:prstGeom>
            <a:noFill/>
            <a:ln w="9525">
              <a:noFill/>
              <a:miter lim="800000"/>
              <a:headEnd/>
              <a:tailEnd/>
            </a:ln>
          </p:spPr>
          <p:txBody>
            <a:bodyPr lIns="0" tIns="0" rIns="0" bIns="0"/>
            <a:lstStyle/>
            <a:p>
              <a:pPr defTabSz="914400"/>
              <a:r>
                <a:rPr lang="en-GB" sz="1000">
                  <a:solidFill>
                    <a:srgbClr val="000000"/>
                  </a:solidFill>
                  <a:cs typeface="Arial" pitchFamily="34" charset="0"/>
                </a:rPr>
                <a:t>-2</a:t>
              </a:r>
              <a:endParaRPr lang="en-GB">
                <a:cs typeface="Arial" pitchFamily="34" charset="0"/>
              </a:endParaRPr>
            </a:p>
          </p:txBody>
        </p:sp>
        <p:sp>
          <p:nvSpPr>
            <p:cNvPr id="38930" name="Line 12"/>
            <p:cNvSpPr>
              <a:spLocks noChangeShapeType="1"/>
            </p:cNvSpPr>
            <p:nvPr/>
          </p:nvSpPr>
          <p:spPr bwMode="auto">
            <a:xfrm flipV="1">
              <a:off x="2957" y="5526"/>
              <a:ext cx="0" cy="94"/>
            </a:xfrm>
            <a:prstGeom prst="line">
              <a:avLst/>
            </a:prstGeom>
            <a:noFill/>
            <a:ln w="10160">
              <a:solidFill>
                <a:srgbClr val="000000"/>
              </a:solidFill>
              <a:round/>
              <a:headEnd/>
              <a:tailEnd/>
            </a:ln>
          </p:spPr>
          <p:txBody>
            <a:bodyPr/>
            <a:lstStyle/>
            <a:p>
              <a:endParaRPr lang="en-US"/>
            </a:p>
          </p:txBody>
        </p:sp>
        <p:sp>
          <p:nvSpPr>
            <p:cNvPr id="38931" name="Line 13"/>
            <p:cNvSpPr>
              <a:spLocks noChangeShapeType="1"/>
            </p:cNvSpPr>
            <p:nvPr/>
          </p:nvSpPr>
          <p:spPr bwMode="auto">
            <a:xfrm flipV="1">
              <a:off x="3311" y="5526"/>
              <a:ext cx="0" cy="55"/>
            </a:xfrm>
            <a:prstGeom prst="line">
              <a:avLst/>
            </a:prstGeom>
            <a:noFill/>
            <a:ln w="10160">
              <a:solidFill>
                <a:srgbClr val="000000"/>
              </a:solidFill>
              <a:round/>
              <a:headEnd/>
              <a:tailEnd/>
            </a:ln>
          </p:spPr>
          <p:txBody>
            <a:bodyPr/>
            <a:lstStyle/>
            <a:p>
              <a:endParaRPr lang="en-US"/>
            </a:p>
          </p:txBody>
        </p:sp>
        <p:sp>
          <p:nvSpPr>
            <p:cNvPr id="38932" name="Line 14"/>
            <p:cNvSpPr>
              <a:spLocks noChangeShapeType="1"/>
            </p:cNvSpPr>
            <p:nvPr/>
          </p:nvSpPr>
          <p:spPr bwMode="auto">
            <a:xfrm flipV="1">
              <a:off x="3666" y="5526"/>
              <a:ext cx="0" cy="55"/>
            </a:xfrm>
            <a:prstGeom prst="line">
              <a:avLst/>
            </a:prstGeom>
            <a:noFill/>
            <a:ln w="10160">
              <a:solidFill>
                <a:srgbClr val="000000"/>
              </a:solidFill>
              <a:round/>
              <a:headEnd/>
              <a:tailEnd/>
            </a:ln>
          </p:spPr>
          <p:txBody>
            <a:bodyPr/>
            <a:lstStyle/>
            <a:p>
              <a:endParaRPr lang="en-US"/>
            </a:p>
          </p:txBody>
        </p:sp>
        <p:sp>
          <p:nvSpPr>
            <p:cNvPr id="38933" name="Line 15"/>
            <p:cNvSpPr>
              <a:spLocks noChangeShapeType="1"/>
            </p:cNvSpPr>
            <p:nvPr/>
          </p:nvSpPr>
          <p:spPr bwMode="auto">
            <a:xfrm flipV="1">
              <a:off x="4021" y="5526"/>
              <a:ext cx="0" cy="55"/>
            </a:xfrm>
            <a:prstGeom prst="line">
              <a:avLst/>
            </a:prstGeom>
            <a:noFill/>
            <a:ln w="10160">
              <a:solidFill>
                <a:srgbClr val="000000"/>
              </a:solidFill>
              <a:round/>
              <a:headEnd/>
              <a:tailEnd/>
            </a:ln>
          </p:spPr>
          <p:txBody>
            <a:bodyPr/>
            <a:lstStyle/>
            <a:p>
              <a:endParaRPr lang="en-US"/>
            </a:p>
          </p:txBody>
        </p:sp>
        <p:sp>
          <p:nvSpPr>
            <p:cNvPr id="38934" name="Line 16"/>
            <p:cNvSpPr>
              <a:spLocks noChangeShapeType="1"/>
            </p:cNvSpPr>
            <p:nvPr/>
          </p:nvSpPr>
          <p:spPr bwMode="auto">
            <a:xfrm flipV="1">
              <a:off x="4376" y="5526"/>
              <a:ext cx="0" cy="55"/>
            </a:xfrm>
            <a:prstGeom prst="line">
              <a:avLst/>
            </a:prstGeom>
            <a:noFill/>
            <a:ln w="10160">
              <a:solidFill>
                <a:srgbClr val="000000"/>
              </a:solidFill>
              <a:round/>
              <a:headEnd/>
              <a:tailEnd/>
            </a:ln>
          </p:spPr>
          <p:txBody>
            <a:bodyPr/>
            <a:lstStyle/>
            <a:p>
              <a:endParaRPr lang="en-US"/>
            </a:p>
          </p:txBody>
        </p:sp>
        <p:sp>
          <p:nvSpPr>
            <p:cNvPr id="38935" name="Rectangle 17"/>
            <p:cNvSpPr>
              <a:spLocks noChangeArrowheads="1"/>
            </p:cNvSpPr>
            <p:nvPr/>
          </p:nvSpPr>
          <p:spPr bwMode="auto">
            <a:xfrm>
              <a:off x="4625" y="5620"/>
              <a:ext cx="178" cy="460"/>
            </a:xfrm>
            <a:prstGeom prst="rect">
              <a:avLst/>
            </a:prstGeom>
            <a:noFill/>
            <a:ln w="9525">
              <a:noFill/>
              <a:miter lim="800000"/>
              <a:headEnd/>
              <a:tailEnd/>
            </a:ln>
          </p:spPr>
          <p:txBody>
            <a:bodyPr lIns="0" tIns="0" rIns="0" bIns="0"/>
            <a:lstStyle/>
            <a:p>
              <a:pPr defTabSz="914400"/>
              <a:r>
                <a:rPr lang="en-GB" sz="1000">
                  <a:solidFill>
                    <a:srgbClr val="000000"/>
                  </a:solidFill>
                  <a:cs typeface="Arial" pitchFamily="34" charset="0"/>
                </a:rPr>
                <a:t>-1</a:t>
              </a:r>
              <a:endParaRPr lang="en-GB">
                <a:cs typeface="Arial" pitchFamily="34" charset="0"/>
              </a:endParaRPr>
            </a:p>
          </p:txBody>
        </p:sp>
        <p:sp>
          <p:nvSpPr>
            <p:cNvPr id="38936" name="Line 18"/>
            <p:cNvSpPr>
              <a:spLocks noChangeShapeType="1"/>
            </p:cNvSpPr>
            <p:nvPr/>
          </p:nvSpPr>
          <p:spPr bwMode="auto">
            <a:xfrm flipV="1">
              <a:off x="4731" y="5526"/>
              <a:ext cx="0" cy="94"/>
            </a:xfrm>
            <a:prstGeom prst="line">
              <a:avLst/>
            </a:prstGeom>
            <a:noFill/>
            <a:ln w="10160">
              <a:solidFill>
                <a:srgbClr val="000000"/>
              </a:solidFill>
              <a:round/>
              <a:headEnd/>
              <a:tailEnd/>
            </a:ln>
          </p:spPr>
          <p:txBody>
            <a:bodyPr/>
            <a:lstStyle/>
            <a:p>
              <a:endParaRPr lang="en-US"/>
            </a:p>
          </p:txBody>
        </p:sp>
        <p:sp>
          <p:nvSpPr>
            <p:cNvPr id="38937" name="Line 19"/>
            <p:cNvSpPr>
              <a:spLocks noChangeShapeType="1"/>
            </p:cNvSpPr>
            <p:nvPr/>
          </p:nvSpPr>
          <p:spPr bwMode="auto">
            <a:xfrm flipV="1">
              <a:off x="5085" y="5526"/>
              <a:ext cx="0" cy="55"/>
            </a:xfrm>
            <a:prstGeom prst="line">
              <a:avLst/>
            </a:prstGeom>
            <a:noFill/>
            <a:ln w="10160">
              <a:solidFill>
                <a:srgbClr val="000000"/>
              </a:solidFill>
              <a:round/>
              <a:headEnd/>
              <a:tailEnd/>
            </a:ln>
          </p:spPr>
          <p:txBody>
            <a:bodyPr/>
            <a:lstStyle/>
            <a:p>
              <a:endParaRPr lang="en-US"/>
            </a:p>
          </p:txBody>
        </p:sp>
        <p:sp>
          <p:nvSpPr>
            <p:cNvPr id="38938" name="Line 20"/>
            <p:cNvSpPr>
              <a:spLocks noChangeShapeType="1"/>
            </p:cNvSpPr>
            <p:nvPr/>
          </p:nvSpPr>
          <p:spPr bwMode="auto">
            <a:xfrm flipV="1">
              <a:off x="5440" y="5526"/>
              <a:ext cx="0" cy="55"/>
            </a:xfrm>
            <a:prstGeom prst="line">
              <a:avLst/>
            </a:prstGeom>
            <a:noFill/>
            <a:ln w="10160">
              <a:solidFill>
                <a:srgbClr val="000000"/>
              </a:solidFill>
              <a:round/>
              <a:headEnd/>
              <a:tailEnd/>
            </a:ln>
          </p:spPr>
          <p:txBody>
            <a:bodyPr/>
            <a:lstStyle/>
            <a:p>
              <a:endParaRPr lang="en-US"/>
            </a:p>
          </p:txBody>
        </p:sp>
        <p:sp>
          <p:nvSpPr>
            <p:cNvPr id="38939" name="Line 21"/>
            <p:cNvSpPr>
              <a:spLocks noChangeShapeType="1"/>
            </p:cNvSpPr>
            <p:nvPr/>
          </p:nvSpPr>
          <p:spPr bwMode="auto">
            <a:xfrm flipV="1">
              <a:off x="5795" y="5526"/>
              <a:ext cx="0" cy="55"/>
            </a:xfrm>
            <a:prstGeom prst="line">
              <a:avLst/>
            </a:prstGeom>
            <a:noFill/>
            <a:ln w="10160">
              <a:solidFill>
                <a:srgbClr val="000000"/>
              </a:solidFill>
              <a:round/>
              <a:headEnd/>
              <a:tailEnd/>
            </a:ln>
          </p:spPr>
          <p:txBody>
            <a:bodyPr/>
            <a:lstStyle/>
            <a:p>
              <a:endParaRPr lang="en-US"/>
            </a:p>
          </p:txBody>
        </p:sp>
        <p:sp>
          <p:nvSpPr>
            <p:cNvPr id="38940" name="Line 22"/>
            <p:cNvSpPr>
              <a:spLocks noChangeShapeType="1"/>
            </p:cNvSpPr>
            <p:nvPr/>
          </p:nvSpPr>
          <p:spPr bwMode="auto">
            <a:xfrm flipV="1">
              <a:off x="6150" y="5526"/>
              <a:ext cx="0" cy="55"/>
            </a:xfrm>
            <a:prstGeom prst="line">
              <a:avLst/>
            </a:prstGeom>
            <a:noFill/>
            <a:ln w="10160">
              <a:solidFill>
                <a:srgbClr val="000000"/>
              </a:solidFill>
              <a:round/>
              <a:headEnd/>
              <a:tailEnd/>
            </a:ln>
          </p:spPr>
          <p:txBody>
            <a:bodyPr/>
            <a:lstStyle/>
            <a:p>
              <a:endParaRPr lang="en-US"/>
            </a:p>
          </p:txBody>
        </p:sp>
        <p:sp>
          <p:nvSpPr>
            <p:cNvPr id="38941" name="Rectangle 23"/>
            <p:cNvSpPr>
              <a:spLocks noChangeArrowheads="1"/>
            </p:cNvSpPr>
            <p:nvPr/>
          </p:nvSpPr>
          <p:spPr bwMode="auto">
            <a:xfrm>
              <a:off x="6426" y="5620"/>
              <a:ext cx="112" cy="230"/>
            </a:xfrm>
            <a:prstGeom prst="rect">
              <a:avLst/>
            </a:prstGeom>
            <a:noFill/>
            <a:ln w="9525">
              <a:noFill/>
              <a:miter lim="800000"/>
              <a:headEnd/>
              <a:tailEnd/>
            </a:ln>
          </p:spPr>
          <p:txBody>
            <a:bodyPr lIns="0" tIns="0" rIns="0" bIns="0"/>
            <a:lstStyle/>
            <a:p>
              <a:pPr defTabSz="914400"/>
              <a:r>
                <a:rPr lang="en-GB" sz="1000">
                  <a:solidFill>
                    <a:srgbClr val="000000"/>
                  </a:solidFill>
                  <a:cs typeface="Arial" pitchFamily="34" charset="0"/>
                </a:rPr>
                <a:t>0</a:t>
              </a:r>
              <a:endParaRPr lang="en-GB">
                <a:cs typeface="Arial" pitchFamily="34" charset="0"/>
              </a:endParaRPr>
            </a:p>
          </p:txBody>
        </p:sp>
        <p:sp>
          <p:nvSpPr>
            <p:cNvPr id="38942" name="Line 24"/>
            <p:cNvSpPr>
              <a:spLocks noChangeShapeType="1"/>
            </p:cNvSpPr>
            <p:nvPr/>
          </p:nvSpPr>
          <p:spPr bwMode="auto">
            <a:xfrm flipV="1">
              <a:off x="6505" y="5526"/>
              <a:ext cx="0" cy="94"/>
            </a:xfrm>
            <a:prstGeom prst="line">
              <a:avLst/>
            </a:prstGeom>
            <a:noFill/>
            <a:ln w="10160">
              <a:solidFill>
                <a:srgbClr val="000000"/>
              </a:solidFill>
              <a:round/>
              <a:headEnd/>
              <a:tailEnd/>
            </a:ln>
          </p:spPr>
          <p:txBody>
            <a:bodyPr/>
            <a:lstStyle/>
            <a:p>
              <a:endParaRPr lang="en-US"/>
            </a:p>
          </p:txBody>
        </p:sp>
        <p:sp>
          <p:nvSpPr>
            <p:cNvPr id="38943" name="Line 25"/>
            <p:cNvSpPr>
              <a:spLocks noChangeShapeType="1"/>
            </p:cNvSpPr>
            <p:nvPr/>
          </p:nvSpPr>
          <p:spPr bwMode="auto">
            <a:xfrm flipV="1">
              <a:off x="6859" y="5526"/>
              <a:ext cx="0" cy="55"/>
            </a:xfrm>
            <a:prstGeom prst="line">
              <a:avLst/>
            </a:prstGeom>
            <a:noFill/>
            <a:ln w="10160">
              <a:solidFill>
                <a:srgbClr val="000000"/>
              </a:solidFill>
              <a:round/>
              <a:headEnd/>
              <a:tailEnd/>
            </a:ln>
          </p:spPr>
          <p:txBody>
            <a:bodyPr/>
            <a:lstStyle/>
            <a:p>
              <a:endParaRPr lang="en-US"/>
            </a:p>
          </p:txBody>
        </p:sp>
        <p:sp>
          <p:nvSpPr>
            <p:cNvPr id="38944" name="Line 26"/>
            <p:cNvSpPr>
              <a:spLocks noChangeShapeType="1"/>
            </p:cNvSpPr>
            <p:nvPr/>
          </p:nvSpPr>
          <p:spPr bwMode="auto">
            <a:xfrm flipV="1">
              <a:off x="7214" y="5526"/>
              <a:ext cx="0" cy="55"/>
            </a:xfrm>
            <a:prstGeom prst="line">
              <a:avLst/>
            </a:prstGeom>
            <a:noFill/>
            <a:ln w="10160">
              <a:solidFill>
                <a:srgbClr val="000000"/>
              </a:solidFill>
              <a:round/>
              <a:headEnd/>
              <a:tailEnd/>
            </a:ln>
          </p:spPr>
          <p:txBody>
            <a:bodyPr/>
            <a:lstStyle/>
            <a:p>
              <a:endParaRPr lang="en-US"/>
            </a:p>
          </p:txBody>
        </p:sp>
        <p:sp>
          <p:nvSpPr>
            <p:cNvPr id="38945" name="Line 27"/>
            <p:cNvSpPr>
              <a:spLocks noChangeShapeType="1"/>
            </p:cNvSpPr>
            <p:nvPr/>
          </p:nvSpPr>
          <p:spPr bwMode="auto">
            <a:xfrm flipV="1">
              <a:off x="7569" y="5526"/>
              <a:ext cx="0" cy="55"/>
            </a:xfrm>
            <a:prstGeom prst="line">
              <a:avLst/>
            </a:prstGeom>
            <a:noFill/>
            <a:ln w="10160">
              <a:solidFill>
                <a:srgbClr val="000000"/>
              </a:solidFill>
              <a:round/>
              <a:headEnd/>
              <a:tailEnd/>
            </a:ln>
          </p:spPr>
          <p:txBody>
            <a:bodyPr/>
            <a:lstStyle/>
            <a:p>
              <a:endParaRPr lang="en-US"/>
            </a:p>
          </p:txBody>
        </p:sp>
        <p:sp>
          <p:nvSpPr>
            <p:cNvPr id="38946" name="Line 28"/>
            <p:cNvSpPr>
              <a:spLocks noChangeShapeType="1"/>
            </p:cNvSpPr>
            <p:nvPr/>
          </p:nvSpPr>
          <p:spPr bwMode="auto">
            <a:xfrm flipV="1">
              <a:off x="7924" y="5526"/>
              <a:ext cx="0" cy="55"/>
            </a:xfrm>
            <a:prstGeom prst="line">
              <a:avLst/>
            </a:prstGeom>
            <a:noFill/>
            <a:ln w="10160">
              <a:solidFill>
                <a:srgbClr val="000000"/>
              </a:solidFill>
              <a:round/>
              <a:headEnd/>
              <a:tailEnd/>
            </a:ln>
          </p:spPr>
          <p:txBody>
            <a:bodyPr/>
            <a:lstStyle/>
            <a:p>
              <a:endParaRPr lang="en-US"/>
            </a:p>
          </p:txBody>
        </p:sp>
        <p:sp>
          <p:nvSpPr>
            <p:cNvPr id="38947" name="Rectangle 29"/>
            <p:cNvSpPr>
              <a:spLocks noChangeArrowheads="1"/>
            </p:cNvSpPr>
            <p:nvPr/>
          </p:nvSpPr>
          <p:spPr bwMode="auto">
            <a:xfrm>
              <a:off x="8199" y="5620"/>
              <a:ext cx="112" cy="230"/>
            </a:xfrm>
            <a:prstGeom prst="rect">
              <a:avLst/>
            </a:prstGeom>
            <a:noFill/>
            <a:ln w="9525">
              <a:noFill/>
              <a:miter lim="800000"/>
              <a:headEnd/>
              <a:tailEnd/>
            </a:ln>
          </p:spPr>
          <p:txBody>
            <a:bodyPr lIns="0" tIns="0" rIns="0" bIns="0"/>
            <a:lstStyle/>
            <a:p>
              <a:pPr defTabSz="914400"/>
              <a:r>
                <a:rPr lang="en-GB" sz="1000">
                  <a:solidFill>
                    <a:srgbClr val="000000"/>
                  </a:solidFill>
                  <a:cs typeface="Arial" pitchFamily="34" charset="0"/>
                </a:rPr>
                <a:t>1</a:t>
              </a:r>
              <a:endParaRPr lang="en-GB">
                <a:cs typeface="Arial" pitchFamily="34" charset="0"/>
              </a:endParaRPr>
            </a:p>
          </p:txBody>
        </p:sp>
        <p:sp>
          <p:nvSpPr>
            <p:cNvPr id="38948" name="Line 30"/>
            <p:cNvSpPr>
              <a:spLocks noChangeShapeType="1"/>
            </p:cNvSpPr>
            <p:nvPr/>
          </p:nvSpPr>
          <p:spPr bwMode="auto">
            <a:xfrm flipV="1">
              <a:off x="8278" y="5526"/>
              <a:ext cx="0" cy="94"/>
            </a:xfrm>
            <a:prstGeom prst="line">
              <a:avLst/>
            </a:prstGeom>
            <a:noFill/>
            <a:ln w="10160">
              <a:solidFill>
                <a:srgbClr val="000000"/>
              </a:solidFill>
              <a:round/>
              <a:headEnd/>
              <a:tailEnd/>
            </a:ln>
          </p:spPr>
          <p:txBody>
            <a:bodyPr/>
            <a:lstStyle/>
            <a:p>
              <a:endParaRPr lang="en-US"/>
            </a:p>
          </p:txBody>
        </p:sp>
        <p:sp>
          <p:nvSpPr>
            <p:cNvPr id="38949" name="Rectangle 31"/>
            <p:cNvSpPr>
              <a:spLocks noChangeArrowheads="1"/>
            </p:cNvSpPr>
            <p:nvPr/>
          </p:nvSpPr>
          <p:spPr bwMode="auto">
            <a:xfrm>
              <a:off x="764" y="5447"/>
              <a:ext cx="290" cy="460"/>
            </a:xfrm>
            <a:prstGeom prst="rect">
              <a:avLst/>
            </a:prstGeom>
            <a:noFill/>
            <a:ln w="9525">
              <a:noFill/>
              <a:miter lim="800000"/>
              <a:headEnd/>
              <a:tailEnd/>
            </a:ln>
          </p:spPr>
          <p:txBody>
            <a:bodyPr lIns="0" tIns="0" rIns="0" bIns="0"/>
            <a:lstStyle/>
            <a:p>
              <a:pPr defTabSz="914400"/>
              <a:r>
                <a:rPr lang="en-GB" sz="1000">
                  <a:solidFill>
                    <a:srgbClr val="000000"/>
                  </a:solidFill>
                  <a:cs typeface="Arial" pitchFamily="34" charset="0"/>
                </a:rPr>
                <a:t>-25</a:t>
              </a:r>
              <a:endParaRPr lang="en-GB">
                <a:cs typeface="Arial" pitchFamily="34" charset="0"/>
              </a:endParaRPr>
            </a:p>
          </p:txBody>
        </p:sp>
        <p:sp>
          <p:nvSpPr>
            <p:cNvPr id="38950" name="Line 32"/>
            <p:cNvSpPr>
              <a:spLocks noChangeShapeType="1"/>
            </p:cNvSpPr>
            <p:nvPr/>
          </p:nvSpPr>
          <p:spPr bwMode="auto">
            <a:xfrm>
              <a:off x="1088" y="5526"/>
              <a:ext cx="95" cy="0"/>
            </a:xfrm>
            <a:prstGeom prst="line">
              <a:avLst/>
            </a:prstGeom>
            <a:noFill/>
            <a:ln w="10160">
              <a:solidFill>
                <a:srgbClr val="000000"/>
              </a:solidFill>
              <a:round/>
              <a:headEnd/>
              <a:tailEnd/>
            </a:ln>
          </p:spPr>
          <p:txBody>
            <a:bodyPr/>
            <a:lstStyle/>
            <a:p>
              <a:endParaRPr lang="en-US"/>
            </a:p>
          </p:txBody>
        </p:sp>
        <p:sp>
          <p:nvSpPr>
            <p:cNvPr id="38951" name="Line 33"/>
            <p:cNvSpPr>
              <a:spLocks noChangeShapeType="1"/>
            </p:cNvSpPr>
            <p:nvPr/>
          </p:nvSpPr>
          <p:spPr bwMode="auto">
            <a:xfrm>
              <a:off x="1127" y="5289"/>
              <a:ext cx="56" cy="0"/>
            </a:xfrm>
            <a:prstGeom prst="line">
              <a:avLst/>
            </a:prstGeom>
            <a:noFill/>
            <a:ln w="10160">
              <a:solidFill>
                <a:srgbClr val="000000"/>
              </a:solidFill>
              <a:round/>
              <a:headEnd/>
              <a:tailEnd/>
            </a:ln>
          </p:spPr>
          <p:txBody>
            <a:bodyPr/>
            <a:lstStyle/>
            <a:p>
              <a:endParaRPr lang="en-US"/>
            </a:p>
          </p:txBody>
        </p:sp>
        <p:sp>
          <p:nvSpPr>
            <p:cNvPr id="38952" name="Line 34"/>
            <p:cNvSpPr>
              <a:spLocks noChangeShapeType="1"/>
            </p:cNvSpPr>
            <p:nvPr/>
          </p:nvSpPr>
          <p:spPr bwMode="auto">
            <a:xfrm>
              <a:off x="1127" y="5052"/>
              <a:ext cx="56" cy="0"/>
            </a:xfrm>
            <a:prstGeom prst="line">
              <a:avLst/>
            </a:prstGeom>
            <a:noFill/>
            <a:ln w="10160">
              <a:solidFill>
                <a:srgbClr val="000000"/>
              </a:solidFill>
              <a:round/>
              <a:headEnd/>
              <a:tailEnd/>
            </a:ln>
          </p:spPr>
          <p:txBody>
            <a:bodyPr/>
            <a:lstStyle/>
            <a:p>
              <a:endParaRPr lang="en-US"/>
            </a:p>
          </p:txBody>
        </p:sp>
        <p:sp>
          <p:nvSpPr>
            <p:cNvPr id="38953" name="Line 35"/>
            <p:cNvSpPr>
              <a:spLocks noChangeShapeType="1"/>
            </p:cNvSpPr>
            <p:nvPr/>
          </p:nvSpPr>
          <p:spPr bwMode="auto">
            <a:xfrm>
              <a:off x="1127" y="4815"/>
              <a:ext cx="56" cy="0"/>
            </a:xfrm>
            <a:prstGeom prst="line">
              <a:avLst/>
            </a:prstGeom>
            <a:noFill/>
            <a:ln w="10160">
              <a:solidFill>
                <a:srgbClr val="000000"/>
              </a:solidFill>
              <a:round/>
              <a:headEnd/>
              <a:tailEnd/>
            </a:ln>
          </p:spPr>
          <p:txBody>
            <a:bodyPr/>
            <a:lstStyle/>
            <a:p>
              <a:endParaRPr lang="en-US"/>
            </a:p>
          </p:txBody>
        </p:sp>
        <p:sp>
          <p:nvSpPr>
            <p:cNvPr id="38954" name="Line 36"/>
            <p:cNvSpPr>
              <a:spLocks noChangeShapeType="1"/>
            </p:cNvSpPr>
            <p:nvPr/>
          </p:nvSpPr>
          <p:spPr bwMode="auto">
            <a:xfrm>
              <a:off x="1127" y="4578"/>
              <a:ext cx="56" cy="0"/>
            </a:xfrm>
            <a:prstGeom prst="line">
              <a:avLst/>
            </a:prstGeom>
            <a:noFill/>
            <a:ln w="10160">
              <a:solidFill>
                <a:srgbClr val="000000"/>
              </a:solidFill>
              <a:round/>
              <a:headEnd/>
              <a:tailEnd/>
            </a:ln>
          </p:spPr>
          <p:txBody>
            <a:bodyPr/>
            <a:lstStyle/>
            <a:p>
              <a:endParaRPr lang="en-US"/>
            </a:p>
          </p:txBody>
        </p:sp>
        <p:sp>
          <p:nvSpPr>
            <p:cNvPr id="38955" name="Rectangle 37"/>
            <p:cNvSpPr>
              <a:spLocks noChangeArrowheads="1"/>
            </p:cNvSpPr>
            <p:nvPr/>
          </p:nvSpPr>
          <p:spPr bwMode="auto">
            <a:xfrm>
              <a:off x="764" y="4263"/>
              <a:ext cx="290" cy="460"/>
            </a:xfrm>
            <a:prstGeom prst="rect">
              <a:avLst/>
            </a:prstGeom>
            <a:noFill/>
            <a:ln w="9525">
              <a:noFill/>
              <a:miter lim="800000"/>
              <a:headEnd/>
              <a:tailEnd/>
            </a:ln>
          </p:spPr>
          <p:txBody>
            <a:bodyPr lIns="0" tIns="0" rIns="0" bIns="0"/>
            <a:lstStyle/>
            <a:p>
              <a:pPr defTabSz="914400"/>
              <a:r>
                <a:rPr lang="en-GB" sz="1000">
                  <a:solidFill>
                    <a:srgbClr val="000000"/>
                  </a:solidFill>
                  <a:cs typeface="Arial" pitchFamily="34" charset="0"/>
                </a:rPr>
                <a:t>-20</a:t>
              </a:r>
              <a:endParaRPr lang="en-GB">
                <a:cs typeface="Arial" pitchFamily="34" charset="0"/>
              </a:endParaRPr>
            </a:p>
          </p:txBody>
        </p:sp>
        <p:sp>
          <p:nvSpPr>
            <p:cNvPr id="38956" name="Line 38"/>
            <p:cNvSpPr>
              <a:spLocks noChangeShapeType="1"/>
            </p:cNvSpPr>
            <p:nvPr/>
          </p:nvSpPr>
          <p:spPr bwMode="auto">
            <a:xfrm>
              <a:off x="1088" y="4342"/>
              <a:ext cx="95" cy="0"/>
            </a:xfrm>
            <a:prstGeom prst="line">
              <a:avLst/>
            </a:prstGeom>
            <a:noFill/>
            <a:ln w="10160">
              <a:solidFill>
                <a:srgbClr val="000000"/>
              </a:solidFill>
              <a:round/>
              <a:headEnd/>
              <a:tailEnd/>
            </a:ln>
          </p:spPr>
          <p:txBody>
            <a:bodyPr/>
            <a:lstStyle/>
            <a:p>
              <a:endParaRPr lang="en-US"/>
            </a:p>
          </p:txBody>
        </p:sp>
        <p:sp>
          <p:nvSpPr>
            <p:cNvPr id="38957" name="Line 39"/>
            <p:cNvSpPr>
              <a:spLocks noChangeShapeType="1"/>
            </p:cNvSpPr>
            <p:nvPr/>
          </p:nvSpPr>
          <p:spPr bwMode="auto">
            <a:xfrm>
              <a:off x="1127" y="4105"/>
              <a:ext cx="56" cy="0"/>
            </a:xfrm>
            <a:prstGeom prst="line">
              <a:avLst/>
            </a:prstGeom>
            <a:noFill/>
            <a:ln w="10160">
              <a:solidFill>
                <a:srgbClr val="000000"/>
              </a:solidFill>
              <a:round/>
              <a:headEnd/>
              <a:tailEnd/>
            </a:ln>
          </p:spPr>
          <p:txBody>
            <a:bodyPr/>
            <a:lstStyle/>
            <a:p>
              <a:endParaRPr lang="en-US"/>
            </a:p>
          </p:txBody>
        </p:sp>
        <p:sp>
          <p:nvSpPr>
            <p:cNvPr id="38958" name="Line 40"/>
            <p:cNvSpPr>
              <a:spLocks noChangeShapeType="1"/>
            </p:cNvSpPr>
            <p:nvPr/>
          </p:nvSpPr>
          <p:spPr bwMode="auto">
            <a:xfrm>
              <a:off x="1127" y="3868"/>
              <a:ext cx="56" cy="0"/>
            </a:xfrm>
            <a:prstGeom prst="line">
              <a:avLst/>
            </a:prstGeom>
            <a:noFill/>
            <a:ln w="10160">
              <a:solidFill>
                <a:srgbClr val="000000"/>
              </a:solidFill>
              <a:round/>
              <a:headEnd/>
              <a:tailEnd/>
            </a:ln>
          </p:spPr>
          <p:txBody>
            <a:bodyPr/>
            <a:lstStyle/>
            <a:p>
              <a:endParaRPr lang="en-US"/>
            </a:p>
          </p:txBody>
        </p:sp>
        <p:sp>
          <p:nvSpPr>
            <p:cNvPr id="38959" name="Line 41"/>
            <p:cNvSpPr>
              <a:spLocks noChangeShapeType="1"/>
            </p:cNvSpPr>
            <p:nvPr/>
          </p:nvSpPr>
          <p:spPr bwMode="auto">
            <a:xfrm>
              <a:off x="1127" y="3631"/>
              <a:ext cx="56" cy="0"/>
            </a:xfrm>
            <a:prstGeom prst="line">
              <a:avLst/>
            </a:prstGeom>
            <a:noFill/>
            <a:ln w="10160">
              <a:solidFill>
                <a:srgbClr val="000000"/>
              </a:solidFill>
              <a:round/>
              <a:headEnd/>
              <a:tailEnd/>
            </a:ln>
          </p:spPr>
          <p:txBody>
            <a:bodyPr/>
            <a:lstStyle/>
            <a:p>
              <a:endParaRPr lang="en-US"/>
            </a:p>
          </p:txBody>
        </p:sp>
        <p:sp>
          <p:nvSpPr>
            <p:cNvPr id="38960" name="Line 42"/>
            <p:cNvSpPr>
              <a:spLocks noChangeShapeType="1"/>
            </p:cNvSpPr>
            <p:nvPr/>
          </p:nvSpPr>
          <p:spPr bwMode="auto">
            <a:xfrm>
              <a:off x="1127" y="3394"/>
              <a:ext cx="56" cy="0"/>
            </a:xfrm>
            <a:prstGeom prst="line">
              <a:avLst/>
            </a:prstGeom>
            <a:noFill/>
            <a:ln w="10160">
              <a:solidFill>
                <a:srgbClr val="000000"/>
              </a:solidFill>
              <a:round/>
              <a:headEnd/>
              <a:tailEnd/>
            </a:ln>
          </p:spPr>
          <p:txBody>
            <a:bodyPr/>
            <a:lstStyle/>
            <a:p>
              <a:endParaRPr lang="en-US"/>
            </a:p>
          </p:txBody>
        </p:sp>
        <p:sp>
          <p:nvSpPr>
            <p:cNvPr id="38961" name="Rectangle 43"/>
            <p:cNvSpPr>
              <a:spLocks noChangeArrowheads="1"/>
            </p:cNvSpPr>
            <p:nvPr/>
          </p:nvSpPr>
          <p:spPr bwMode="auto">
            <a:xfrm>
              <a:off x="764" y="3079"/>
              <a:ext cx="290" cy="460"/>
            </a:xfrm>
            <a:prstGeom prst="rect">
              <a:avLst/>
            </a:prstGeom>
            <a:noFill/>
            <a:ln w="9525">
              <a:noFill/>
              <a:miter lim="800000"/>
              <a:headEnd/>
              <a:tailEnd/>
            </a:ln>
          </p:spPr>
          <p:txBody>
            <a:bodyPr lIns="0" tIns="0" rIns="0" bIns="0"/>
            <a:lstStyle/>
            <a:p>
              <a:pPr defTabSz="914400"/>
              <a:r>
                <a:rPr lang="en-GB" sz="1000">
                  <a:solidFill>
                    <a:srgbClr val="000000"/>
                  </a:solidFill>
                  <a:cs typeface="Arial" pitchFamily="34" charset="0"/>
                </a:rPr>
                <a:t>-15</a:t>
              </a:r>
              <a:endParaRPr lang="en-GB">
                <a:cs typeface="Arial" pitchFamily="34" charset="0"/>
              </a:endParaRPr>
            </a:p>
          </p:txBody>
        </p:sp>
        <p:sp>
          <p:nvSpPr>
            <p:cNvPr id="38962" name="Line 44"/>
            <p:cNvSpPr>
              <a:spLocks noChangeShapeType="1"/>
            </p:cNvSpPr>
            <p:nvPr/>
          </p:nvSpPr>
          <p:spPr bwMode="auto">
            <a:xfrm>
              <a:off x="1088" y="3158"/>
              <a:ext cx="95" cy="0"/>
            </a:xfrm>
            <a:prstGeom prst="line">
              <a:avLst/>
            </a:prstGeom>
            <a:noFill/>
            <a:ln w="10160">
              <a:solidFill>
                <a:srgbClr val="000000"/>
              </a:solidFill>
              <a:round/>
              <a:headEnd/>
              <a:tailEnd/>
            </a:ln>
          </p:spPr>
          <p:txBody>
            <a:bodyPr/>
            <a:lstStyle/>
            <a:p>
              <a:endParaRPr lang="en-US"/>
            </a:p>
          </p:txBody>
        </p:sp>
        <p:sp>
          <p:nvSpPr>
            <p:cNvPr id="38963" name="Line 45"/>
            <p:cNvSpPr>
              <a:spLocks noChangeShapeType="1"/>
            </p:cNvSpPr>
            <p:nvPr/>
          </p:nvSpPr>
          <p:spPr bwMode="auto">
            <a:xfrm>
              <a:off x="1127" y="2921"/>
              <a:ext cx="56" cy="0"/>
            </a:xfrm>
            <a:prstGeom prst="line">
              <a:avLst/>
            </a:prstGeom>
            <a:noFill/>
            <a:ln w="10160">
              <a:solidFill>
                <a:srgbClr val="000000"/>
              </a:solidFill>
              <a:round/>
              <a:headEnd/>
              <a:tailEnd/>
            </a:ln>
          </p:spPr>
          <p:txBody>
            <a:bodyPr/>
            <a:lstStyle/>
            <a:p>
              <a:endParaRPr lang="en-US"/>
            </a:p>
          </p:txBody>
        </p:sp>
        <p:sp>
          <p:nvSpPr>
            <p:cNvPr id="38964" name="Line 46"/>
            <p:cNvSpPr>
              <a:spLocks noChangeShapeType="1"/>
            </p:cNvSpPr>
            <p:nvPr/>
          </p:nvSpPr>
          <p:spPr bwMode="auto">
            <a:xfrm>
              <a:off x="1127" y="2684"/>
              <a:ext cx="56" cy="0"/>
            </a:xfrm>
            <a:prstGeom prst="line">
              <a:avLst/>
            </a:prstGeom>
            <a:noFill/>
            <a:ln w="10160">
              <a:solidFill>
                <a:srgbClr val="000000"/>
              </a:solidFill>
              <a:round/>
              <a:headEnd/>
              <a:tailEnd/>
            </a:ln>
          </p:spPr>
          <p:txBody>
            <a:bodyPr/>
            <a:lstStyle/>
            <a:p>
              <a:endParaRPr lang="en-US"/>
            </a:p>
          </p:txBody>
        </p:sp>
        <p:sp>
          <p:nvSpPr>
            <p:cNvPr id="38965" name="Line 47"/>
            <p:cNvSpPr>
              <a:spLocks noChangeShapeType="1"/>
            </p:cNvSpPr>
            <p:nvPr/>
          </p:nvSpPr>
          <p:spPr bwMode="auto">
            <a:xfrm>
              <a:off x="1127" y="2447"/>
              <a:ext cx="56" cy="0"/>
            </a:xfrm>
            <a:prstGeom prst="line">
              <a:avLst/>
            </a:prstGeom>
            <a:noFill/>
            <a:ln w="10160">
              <a:solidFill>
                <a:srgbClr val="000000"/>
              </a:solidFill>
              <a:round/>
              <a:headEnd/>
              <a:tailEnd/>
            </a:ln>
          </p:spPr>
          <p:txBody>
            <a:bodyPr/>
            <a:lstStyle/>
            <a:p>
              <a:endParaRPr lang="en-US"/>
            </a:p>
          </p:txBody>
        </p:sp>
        <p:sp>
          <p:nvSpPr>
            <p:cNvPr id="38966" name="Line 48"/>
            <p:cNvSpPr>
              <a:spLocks noChangeShapeType="1"/>
            </p:cNvSpPr>
            <p:nvPr/>
          </p:nvSpPr>
          <p:spPr bwMode="auto">
            <a:xfrm>
              <a:off x="1127" y="2210"/>
              <a:ext cx="56" cy="0"/>
            </a:xfrm>
            <a:prstGeom prst="line">
              <a:avLst/>
            </a:prstGeom>
            <a:noFill/>
            <a:ln w="10160">
              <a:solidFill>
                <a:srgbClr val="000000"/>
              </a:solidFill>
              <a:round/>
              <a:headEnd/>
              <a:tailEnd/>
            </a:ln>
          </p:spPr>
          <p:txBody>
            <a:bodyPr/>
            <a:lstStyle/>
            <a:p>
              <a:endParaRPr lang="en-US"/>
            </a:p>
          </p:txBody>
        </p:sp>
        <p:sp>
          <p:nvSpPr>
            <p:cNvPr id="38967" name="Rectangle 49"/>
            <p:cNvSpPr>
              <a:spLocks noChangeArrowheads="1"/>
            </p:cNvSpPr>
            <p:nvPr/>
          </p:nvSpPr>
          <p:spPr bwMode="auto">
            <a:xfrm>
              <a:off x="764" y="1895"/>
              <a:ext cx="290" cy="460"/>
            </a:xfrm>
            <a:prstGeom prst="rect">
              <a:avLst/>
            </a:prstGeom>
            <a:noFill/>
            <a:ln w="9525">
              <a:noFill/>
              <a:miter lim="800000"/>
              <a:headEnd/>
              <a:tailEnd/>
            </a:ln>
          </p:spPr>
          <p:txBody>
            <a:bodyPr lIns="0" tIns="0" rIns="0" bIns="0"/>
            <a:lstStyle/>
            <a:p>
              <a:pPr defTabSz="914400"/>
              <a:r>
                <a:rPr lang="en-GB" sz="1000">
                  <a:solidFill>
                    <a:srgbClr val="000000"/>
                  </a:solidFill>
                  <a:cs typeface="Arial" pitchFamily="34" charset="0"/>
                </a:rPr>
                <a:t>-10</a:t>
              </a:r>
              <a:endParaRPr lang="en-GB">
                <a:cs typeface="Arial" pitchFamily="34" charset="0"/>
              </a:endParaRPr>
            </a:p>
          </p:txBody>
        </p:sp>
        <p:sp>
          <p:nvSpPr>
            <p:cNvPr id="38968" name="Line 50"/>
            <p:cNvSpPr>
              <a:spLocks noChangeShapeType="1"/>
            </p:cNvSpPr>
            <p:nvPr/>
          </p:nvSpPr>
          <p:spPr bwMode="auto">
            <a:xfrm>
              <a:off x="1088" y="1973"/>
              <a:ext cx="95" cy="0"/>
            </a:xfrm>
            <a:prstGeom prst="line">
              <a:avLst/>
            </a:prstGeom>
            <a:noFill/>
            <a:ln w="10160">
              <a:solidFill>
                <a:srgbClr val="000000"/>
              </a:solidFill>
              <a:round/>
              <a:headEnd/>
              <a:tailEnd/>
            </a:ln>
          </p:spPr>
          <p:txBody>
            <a:bodyPr/>
            <a:lstStyle/>
            <a:p>
              <a:endParaRPr lang="en-US"/>
            </a:p>
          </p:txBody>
        </p:sp>
        <p:sp>
          <p:nvSpPr>
            <p:cNvPr id="38969" name="Line 51"/>
            <p:cNvSpPr>
              <a:spLocks noChangeShapeType="1"/>
            </p:cNvSpPr>
            <p:nvPr/>
          </p:nvSpPr>
          <p:spPr bwMode="auto">
            <a:xfrm>
              <a:off x="1127" y="1737"/>
              <a:ext cx="56" cy="0"/>
            </a:xfrm>
            <a:prstGeom prst="line">
              <a:avLst/>
            </a:prstGeom>
            <a:noFill/>
            <a:ln w="10160">
              <a:solidFill>
                <a:srgbClr val="000000"/>
              </a:solidFill>
              <a:round/>
              <a:headEnd/>
              <a:tailEnd/>
            </a:ln>
          </p:spPr>
          <p:txBody>
            <a:bodyPr/>
            <a:lstStyle/>
            <a:p>
              <a:endParaRPr lang="en-US"/>
            </a:p>
          </p:txBody>
        </p:sp>
        <p:sp>
          <p:nvSpPr>
            <p:cNvPr id="38970" name="Line 52"/>
            <p:cNvSpPr>
              <a:spLocks noChangeShapeType="1"/>
            </p:cNvSpPr>
            <p:nvPr/>
          </p:nvSpPr>
          <p:spPr bwMode="auto">
            <a:xfrm>
              <a:off x="1127" y="1500"/>
              <a:ext cx="56" cy="0"/>
            </a:xfrm>
            <a:prstGeom prst="line">
              <a:avLst/>
            </a:prstGeom>
            <a:noFill/>
            <a:ln w="10160">
              <a:solidFill>
                <a:srgbClr val="000000"/>
              </a:solidFill>
              <a:round/>
              <a:headEnd/>
              <a:tailEnd/>
            </a:ln>
          </p:spPr>
          <p:txBody>
            <a:bodyPr/>
            <a:lstStyle/>
            <a:p>
              <a:endParaRPr lang="en-US"/>
            </a:p>
          </p:txBody>
        </p:sp>
        <p:sp>
          <p:nvSpPr>
            <p:cNvPr id="38971" name="Line 53"/>
            <p:cNvSpPr>
              <a:spLocks noChangeShapeType="1"/>
            </p:cNvSpPr>
            <p:nvPr/>
          </p:nvSpPr>
          <p:spPr bwMode="auto">
            <a:xfrm>
              <a:off x="1127" y="1263"/>
              <a:ext cx="56" cy="0"/>
            </a:xfrm>
            <a:prstGeom prst="line">
              <a:avLst/>
            </a:prstGeom>
            <a:noFill/>
            <a:ln w="10160">
              <a:solidFill>
                <a:srgbClr val="000000"/>
              </a:solidFill>
              <a:round/>
              <a:headEnd/>
              <a:tailEnd/>
            </a:ln>
          </p:spPr>
          <p:txBody>
            <a:bodyPr/>
            <a:lstStyle/>
            <a:p>
              <a:endParaRPr lang="en-US"/>
            </a:p>
          </p:txBody>
        </p:sp>
        <p:sp>
          <p:nvSpPr>
            <p:cNvPr id="38972" name="Line 54"/>
            <p:cNvSpPr>
              <a:spLocks noChangeShapeType="1"/>
            </p:cNvSpPr>
            <p:nvPr/>
          </p:nvSpPr>
          <p:spPr bwMode="auto">
            <a:xfrm>
              <a:off x="1127" y="1026"/>
              <a:ext cx="56" cy="0"/>
            </a:xfrm>
            <a:prstGeom prst="line">
              <a:avLst/>
            </a:prstGeom>
            <a:noFill/>
            <a:ln w="10160">
              <a:solidFill>
                <a:srgbClr val="000000"/>
              </a:solidFill>
              <a:round/>
              <a:headEnd/>
              <a:tailEnd/>
            </a:ln>
          </p:spPr>
          <p:txBody>
            <a:bodyPr/>
            <a:lstStyle/>
            <a:p>
              <a:endParaRPr lang="en-US"/>
            </a:p>
          </p:txBody>
        </p:sp>
        <p:sp>
          <p:nvSpPr>
            <p:cNvPr id="38973" name="Rectangle 55"/>
            <p:cNvSpPr>
              <a:spLocks noChangeArrowheads="1"/>
            </p:cNvSpPr>
            <p:nvPr/>
          </p:nvSpPr>
          <p:spPr bwMode="auto">
            <a:xfrm>
              <a:off x="851" y="710"/>
              <a:ext cx="178" cy="460"/>
            </a:xfrm>
            <a:prstGeom prst="rect">
              <a:avLst/>
            </a:prstGeom>
            <a:noFill/>
            <a:ln w="9525">
              <a:noFill/>
              <a:miter lim="800000"/>
              <a:headEnd/>
              <a:tailEnd/>
            </a:ln>
          </p:spPr>
          <p:txBody>
            <a:bodyPr lIns="0" tIns="0" rIns="0" bIns="0"/>
            <a:lstStyle/>
            <a:p>
              <a:pPr defTabSz="914400"/>
              <a:r>
                <a:rPr lang="en-GB" sz="1000">
                  <a:solidFill>
                    <a:srgbClr val="000000"/>
                  </a:solidFill>
                  <a:cs typeface="Arial" pitchFamily="34" charset="0"/>
                </a:rPr>
                <a:t>-5</a:t>
              </a:r>
              <a:endParaRPr lang="en-GB">
                <a:cs typeface="Arial" pitchFamily="34" charset="0"/>
              </a:endParaRPr>
            </a:p>
          </p:txBody>
        </p:sp>
        <p:sp>
          <p:nvSpPr>
            <p:cNvPr id="38974" name="Line 56"/>
            <p:cNvSpPr>
              <a:spLocks noChangeShapeType="1"/>
            </p:cNvSpPr>
            <p:nvPr/>
          </p:nvSpPr>
          <p:spPr bwMode="auto">
            <a:xfrm>
              <a:off x="1088" y="789"/>
              <a:ext cx="95" cy="0"/>
            </a:xfrm>
            <a:prstGeom prst="line">
              <a:avLst/>
            </a:prstGeom>
            <a:noFill/>
            <a:ln w="10160">
              <a:solidFill>
                <a:srgbClr val="000000"/>
              </a:solidFill>
              <a:round/>
              <a:headEnd/>
              <a:tailEnd/>
            </a:ln>
          </p:spPr>
          <p:txBody>
            <a:bodyPr/>
            <a:lstStyle/>
            <a:p>
              <a:endParaRPr lang="en-US"/>
            </a:p>
          </p:txBody>
        </p:sp>
        <p:sp>
          <p:nvSpPr>
            <p:cNvPr id="38975" name="Oval 57"/>
            <p:cNvSpPr>
              <a:spLocks noChangeArrowheads="1"/>
            </p:cNvSpPr>
            <p:nvPr/>
          </p:nvSpPr>
          <p:spPr bwMode="auto">
            <a:xfrm>
              <a:off x="1277" y="3900"/>
              <a:ext cx="103" cy="102"/>
            </a:xfrm>
            <a:prstGeom prst="ellipse">
              <a:avLst/>
            </a:prstGeom>
            <a:solidFill>
              <a:srgbClr val="0000FF"/>
            </a:solidFill>
            <a:ln w="10160">
              <a:solidFill>
                <a:srgbClr val="0000FF"/>
              </a:solidFill>
              <a:round/>
              <a:headEnd/>
              <a:tailEnd/>
            </a:ln>
          </p:spPr>
          <p:txBody>
            <a:bodyPr/>
            <a:lstStyle/>
            <a:p>
              <a:endParaRPr lang="en-GB"/>
            </a:p>
          </p:txBody>
        </p:sp>
        <p:sp>
          <p:nvSpPr>
            <p:cNvPr id="38976" name="Oval 58"/>
            <p:cNvSpPr>
              <a:spLocks noChangeArrowheads="1"/>
            </p:cNvSpPr>
            <p:nvPr/>
          </p:nvSpPr>
          <p:spPr bwMode="auto">
            <a:xfrm>
              <a:off x="2318" y="4768"/>
              <a:ext cx="102" cy="102"/>
            </a:xfrm>
            <a:prstGeom prst="ellipse">
              <a:avLst/>
            </a:prstGeom>
            <a:solidFill>
              <a:srgbClr val="0000FF"/>
            </a:solidFill>
            <a:ln w="10160">
              <a:solidFill>
                <a:srgbClr val="0000FF"/>
              </a:solidFill>
              <a:round/>
              <a:headEnd/>
              <a:tailEnd/>
            </a:ln>
          </p:spPr>
          <p:txBody>
            <a:bodyPr/>
            <a:lstStyle/>
            <a:p>
              <a:endParaRPr lang="en-GB"/>
            </a:p>
          </p:txBody>
        </p:sp>
        <p:sp>
          <p:nvSpPr>
            <p:cNvPr id="38977" name="Oval 59"/>
            <p:cNvSpPr>
              <a:spLocks noChangeArrowheads="1"/>
            </p:cNvSpPr>
            <p:nvPr/>
          </p:nvSpPr>
          <p:spPr bwMode="auto">
            <a:xfrm>
              <a:off x="3138" y="3347"/>
              <a:ext cx="102" cy="103"/>
            </a:xfrm>
            <a:prstGeom prst="ellipse">
              <a:avLst/>
            </a:prstGeom>
            <a:solidFill>
              <a:srgbClr val="0000FF"/>
            </a:solidFill>
            <a:ln w="10160">
              <a:solidFill>
                <a:srgbClr val="0000FF"/>
              </a:solidFill>
              <a:round/>
              <a:headEnd/>
              <a:tailEnd/>
            </a:ln>
          </p:spPr>
          <p:txBody>
            <a:bodyPr/>
            <a:lstStyle/>
            <a:p>
              <a:endParaRPr lang="en-GB"/>
            </a:p>
          </p:txBody>
        </p:sp>
        <p:sp>
          <p:nvSpPr>
            <p:cNvPr id="38978" name="Oval 60"/>
            <p:cNvSpPr>
              <a:spLocks noChangeArrowheads="1"/>
            </p:cNvSpPr>
            <p:nvPr/>
          </p:nvSpPr>
          <p:spPr bwMode="auto">
            <a:xfrm>
              <a:off x="3382" y="2873"/>
              <a:ext cx="103" cy="103"/>
            </a:xfrm>
            <a:prstGeom prst="ellipse">
              <a:avLst/>
            </a:prstGeom>
            <a:solidFill>
              <a:srgbClr val="0000FF"/>
            </a:solidFill>
            <a:ln w="10160">
              <a:solidFill>
                <a:srgbClr val="0000FF"/>
              </a:solidFill>
              <a:round/>
              <a:headEnd/>
              <a:tailEnd/>
            </a:ln>
          </p:spPr>
          <p:txBody>
            <a:bodyPr/>
            <a:lstStyle/>
            <a:p>
              <a:endParaRPr lang="en-GB"/>
            </a:p>
          </p:txBody>
        </p:sp>
        <p:sp>
          <p:nvSpPr>
            <p:cNvPr id="38979" name="Oval 61"/>
            <p:cNvSpPr>
              <a:spLocks noChangeArrowheads="1"/>
            </p:cNvSpPr>
            <p:nvPr/>
          </p:nvSpPr>
          <p:spPr bwMode="auto">
            <a:xfrm>
              <a:off x="3745" y="2242"/>
              <a:ext cx="103" cy="102"/>
            </a:xfrm>
            <a:prstGeom prst="ellipse">
              <a:avLst/>
            </a:prstGeom>
            <a:solidFill>
              <a:srgbClr val="0000FF"/>
            </a:solidFill>
            <a:ln w="10160">
              <a:solidFill>
                <a:srgbClr val="0000FF"/>
              </a:solidFill>
              <a:round/>
              <a:headEnd/>
              <a:tailEnd/>
            </a:ln>
          </p:spPr>
          <p:txBody>
            <a:bodyPr/>
            <a:lstStyle/>
            <a:p>
              <a:endParaRPr lang="en-GB"/>
            </a:p>
          </p:txBody>
        </p:sp>
        <p:sp>
          <p:nvSpPr>
            <p:cNvPr id="38980" name="Oval 62"/>
            <p:cNvSpPr>
              <a:spLocks noChangeArrowheads="1"/>
            </p:cNvSpPr>
            <p:nvPr/>
          </p:nvSpPr>
          <p:spPr bwMode="auto">
            <a:xfrm>
              <a:off x="5188" y="2084"/>
              <a:ext cx="102" cy="103"/>
            </a:xfrm>
            <a:prstGeom prst="ellipse">
              <a:avLst/>
            </a:prstGeom>
            <a:solidFill>
              <a:srgbClr val="0000FF"/>
            </a:solidFill>
            <a:ln w="10160">
              <a:solidFill>
                <a:srgbClr val="0000FF"/>
              </a:solidFill>
              <a:round/>
              <a:headEnd/>
              <a:tailEnd/>
            </a:ln>
          </p:spPr>
          <p:txBody>
            <a:bodyPr/>
            <a:lstStyle/>
            <a:p>
              <a:endParaRPr lang="en-GB"/>
            </a:p>
          </p:txBody>
        </p:sp>
        <p:sp>
          <p:nvSpPr>
            <p:cNvPr id="38981" name="Oval 63"/>
            <p:cNvSpPr>
              <a:spLocks noChangeArrowheads="1"/>
            </p:cNvSpPr>
            <p:nvPr/>
          </p:nvSpPr>
          <p:spPr bwMode="auto">
            <a:xfrm>
              <a:off x="5677" y="4136"/>
              <a:ext cx="102" cy="103"/>
            </a:xfrm>
            <a:prstGeom prst="ellipse">
              <a:avLst/>
            </a:prstGeom>
            <a:solidFill>
              <a:srgbClr val="0000FF"/>
            </a:solidFill>
            <a:ln w="10160">
              <a:solidFill>
                <a:srgbClr val="0000FF"/>
              </a:solidFill>
              <a:round/>
              <a:headEnd/>
              <a:tailEnd/>
            </a:ln>
          </p:spPr>
          <p:txBody>
            <a:bodyPr/>
            <a:lstStyle/>
            <a:p>
              <a:endParaRPr lang="en-GB"/>
            </a:p>
          </p:txBody>
        </p:sp>
        <p:sp>
          <p:nvSpPr>
            <p:cNvPr id="38982" name="Oval 64"/>
            <p:cNvSpPr>
              <a:spLocks noChangeArrowheads="1"/>
            </p:cNvSpPr>
            <p:nvPr/>
          </p:nvSpPr>
          <p:spPr bwMode="auto">
            <a:xfrm>
              <a:off x="5732" y="979"/>
              <a:ext cx="102" cy="102"/>
            </a:xfrm>
            <a:prstGeom prst="ellipse">
              <a:avLst/>
            </a:prstGeom>
            <a:solidFill>
              <a:srgbClr val="0000FF"/>
            </a:solidFill>
            <a:ln w="10160">
              <a:solidFill>
                <a:srgbClr val="0000FF"/>
              </a:solidFill>
              <a:round/>
              <a:headEnd/>
              <a:tailEnd/>
            </a:ln>
          </p:spPr>
          <p:txBody>
            <a:bodyPr/>
            <a:lstStyle/>
            <a:p>
              <a:endParaRPr lang="en-GB"/>
            </a:p>
          </p:txBody>
        </p:sp>
        <p:sp>
          <p:nvSpPr>
            <p:cNvPr id="38983" name="Oval 65"/>
            <p:cNvSpPr>
              <a:spLocks noChangeArrowheads="1"/>
            </p:cNvSpPr>
            <p:nvPr/>
          </p:nvSpPr>
          <p:spPr bwMode="auto">
            <a:xfrm>
              <a:off x="5763" y="2715"/>
              <a:ext cx="103" cy="103"/>
            </a:xfrm>
            <a:prstGeom prst="ellipse">
              <a:avLst/>
            </a:prstGeom>
            <a:solidFill>
              <a:srgbClr val="0000FF"/>
            </a:solidFill>
            <a:ln w="10160">
              <a:solidFill>
                <a:srgbClr val="0000FF"/>
              </a:solidFill>
              <a:round/>
              <a:headEnd/>
              <a:tailEnd/>
            </a:ln>
          </p:spPr>
          <p:txBody>
            <a:bodyPr/>
            <a:lstStyle/>
            <a:p>
              <a:endParaRPr lang="en-GB"/>
            </a:p>
          </p:txBody>
        </p:sp>
        <p:sp>
          <p:nvSpPr>
            <p:cNvPr id="38984" name="Oval 66"/>
            <p:cNvSpPr>
              <a:spLocks noChangeArrowheads="1"/>
            </p:cNvSpPr>
            <p:nvPr/>
          </p:nvSpPr>
          <p:spPr bwMode="auto">
            <a:xfrm>
              <a:off x="5858" y="1610"/>
              <a:ext cx="103" cy="103"/>
            </a:xfrm>
            <a:prstGeom prst="ellipse">
              <a:avLst/>
            </a:prstGeom>
            <a:solidFill>
              <a:srgbClr val="0000FF"/>
            </a:solidFill>
            <a:ln w="10160">
              <a:solidFill>
                <a:srgbClr val="0000FF"/>
              </a:solidFill>
              <a:round/>
              <a:headEnd/>
              <a:tailEnd/>
            </a:ln>
          </p:spPr>
          <p:txBody>
            <a:bodyPr/>
            <a:lstStyle/>
            <a:p>
              <a:endParaRPr lang="en-GB"/>
            </a:p>
          </p:txBody>
        </p:sp>
        <p:sp>
          <p:nvSpPr>
            <p:cNvPr id="38985" name="Oval 67"/>
            <p:cNvSpPr>
              <a:spLocks noChangeArrowheads="1"/>
            </p:cNvSpPr>
            <p:nvPr/>
          </p:nvSpPr>
          <p:spPr bwMode="auto">
            <a:xfrm>
              <a:off x="6867" y="2400"/>
              <a:ext cx="103" cy="102"/>
            </a:xfrm>
            <a:prstGeom prst="ellipse">
              <a:avLst/>
            </a:prstGeom>
            <a:solidFill>
              <a:srgbClr val="0000FF"/>
            </a:solidFill>
            <a:ln w="10160">
              <a:solidFill>
                <a:srgbClr val="0000FF"/>
              </a:solidFill>
              <a:round/>
              <a:headEnd/>
              <a:tailEnd/>
            </a:ln>
          </p:spPr>
          <p:txBody>
            <a:bodyPr/>
            <a:lstStyle/>
            <a:p>
              <a:endParaRPr lang="en-GB"/>
            </a:p>
          </p:txBody>
        </p:sp>
        <p:sp>
          <p:nvSpPr>
            <p:cNvPr id="38986" name="Oval 68"/>
            <p:cNvSpPr>
              <a:spLocks noChangeArrowheads="1"/>
            </p:cNvSpPr>
            <p:nvPr/>
          </p:nvSpPr>
          <p:spPr bwMode="auto">
            <a:xfrm>
              <a:off x="6907" y="3505"/>
              <a:ext cx="102" cy="102"/>
            </a:xfrm>
            <a:prstGeom prst="ellipse">
              <a:avLst/>
            </a:prstGeom>
            <a:solidFill>
              <a:srgbClr val="0000FF"/>
            </a:solidFill>
            <a:ln w="10160">
              <a:solidFill>
                <a:srgbClr val="0000FF"/>
              </a:solidFill>
              <a:round/>
              <a:headEnd/>
              <a:tailEnd/>
            </a:ln>
          </p:spPr>
          <p:txBody>
            <a:bodyPr/>
            <a:lstStyle/>
            <a:p>
              <a:endParaRPr lang="en-GB"/>
            </a:p>
          </p:txBody>
        </p:sp>
        <p:sp>
          <p:nvSpPr>
            <p:cNvPr id="38987" name="Oval 69"/>
            <p:cNvSpPr>
              <a:spLocks noChangeArrowheads="1"/>
            </p:cNvSpPr>
            <p:nvPr/>
          </p:nvSpPr>
          <p:spPr bwMode="auto">
            <a:xfrm>
              <a:off x="7127" y="2084"/>
              <a:ext cx="103" cy="103"/>
            </a:xfrm>
            <a:prstGeom prst="ellipse">
              <a:avLst/>
            </a:prstGeom>
            <a:solidFill>
              <a:srgbClr val="0000FF"/>
            </a:solidFill>
            <a:ln w="10160">
              <a:solidFill>
                <a:srgbClr val="0000FF"/>
              </a:solidFill>
              <a:round/>
              <a:headEnd/>
              <a:tailEnd/>
            </a:ln>
          </p:spPr>
          <p:txBody>
            <a:bodyPr/>
            <a:lstStyle/>
            <a:p>
              <a:endParaRPr lang="en-GB"/>
            </a:p>
          </p:txBody>
        </p:sp>
        <p:sp>
          <p:nvSpPr>
            <p:cNvPr id="38988" name="Oval 70"/>
            <p:cNvSpPr>
              <a:spLocks noChangeArrowheads="1"/>
            </p:cNvSpPr>
            <p:nvPr/>
          </p:nvSpPr>
          <p:spPr bwMode="auto">
            <a:xfrm>
              <a:off x="7664" y="2873"/>
              <a:ext cx="102" cy="103"/>
            </a:xfrm>
            <a:prstGeom prst="ellipse">
              <a:avLst/>
            </a:prstGeom>
            <a:solidFill>
              <a:srgbClr val="0000FF"/>
            </a:solidFill>
            <a:ln w="10160">
              <a:solidFill>
                <a:srgbClr val="0000FF"/>
              </a:solidFill>
              <a:round/>
              <a:headEnd/>
              <a:tailEnd/>
            </a:ln>
          </p:spPr>
          <p:txBody>
            <a:bodyPr/>
            <a:lstStyle/>
            <a:p>
              <a:endParaRPr lang="en-GB"/>
            </a:p>
          </p:txBody>
        </p:sp>
        <p:sp>
          <p:nvSpPr>
            <p:cNvPr id="38989" name="Oval 71"/>
            <p:cNvSpPr>
              <a:spLocks noChangeArrowheads="1"/>
            </p:cNvSpPr>
            <p:nvPr/>
          </p:nvSpPr>
          <p:spPr bwMode="auto">
            <a:xfrm>
              <a:off x="7766" y="1137"/>
              <a:ext cx="103" cy="102"/>
            </a:xfrm>
            <a:prstGeom prst="ellipse">
              <a:avLst/>
            </a:prstGeom>
            <a:solidFill>
              <a:srgbClr val="0000FF"/>
            </a:solidFill>
            <a:ln w="10160">
              <a:solidFill>
                <a:srgbClr val="0000FF"/>
              </a:solidFill>
              <a:round/>
              <a:headEnd/>
              <a:tailEnd/>
            </a:ln>
          </p:spPr>
          <p:txBody>
            <a:bodyPr/>
            <a:lstStyle/>
            <a:p>
              <a:endParaRPr lang="en-GB"/>
            </a:p>
          </p:txBody>
        </p:sp>
        <p:sp>
          <p:nvSpPr>
            <p:cNvPr id="38990" name="Oval 72"/>
            <p:cNvSpPr>
              <a:spLocks noChangeArrowheads="1"/>
            </p:cNvSpPr>
            <p:nvPr/>
          </p:nvSpPr>
          <p:spPr bwMode="auto">
            <a:xfrm>
              <a:off x="8129" y="2242"/>
              <a:ext cx="102" cy="102"/>
            </a:xfrm>
            <a:prstGeom prst="ellipse">
              <a:avLst/>
            </a:prstGeom>
            <a:solidFill>
              <a:srgbClr val="0000FF"/>
            </a:solidFill>
            <a:ln w="10160">
              <a:solidFill>
                <a:srgbClr val="0000FF"/>
              </a:solidFill>
              <a:round/>
              <a:headEnd/>
              <a:tailEnd/>
            </a:ln>
          </p:spPr>
          <p:txBody>
            <a:bodyPr/>
            <a:lstStyle/>
            <a:p>
              <a:endParaRPr lang="en-GB"/>
            </a:p>
          </p:txBody>
        </p:sp>
        <p:sp>
          <p:nvSpPr>
            <p:cNvPr id="38991" name="Rectangle 73"/>
            <p:cNvSpPr>
              <a:spLocks noChangeArrowheads="1"/>
            </p:cNvSpPr>
            <p:nvPr/>
          </p:nvSpPr>
          <p:spPr bwMode="auto">
            <a:xfrm>
              <a:off x="-540" y="2160"/>
              <a:ext cx="806" cy="1058"/>
            </a:xfrm>
            <a:prstGeom prst="rect">
              <a:avLst/>
            </a:prstGeom>
            <a:noFill/>
            <a:ln w="9525">
              <a:noFill/>
              <a:miter lim="800000"/>
              <a:headEnd/>
              <a:tailEnd/>
            </a:ln>
          </p:spPr>
          <p:txBody>
            <a:bodyPr lIns="0" tIns="0" rIns="0" bIns="0"/>
            <a:lstStyle/>
            <a:p>
              <a:pPr algn="ctr" defTabSz="914400"/>
              <a:r>
                <a:rPr lang="en-GB" sz="1100">
                  <a:solidFill>
                    <a:srgbClr val="000000"/>
                  </a:solidFill>
                  <a:cs typeface="Arial" pitchFamily="34" charset="0"/>
                </a:rPr>
                <a:t>Change</a:t>
              </a:r>
            </a:p>
            <a:p>
              <a:pPr algn="ctr" defTabSz="914400"/>
              <a:r>
                <a:rPr lang="en-GB" sz="1100">
                  <a:solidFill>
                    <a:srgbClr val="000000"/>
                  </a:solidFill>
                  <a:cs typeface="Arial" pitchFamily="34" charset="0"/>
                </a:rPr>
                <a:t>In PT</a:t>
              </a:r>
            </a:p>
            <a:p>
              <a:pPr algn="ctr" defTabSz="914400"/>
              <a:r>
                <a:rPr lang="en-GB" sz="1100">
                  <a:solidFill>
                    <a:srgbClr val="000000"/>
                  </a:solidFill>
                  <a:cs typeface="Arial" pitchFamily="34" charset="0"/>
                </a:rPr>
                <a:t>(mA)</a:t>
              </a:r>
              <a:endParaRPr lang="en-GB">
                <a:cs typeface="Arial" pitchFamily="34" charset="0"/>
              </a:endParaRPr>
            </a:p>
          </p:txBody>
        </p:sp>
        <p:sp>
          <p:nvSpPr>
            <p:cNvPr id="38992" name="Rectangle 74"/>
            <p:cNvSpPr>
              <a:spLocks noChangeArrowheads="1"/>
            </p:cNvSpPr>
            <p:nvPr/>
          </p:nvSpPr>
          <p:spPr bwMode="auto">
            <a:xfrm>
              <a:off x="360" y="360"/>
              <a:ext cx="257" cy="291"/>
            </a:xfrm>
            <a:prstGeom prst="rect">
              <a:avLst/>
            </a:prstGeom>
            <a:noFill/>
            <a:ln w="9525">
              <a:noFill/>
              <a:miter lim="800000"/>
              <a:headEnd/>
              <a:tailEnd/>
            </a:ln>
          </p:spPr>
          <p:txBody>
            <a:bodyPr lIns="0" tIns="0" rIns="0" bIns="0"/>
            <a:lstStyle/>
            <a:p>
              <a:pPr defTabSz="914400"/>
              <a:endParaRPr lang="en-GB">
                <a:cs typeface="Arial" pitchFamily="34" charset="0"/>
              </a:endParaRPr>
            </a:p>
          </p:txBody>
        </p:sp>
        <p:sp>
          <p:nvSpPr>
            <p:cNvPr id="38993" name="Rectangle 75"/>
            <p:cNvSpPr>
              <a:spLocks noChangeArrowheads="1"/>
            </p:cNvSpPr>
            <p:nvPr/>
          </p:nvSpPr>
          <p:spPr bwMode="auto">
            <a:xfrm>
              <a:off x="3240" y="6120"/>
              <a:ext cx="2308" cy="378"/>
            </a:xfrm>
            <a:prstGeom prst="rect">
              <a:avLst/>
            </a:prstGeom>
            <a:noFill/>
            <a:ln w="9525">
              <a:noFill/>
              <a:miter lim="800000"/>
              <a:headEnd/>
              <a:tailEnd/>
            </a:ln>
          </p:spPr>
          <p:txBody>
            <a:bodyPr lIns="0" tIns="0" rIns="0" bIns="0"/>
            <a:lstStyle/>
            <a:p>
              <a:pPr defTabSz="914400"/>
              <a:r>
                <a:rPr lang="en-GB" sz="1100">
                  <a:solidFill>
                    <a:srgbClr val="000000"/>
                  </a:solidFill>
                  <a:cs typeface="Arial" pitchFamily="34" charset="0"/>
                </a:rPr>
                <a:t>Change in CVT (n=16)</a:t>
              </a:r>
              <a:endParaRPr lang="en-GB">
                <a:cs typeface="Arial" pitchFamily="34" charset="0"/>
              </a:endParaRPr>
            </a:p>
          </p:txBody>
        </p:sp>
        <p:sp>
          <p:nvSpPr>
            <p:cNvPr id="38994" name="Text Box 76"/>
            <p:cNvSpPr txBox="1">
              <a:spLocks noChangeArrowheads="1"/>
            </p:cNvSpPr>
            <p:nvPr/>
          </p:nvSpPr>
          <p:spPr bwMode="auto">
            <a:xfrm>
              <a:off x="7380" y="4500"/>
              <a:ext cx="1260" cy="721"/>
            </a:xfrm>
            <a:prstGeom prst="rect">
              <a:avLst/>
            </a:prstGeom>
            <a:noFill/>
            <a:ln w="9525">
              <a:noFill/>
              <a:miter lim="800000"/>
              <a:headEnd/>
              <a:tailEnd/>
            </a:ln>
          </p:spPr>
          <p:txBody>
            <a:bodyPr/>
            <a:lstStyle/>
            <a:p>
              <a:pPr algn="ctr" defTabSz="914400"/>
              <a:r>
                <a:rPr lang="en-GB" sz="1000">
                  <a:cs typeface="Arial" pitchFamily="34" charset="0"/>
                </a:rPr>
                <a:t>r = 0.54,</a:t>
              </a:r>
            </a:p>
            <a:p>
              <a:pPr algn="ctr" defTabSz="914400"/>
              <a:r>
                <a:rPr lang="en-GB" sz="1000">
                  <a:cs typeface="Arial" pitchFamily="34" charset="0"/>
                </a:rPr>
                <a:t>p = 0.031</a:t>
              </a:r>
              <a:endParaRPr lang="en-GB">
                <a:cs typeface="Arial" pitchFamily="34" charset="0"/>
              </a:endParaRPr>
            </a:p>
          </p:txBody>
        </p:sp>
        <p:sp>
          <p:nvSpPr>
            <p:cNvPr id="38995" name="Freeform 77"/>
            <p:cNvSpPr>
              <a:spLocks/>
            </p:cNvSpPr>
            <p:nvPr/>
          </p:nvSpPr>
          <p:spPr bwMode="auto">
            <a:xfrm>
              <a:off x="1260" y="1980"/>
              <a:ext cx="6922" cy="1895"/>
            </a:xfrm>
            <a:custGeom>
              <a:avLst/>
              <a:gdLst>
                <a:gd name="T0" fmla="*/ 0 w 878"/>
                <a:gd name="T1" fmla="*/ 2147483647 h 240"/>
                <a:gd name="T2" fmla="*/ 2147483647 w 878"/>
                <a:gd name="T3" fmla="*/ 2147483647 h 240"/>
                <a:gd name="T4" fmla="*/ 2147483647 w 878"/>
                <a:gd name="T5" fmla="*/ 2147483647 h 240"/>
                <a:gd name="T6" fmla="*/ 2147483647 w 878"/>
                <a:gd name="T7" fmla="*/ 2147483647 h 240"/>
                <a:gd name="T8" fmla="*/ 2147483647 w 878"/>
                <a:gd name="T9" fmla="*/ 2147483647 h 240"/>
                <a:gd name="T10" fmla="*/ 2147483647 w 878"/>
                <a:gd name="T11" fmla="*/ 2147483647 h 240"/>
                <a:gd name="T12" fmla="*/ 2147483647 w 878"/>
                <a:gd name="T13" fmla="*/ 2147483647 h 240"/>
                <a:gd name="T14" fmla="*/ 2147483647 w 878"/>
                <a:gd name="T15" fmla="*/ 2147483647 h 240"/>
                <a:gd name="T16" fmla="*/ 2147483647 w 878"/>
                <a:gd name="T17" fmla="*/ 2147483647 h 240"/>
                <a:gd name="T18" fmla="*/ 2147483647 w 878"/>
                <a:gd name="T19" fmla="*/ 2147483647 h 240"/>
                <a:gd name="T20" fmla="*/ 2147483647 w 878"/>
                <a:gd name="T21" fmla="*/ 2147483647 h 240"/>
                <a:gd name="T22" fmla="*/ 2147483647 w 878"/>
                <a:gd name="T23" fmla="*/ 2147483647 h 240"/>
                <a:gd name="T24" fmla="*/ 2147483647 w 878"/>
                <a:gd name="T25" fmla="*/ 2147483647 h 240"/>
                <a:gd name="T26" fmla="*/ 2147483647 w 878"/>
                <a:gd name="T27" fmla="*/ 2147483647 h 240"/>
                <a:gd name="T28" fmla="*/ 2147483647 w 878"/>
                <a:gd name="T29" fmla="*/ 2147483647 h 240"/>
                <a:gd name="T30" fmla="*/ 2147483647 w 878"/>
                <a:gd name="T31" fmla="*/ 2147483647 h 240"/>
                <a:gd name="T32" fmla="*/ 2147483647 w 878"/>
                <a:gd name="T33" fmla="*/ 2147483647 h 240"/>
                <a:gd name="T34" fmla="*/ 2147483647 w 878"/>
                <a:gd name="T35" fmla="*/ 2147483647 h 240"/>
                <a:gd name="T36" fmla="*/ 2147483647 w 878"/>
                <a:gd name="T37" fmla="*/ 2147483647 h 240"/>
                <a:gd name="T38" fmla="*/ 2147483647 w 878"/>
                <a:gd name="T39" fmla="*/ 2147483647 h 240"/>
                <a:gd name="T40" fmla="*/ 2147483647 w 878"/>
                <a:gd name="T41" fmla="*/ 2147483647 h 240"/>
                <a:gd name="T42" fmla="*/ 2147483647 w 878"/>
                <a:gd name="T43" fmla="*/ 2147483647 h 240"/>
                <a:gd name="T44" fmla="*/ 2147483647 w 878"/>
                <a:gd name="T45" fmla="*/ 2147483647 h 240"/>
                <a:gd name="T46" fmla="*/ 2147483647 w 878"/>
                <a:gd name="T47" fmla="*/ 2147483647 h 240"/>
                <a:gd name="T48" fmla="*/ 2147483647 w 878"/>
                <a:gd name="T49" fmla="*/ 2147483647 h 240"/>
                <a:gd name="T50" fmla="*/ 2147483647 w 878"/>
                <a:gd name="T51" fmla="*/ 2147483647 h 240"/>
                <a:gd name="T52" fmla="*/ 2147483647 w 878"/>
                <a:gd name="T53" fmla="*/ 2147483647 h 240"/>
                <a:gd name="T54" fmla="*/ 2147483647 w 878"/>
                <a:gd name="T55" fmla="*/ 2147483647 h 240"/>
                <a:gd name="T56" fmla="*/ 2147483647 w 878"/>
                <a:gd name="T57" fmla="*/ 2147483647 h 240"/>
                <a:gd name="T58" fmla="*/ 2147483647 w 878"/>
                <a:gd name="T59" fmla="*/ 2147483647 h 240"/>
                <a:gd name="T60" fmla="*/ 2147483647 w 878"/>
                <a:gd name="T61" fmla="*/ 2147483647 h 240"/>
                <a:gd name="T62" fmla="*/ 2147483647 w 878"/>
                <a:gd name="T63" fmla="*/ 2147483647 h 240"/>
                <a:gd name="T64" fmla="*/ 2147483647 w 878"/>
                <a:gd name="T65" fmla="*/ 2147483647 h 240"/>
                <a:gd name="T66" fmla="*/ 2147483647 w 878"/>
                <a:gd name="T67" fmla="*/ 2147483647 h 240"/>
                <a:gd name="T68" fmla="*/ 2147483647 w 878"/>
                <a:gd name="T69" fmla="*/ 2147483647 h 240"/>
                <a:gd name="T70" fmla="*/ 2147483647 w 878"/>
                <a:gd name="T71" fmla="*/ 2147483647 h 240"/>
                <a:gd name="T72" fmla="*/ 2147483647 w 878"/>
                <a:gd name="T73" fmla="*/ 2147483647 h 240"/>
                <a:gd name="T74" fmla="*/ 2147483647 w 878"/>
                <a:gd name="T75" fmla="*/ 2147483647 h 240"/>
                <a:gd name="T76" fmla="*/ 2147483647 w 878"/>
                <a:gd name="T77" fmla="*/ 2147483647 h 240"/>
                <a:gd name="T78" fmla="*/ 2147483647 w 878"/>
                <a:gd name="T79" fmla="*/ 0 h 24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78"/>
                <a:gd name="T121" fmla="*/ 0 h 240"/>
                <a:gd name="T122" fmla="*/ 878 w 878"/>
                <a:gd name="T123" fmla="*/ 240 h 24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78" h="240">
                  <a:moveTo>
                    <a:pt x="0" y="240"/>
                  </a:moveTo>
                  <a:lnTo>
                    <a:pt x="23" y="234"/>
                  </a:lnTo>
                  <a:lnTo>
                    <a:pt x="45" y="228"/>
                  </a:lnTo>
                  <a:lnTo>
                    <a:pt x="68" y="222"/>
                  </a:lnTo>
                  <a:lnTo>
                    <a:pt x="90" y="216"/>
                  </a:lnTo>
                  <a:lnTo>
                    <a:pt x="113" y="210"/>
                  </a:lnTo>
                  <a:lnTo>
                    <a:pt x="135" y="203"/>
                  </a:lnTo>
                  <a:lnTo>
                    <a:pt x="158" y="197"/>
                  </a:lnTo>
                  <a:lnTo>
                    <a:pt x="180" y="191"/>
                  </a:lnTo>
                  <a:lnTo>
                    <a:pt x="203" y="185"/>
                  </a:lnTo>
                  <a:lnTo>
                    <a:pt x="225" y="179"/>
                  </a:lnTo>
                  <a:lnTo>
                    <a:pt x="248" y="172"/>
                  </a:lnTo>
                  <a:lnTo>
                    <a:pt x="270" y="166"/>
                  </a:lnTo>
                  <a:lnTo>
                    <a:pt x="293" y="160"/>
                  </a:lnTo>
                  <a:lnTo>
                    <a:pt x="315" y="154"/>
                  </a:lnTo>
                  <a:lnTo>
                    <a:pt x="338" y="148"/>
                  </a:lnTo>
                  <a:lnTo>
                    <a:pt x="360" y="142"/>
                  </a:lnTo>
                  <a:lnTo>
                    <a:pt x="383" y="135"/>
                  </a:lnTo>
                  <a:lnTo>
                    <a:pt x="405" y="129"/>
                  </a:lnTo>
                  <a:lnTo>
                    <a:pt x="428" y="123"/>
                  </a:lnTo>
                  <a:lnTo>
                    <a:pt x="450" y="117"/>
                  </a:lnTo>
                  <a:lnTo>
                    <a:pt x="473" y="111"/>
                  </a:lnTo>
                  <a:lnTo>
                    <a:pt x="495" y="105"/>
                  </a:lnTo>
                  <a:lnTo>
                    <a:pt x="518" y="98"/>
                  </a:lnTo>
                  <a:lnTo>
                    <a:pt x="540" y="92"/>
                  </a:lnTo>
                  <a:lnTo>
                    <a:pt x="563" y="86"/>
                  </a:lnTo>
                  <a:lnTo>
                    <a:pt x="585" y="80"/>
                  </a:lnTo>
                  <a:lnTo>
                    <a:pt x="608" y="74"/>
                  </a:lnTo>
                  <a:lnTo>
                    <a:pt x="630" y="68"/>
                  </a:lnTo>
                  <a:lnTo>
                    <a:pt x="653" y="61"/>
                  </a:lnTo>
                  <a:lnTo>
                    <a:pt x="675" y="55"/>
                  </a:lnTo>
                  <a:lnTo>
                    <a:pt x="698" y="49"/>
                  </a:lnTo>
                  <a:lnTo>
                    <a:pt x="720" y="43"/>
                  </a:lnTo>
                  <a:lnTo>
                    <a:pt x="743" y="37"/>
                  </a:lnTo>
                  <a:lnTo>
                    <a:pt x="765" y="30"/>
                  </a:lnTo>
                  <a:lnTo>
                    <a:pt x="788" y="24"/>
                  </a:lnTo>
                  <a:lnTo>
                    <a:pt x="810" y="18"/>
                  </a:lnTo>
                  <a:lnTo>
                    <a:pt x="833" y="12"/>
                  </a:lnTo>
                  <a:lnTo>
                    <a:pt x="855" y="6"/>
                  </a:lnTo>
                  <a:lnTo>
                    <a:pt x="878" y="0"/>
                  </a:lnTo>
                </a:path>
              </a:pathLst>
            </a:custGeom>
            <a:noFill/>
            <a:ln w="10160">
              <a:solidFill>
                <a:srgbClr val="800080"/>
              </a:solidFill>
              <a:round/>
              <a:headEnd/>
              <a:tailEnd/>
            </a:ln>
          </p:spPr>
          <p:txBody>
            <a:bodyPr/>
            <a:lstStyle/>
            <a:p>
              <a:endParaRPr lang="en-US"/>
            </a:p>
          </p:txBody>
        </p:sp>
      </p:grpSp>
      <p:cxnSp>
        <p:nvCxnSpPr>
          <p:cNvPr id="10" name="Straight Connector 9"/>
          <p:cNvCxnSpPr/>
          <p:nvPr/>
        </p:nvCxnSpPr>
        <p:spPr>
          <a:xfrm>
            <a:off x="447618" y="1925043"/>
            <a:ext cx="8143932" cy="1588"/>
          </a:xfrm>
          <a:prstGeom prst="line">
            <a:avLst/>
          </a:prstGeom>
          <a:ln w="57150" cap="flat">
            <a:gradFill flip="none" rotWithShape="1">
              <a:gsLst>
                <a:gs pos="45000">
                  <a:srgbClr val="0033CC">
                    <a:alpha val="97000"/>
                  </a:srgbClr>
                </a:gs>
                <a:gs pos="50000">
                  <a:schemeClr val="accent1">
                    <a:tint val="44500"/>
                    <a:satMod val="160000"/>
                  </a:schemeClr>
                </a:gs>
                <a:gs pos="100000">
                  <a:schemeClr val="accent1">
                    <a:tint val="23500"/>
                    <a:satMod val="160000"/>
                  </a:schemeClr>
                </a:gs>
              </a:gsLst>
              <a:lin ang="2700000" scaled="1"/>
              <a:tileRect/>
            </a:gradFill>
          </a:ln>
          <a:effectLst>
            <a:outerShdw blurRad="95250" dist="114300" dir="2700000" sx="99000" sy="99000" algn="tl" rotWithShape="0">
              <a:srgbClr val="000000">
                <a:alpha val="69000"/>
              </a:srgbClr>
            </a:outerShdw>
          </a:effectLst>
        </p:spPr>
        <p:style>
          <a:lnRef idx="1">
            <a:schemeClr val="accent1"/>
          </a:lnRef>
          <a:fillRef idx="0">
            <a:schemeClr val="accent1"/>
          </a:fillRef>
          <a:effectRef idx="0">
            <a:schemeClr val="accent1"/>
          </a:effectRef>
          <a:fontRef idx="minor">
            <a:schemeClr val="tx1"/>
          </a:fontRef>
        </p:style>
      </p:cxnSp>
      <p:sp>
        <p:nvSpPr>
          <p:cNvPr id="38915" name="Rectangle 79"/>
          <p:cNvSpPr>
            <a:spLocks noChangeArrowheads="1"/>
          </p:cNvSpPr>
          <p:nvPr/>
        </p:nvSpPr>
        <p:spPr bwMode="auto">
          <a:xfrm>
            <a:off x="6327775" y="5710238"/>
            <a:ext cx="2505075" cy="339725"/>
          </a:xfrm>
          <a:prstGeom prst="rect">
            <a:avLst/>
          </a:prstGeom>
          <a:noFill/>
          <a:ln w="9525">
            <a:noFill/>
            <a:miter lim="800000"/>
            <a:headEnd/>
            <a:tailEnd/>
          </a:ln>
        </p:spPr>
        <p:txBody>
          <a:bodyPr wrap="none" lIns="92075" tIns="46038" rIns="92075" bIns="46038">
            <a:spAutoFit/>
          </a:bodyPr>
          <a:lstStyle/>
          <a:p>
            <a:pPr defTabSz="914400"/>
            <a:r>
              <a:rPr lang="en-US" sz="1600" i="1">
                <a:cs typeface="Arial" pitchFamily="34" charset="0"/>
              </a:rPr>
              <a:t>Sharma et al, NGM 2012</a:t>
            </a:r>
          </a:p>
        </p:txBody>
      </p:sp>
      <p:sp>
        <p:nvSpPr>
          <p:cNvPr id="38916" name="Rectangle 2"/>
          <p:cNvSpPr>
            <a:spLocks noChangeArrowheads="1"/>
          </p:cNvSpPr>
          <p:nvPr/>
        </p:nvSpPr>
        <p:spPr bwMode="auto">
          <a:xfrm>
            <a:off x="53975" y="346075"/>
            <a:ext cx="8996363" cy="1143000"/>
          </a:xfrm>
          <a:prstGeom prst="rect">
            <a:avLst/>
          </a:prstGeom>
          <a:noFill/>
          <a:ln w="9525">
            <a:noFill/>
            <a:miter lim="800000"/>
            <a:headEnd/>
            <a:tailEnd/>
          </a:ln>
        </p:spPr>
        <p:txBody>
          <a:bodyPr anchor="ctr"/>
          <a:lstStyle/>
          <a:p>
            <a:pPr algn="ctr" defTabSz="914400"/>
            <a:r>
              <a:rPr lang="en-US" altLang="ja-JP" sz="3200">
                <a:solidFill>
                  <a:srgbClr val="224361"/>
                </a:solidFill>
                <a:latin typeface="Calibri" pitchFamily="34" charset="0"/>
              </a:rPr>
              <a:t>Withdrawal of Cardiac Vagal Tone is associated with increased oesophageal pain hypersensitivity to acid</a:t>
            </a:r>
            <a:r>
              <a:rPr lang="en-US" sz="1400"/>
              <a:t> </a:t>
            </a:r>
            <a:endParaRPr lang="en-US" altLang="ja-JP" sz="1400"/>
          </a:p>
        </p:txBody>
      </p:sp>
      <p:sp>
        <p:nvSpPr>
          <p:cNvPr id="14421" name="AutoShape 85"/>
          <p:cNvSpPr>
            <a:spLocks noChangeArrowheads="1"/>
          </p:cNvSpPr>
          <p:nvPr/>
        </p:nvSpPr>
        <p:spPr bwMode="auto">
          <a:xfrm rot="9825714">
            <a:off x="2868613" y="3319463"/>
            <a:ext cx="2078037" cy="736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339966"/>
          </a:solidFill>
          <a:ln w="9525">
            <a:solidFill>
              <a:schemeClr val="tx1"/>
            </a:solidFill>
            <a:miter lim="800000"/>
            <a:headEnd/>
            <a:tailEnd/>
          </a:ln>
        </p:spPr>
        <p:txBody>
          <a:bodyPr wrap="none" anchor="ctr"/>
          <a:lstStyle/>
          <a:p>
            <a:endParaRPr lang="en-US"/>
          </a:p>
        </p:txBody>
      </p:sp>
      <p:sp>
        <p:nvSpPr>
          <p:cNvPr id="103505" name="Rectangle 81"/>
          <p:cNvSpPr>
            <a:spLocks noChangeArrowheads="1"/>
          </p:cNvSpPr>
          <p:nvPr/>
        </p:nvSpPr>
        <p:spPr bwMode="auto">
          <a:xfrm>
            <a:off x="2209800" y="6027003"/>
            <a:ext cx="3552960" cy="830997"/>
          </a:xfrm>
          <a:prstGeom prst="rect">
            <a:avLst/>
          </a:prstGeom>
          <a:noFill/>
          <a:ln w="9525">
            <a:noFill/>
            <a:miter lim="800000"/>
            <a:headEnd/>
            <a:tailEnd/>
          </a:ln>
        </p:spPr>
        <p:txBody>
          <a:bodyPr wrap="none">
            <a:spAutoFit/>
          </a:bodyPr>
          <a:lstStyle/>
          <a:p>
            <a:pPr defTabSz="914400"/>
            <a:r>
              <a:rPr lang="en-US" sz="2400" b="1" u="sng" dirty="0">
                <a:solidFill>
                  <a:srgbClr val="008040"/>
                </a:solidFill>
              </a:rPr>
              <a:t>Withdrawal</a:t>
            </a:r>
            <a:r>
              <a:rPr lang="en-US" sz="2400" b="1" dirty="0">
                <a:solidFill>
                  <a:srgbClr val="008040"/>
                </a:solidFill>
              </a:rPr>
              <a:t> of </a:t>
            </a:r>
            <a:r>
              <a:rPr lang="en-US" sz="2400" b="1" dirty="0" err="1">
                <a:solidFill>
                  <a:srgbClr val="008040"/>
                </a:solidFill>
              </a:rPr>
              <a:t>vagal</a:t>
            </a:r>
            <a:r>
              <a:rPr lang="en-US" sz="2400" b="1" dirty="0">
                <a:solidFill>
                  <a:srgbClr val="008040"/>
                </a:solidFill>
              </a:rPr>
              <a:t> tone, </a:t>
            </a:r>
          </a:p>
          <a:p>
            <a:pPr defTabSz="914400"/>
            <a:r>
              <a:rPr lang="en-US" sz="2400" b="1" dirty="0">
                <a:solidFill>
                  <a:srgbClr val="008040"/>
                </a:solidFill>
              </a:rPr>
              <a:t>increased OPH!</a:t>
            </a:r>
            <a:endParaRPr lang="en-GB" sz="2400" b="1" dirty="0">
              <a:solidFill>
                <a:srgbClr val="008040"/>
              </a:solidFill>
            </a:endParaRPr>
          </a:p>
        </p:txBody>
      </p:sp>
      <p:sp>
        <p:nvSpPr>
          <p:cNvPr id="94217" name="Text Box 9"/>
          <p:cNvSpPr txBox="1">
            <a:spLocks noChangeArrowheads="1"/>
          </p:cNvSpPr>
          <p:nvPr/>
        </p:nvSpPr>
        <p:spPr bwMode="auto">
          <a:xfrm>
            <a:off x="3587750" y="4141788"/>
            <a:ext cx="5408613" cy="831850"/>
          </a:xfrm>
          <a:prstGeom prst="rect">
            <a:avLst/>
          </a:prstGeom>
          <a:noFill/>
          <a:ln w="9525">
            <a:noFill/>
            <a:miter lim="800000"/>
            <a:headEnd/>
            <a:tailEnd/>
          </a:ln>
        </p:spPr>
        <p:txBody>
          <a:bodyPr>
            <a:spAutoFit/>
          </a:bodyPr>
          <a:lstStyle/>
          <a:p>
            <a:pPr algn="r" defTabSz="914400"/>
            <a:r>
              <a:rPr lang="en-US" sz="2400" b="1" dirty="0" smtClean="0">
                <a:solidFill>
                  <a:srgbClr val="FF0000"/>
                </a:solidFill>
                <a:cs typeface="Arial" pitchFamily="34" charset="0"/>
              </a:rPr>
              <a:t>What effect </a:t>
            </a:r>
            <a:r>
              <a:rPr lang="en-US" sz="2400" b="1" dirty="0">
                <a:solidFill>
                  <a:srgbClr val="FF0000"/>
                </a:solidFill>
                <a:cs typeface="Arial" pitchFamily="34" charset="0"/>
              </a:rPr>
              <a:t>will an intentional </a:t>
            </a:r>
            <a:r>
              <a:rPr lang="en-US" sz="2400" b="1" u="sng" dirty="0">
                <a:solidFill>
                  <a:srgbClr val="FF0000"/>
                </a:solidFill>
                <a:cs typeface="Arial" pitchFamily="34" charset="0"/>
              </a:rPr>
              <a:t>INCREASE</a:t>
            </a:r>
            <a:r>
              <a:rPr lang="en-US" sz="2400" b="1" dirty="0">
                <a:solidFill>
                  <a:srgbClr val="FF0000"/>
                </a:solidFill>
                <a:cs typeface="Arial" pitchFamily="34" charset="0"/>
              </a:rPr>
              <a:t> in Vagal </a:t>
            </a:r>
            <a:r>
              <a:rPr lang="en-US" sz="2400" b="1" dirty="0" smtClean="0">
                <a:solidFill>
                  <a:srgbClr val="FF0000"/>
                </a:solidFill>
                <a:cs typeface="Arial" pitchFamily="34" charset="0"/>
              </a:rPr>
              <a:t>Tone have </a:t>
            </a:r>
            <a:r>
              <a:rPr lang="en-US" sz="2400" b="1" dirty="0">
                <a:solidFill>
                  <a:srgbClr val="FF0000"/>
                </a:solidFill>
                <a:cs typeface="Arial" pitchFamily="34" charset="0"/>
              </a:rPr>
              <a:t>on OPH?</a:t>
            </a:r>
          </a:p>
        </p:txBody>
      </p:sp>
      <p:sp>
        <p:nvSpPr>
          <p:cNvPr id="14500" name="AutoShape 164"/>
          <p:cNvSpPr>
            <a:spLocks noChangeArrowheads="1"/>
          </p:cNvSpPr>
          <p:nvPr/>
        </p:nvSpPr>
        <p:spPr bwMode="auto">
          <a:xfrm rot="-1018199">
            <a:off x="3167063" y="3270250"/>
            <a:ext cx="2078037" cy="736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en-US"/>
          </a:p>
        </p:txBody>
      </p:sp>
    </p:spTree>
    <p:custDataLst>
      <p:tags r:id="rId1"/>
    </p:custDataLst>
    <p:extLst>
      <p:ext uri="{BB962C8B-B14F-4D97-AF65-F5344CB8AC3E}">
        <p14:creationId xmlns:p14="http://schemas.microsoft.com/office/powerpoint/2010/main" val="195747663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421"/>
                                        </p:tgtEl>
                                        <p:attrNameLst>
                                          <p:attrName>style.visibility</p:attrName>
                                        </p:attrNameLst>
                                      </p:cBhvr>
                                      <p:to>
                                        <p:strVal val="visible"/>
                                      </p:to>
                                    </p:set>
                                    <p:animEffect transition="in" filter="fade">
                                      <p:cBhvr>
                                        <p:cTn id="7" dur="1000"/>
                                        <p:tgtEl>
                                          <p:spTgt spid="144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3505"/>
                                        </p:tgtEl>
                                        <p:attrNameLst>
                                          <p:attrName>style.visibility</p:attrName>
                                        </p:attrNameLst>
                                      </p:cBhvr>
                                      <p:to>
                                        <p:strVal val="visible"/>
                                      </p:to>
                                    </p:set>
                                    <p:animEffect transition="in" filter="fade">
                                      <p:cBhvr>
                                        <p:cTn id="12" dur="1000"/>
                                        <p:tgtEl>
                                          <p:spTgt spid="10350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xit" presetSubtype="8" fill="hold" grpId="1" nodeType="clickEffect">
                                  <p:stCondLst>
                                    <p:cond delay="0"/>
                                  </p:stCondLst>
                                  <p:childTnLst>
                                    <p:anim calcmode="lin" valueType="num">
                                      <p:cBhvr additive="base">
                                        <p:cTn id="16" dur="1000"/>
                                        <p:tgtEl>
                                          <p:spTgt spid="103505"/>
                                        </p:tgtEl>
                                        <p:attrNameLst>
                                          <p:attrName>ppt_x</p:attrName>
                                        </p:attrNameLst>
                                      </p:cBhvr>
                                      <p:tavLst>
                                        <p:tav tm="0">
                                          <p:val>
                                            <p:strVal val="ppt_x"/>
                                          </p:val>
                                        </p:tav>
                                        <p:tav tm="100000">
                                          <p:val>
                                            <p:strVal val="0-ppt_w/2"/>
                                          </p:val>
                                        </p:tav>
                                      </p:tavLst>
                                    </p:anim>
                                    <p:anim calcmode="lin" valueType="num">
                                      <p:cBhvr additive="base">
                                        <p:cTn id="17" dur="1000"/>
                                        <p:tgtEl>
                                          <p:spTgt spid="103505"/>
                                        </p:tgtEl>
                                        <p:attrNameLst>
                                          <p:attrName>ppt_y</p:attrName>
                                        </p:attrNameLst>
                                      </p:cBhvr>
                                      <p:tavLst>
                                        <p:tav tm="0">
                                          <p:val>
                                            <p:strVal val="ppt_y"/>
                                          </p:val>
                                        </p:tav>
                                        <p:tav tm="100000">
                                          <p:val>
                                            <p:strVal val="ppt_y"/>
                                          </p:val>
                                        </p:tav>
                                      </p:tavLst>
                                    </p:anim>
                                    <p:set>
                                      <p:cBhvr>
                                        <p:cTn id="18" dur="1" fill="hold">
                                          <p:stCondLst>
                                            <p:cond delay="999"/>
                                          </p:stCondLst>
                                        </p:cTn>
                                        <p:tgtEl>
                                          <p:spTgt spid="103505"/>
                                        </p:tgtEl>
                                        <p:attrNameLst>
                                          <p:attrName>style.visibility</p:attrName>
                                        </p:attrNameLst>
                                      </p:cBhvr>
                                      <p:to>
                                        <p:strVal val="hidden"/>
                                      </p:to>
                                    </p:set>
                                  </p:childTnLst>
                                </p:cTn>
                              </p:par>
                              <p:par>
                                <p:cTn id="19" presetID="2" presetClass="entr" presetSubtype="2" fill="hold" grpId="0" nodeType="withEffect">
                                  <p:stCondLst>
                                    <p:cond delay="0"/>
                                  </p:stCondLst>
                                  <p:childTnLst>
                                    <p:set>
                                      <p:cBhvr>
                                        <p:cTn id="20" dur="1" fill="hold">
                                          <p:stCondLst>
                                            <p:cond delay="0"/>
                                          </p:stCondLst>
                                        </p:cTn>
                                        <p:tgtEl>
                                          <p:spTgt spid="94217"/>
                                        </p:tgtEl>
                                        <p:attrNameLst>
                                          <p:attrName>style.visibility</p:attrName>
                                        </p:attrNameLst>
                                      </p:cBhvr>
                                      <p:to>
                                        <p:strVal val="visible"/>
                                      </p:to>
                                    </p:set>
                                    <p:anim calcmode="lin" valueType="num">
                                      <p:cBhvr additive="base">
                                        <p:cTn id="21" dur="1000" fill="hold"/>
                                        <p:tgtEl>
                                          <p:spTgt spid="94217"/>
                                        </p:tgtEl>
                                        <p:attrNameLst>
                                          <p:attrName>ppt_x</p:attrName>
                                        </p:attrNameLst>
                                      </p:cBhvr>
                                      <p:tavLst>
                                        <p:tav tm="0">
                                          <p:val>
                                            <p:strVal val="1+#ppt_w/2"/>
                                          </p:val>
                                        </p:tav>
                                        <p:tav tm="100000">
                                          <p:val>
                                            <p:strVal val="#ppt_x"/>
                                          </p:val>
                                        </p:tav>
                                      </p:tavLst>
                                    </p:anim>
                                    <p:anim calcmode="lin" valueType="num">
                                      <p:cBhvr additive="base">
                                        <p:cTn id="22" dur="1000" fill="hold"/>
                                        <p:tgtEl>
                                          <p:spTgt spid="94217"/>
                                        </p:tgtEl>
                                        <p:attrNameLst>
                                          <p:attrName>ppt_y</p:attrName>
                                        </p:attrNameLst>
                                      </p:cBhvr>
                                      <p:tavLst>
                                        <p:tav tm="0">
                                          <p:val>
                                            <p:strVal val="#ppt_y"/>
                                          </p:val>
                                        </p:tav>
                                        <p:tav tm="100000">
                                          <p:val>
                                            <p:strVal val="#ppt_y"/>
                                          </p:val>
                                        </p:tav>
                                      </p:tavLst>
                                    </p:anim>
                                  </p:childTnLst>
                                </p:cTn>
                              </p:par>
                              <p:par>
                                <p:cTn id="23" presetID="10" presetClass="entr" presetSubtype="0" fill="hold" grpId="0" nodeType="withEffect">
                                  <p:stCondLst>
                                    <p:cond delay="0"/>
                                  </p:stCondLst>
                                  <p:childTnLst>
                                    <p:set>
                                      <p:cBhvr>
                                        <p:cTn id="24" dur="1" fill="hold">
                                          <p:stCondLst>
                                            <p:cond delay="0"/>
                                          </p:stCondLst>
                                        </p:cTn>
                                        <p:tgtEl>
                                          <p:spTgt spid="14500"/>
                                        </p:tgtEl>
                                        <p:attrNameLst>
                                          <p:attrName>style.visibility</p:attrName>
                                        </p:attrNameLst>
                                      </p:cBhvr>
                                      <p:to>
                                        <p:strVal val="visible"/>
                                      </p:to>
                                    </p:set>
                                    <p:animEffect transition="in" filter="fade">
                                      <p:cBhvr>
                                        <p:cTn id="25" dur="1000"/>
                                        <p:tgtEl>
                                          <p:spTgt spid="14500"/>
                                        </p:tgtEl>
                                      </p:cBhvr>
                                    </p:animEffect>
                                  </p:childTnLst>
                                </p:cTn>
                              </p:par>
                              <p:par>
                                <p:cTn id="26" presetID="1" presetClass="exit" presetSubtype="0" fill="hold" grpId="1" nodeType="withEffect">
                                  <p:stCondLst>
                                    <p:cond delay="0"/>
                                  </p:stCondLst>
                                  <p:childTnLst>
                                    <p:set>
                                      <p:cBhvr>
                                        <p:cTn id="27" dur="1" fill="hold">
                                          <p:stCondLst>
                                            <p:cond delay="0"/>
                                          </p:stCondLst>
                                        </p:cTn>
                                        <p:tgtEl>
                                          <p:spTgt spid="144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21" grpId="0" animBg="1"/>
      <p:bldP spid="14421" grpId="1" animBg="1"/>
      <p:bldP spid="103505" grpId="0"/>
      <p:bldP spid="103505" grpId="1"/>
      <p:bldP spid="94217" grpId="0"/>
      <p:bldP spid="1450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4"/>
          <p:cNvPicPr>
            <a:picLocks noChangeAspect="1"/>
          </p:cNvPicPr>
          <p:nvPr/>
        </p:nvPicPr>
        <p:blipFill>
          <a:blip r:embed="rId4" cstate="print"/>
          <a:srcRect/>
          <a:stretch>
            <a:fillRect/>
          </a:stretch>
        </p:blipFill>
        <p:spPr bwMode="auto">
          <a:xfrm>
            <a:off x="144463" y="2520950"/>
            <a:ext cx="9142412" cy="3657600"/>
          </a:xfrm>
          <a:prstGeom prst="rect">
            <a:avLst/>
          </a:prstGeom>
          <a:noFill/>
          <a:ln w="9525">
            <a:noFill/>
            <a:miter lim="800000"/>
            <a:headEnd/>
            <a:tailEnd/>
          </a:ln>
        </p:spPr>
      </p:pic>
      <p:pic>
        <p:nvPicPr>
          <p:cNvPr id="40962" name="Picture 13"/>
          <p:cNvPicPr>
            <a:picLocks noChangeAspect="1"/>
          </p:cNvPicPr>
          <p:nvPr/>
        </p:nvPicPr>
        <p:blipFill>
          <a:blip r:embed="rId5" cstate="print"/>
          <a:srcRect/>
          <a:stretch>
            <a:fillRect/>
          </a:stretch>
        </p:blipFill>
        <p:spPr bwMode="auto">
          <a:xfrm>
            <a:off x="500063" y="4090988"/>
            <a:ext cx="2886075" cy="1903412"/>
          </a:xfrm>
          <a:prstGeom prst="rect">
            <a:avLst/>
          </a:prstGeom>
          <a:noFill/>
          <a:ln w="9525">
            <a:noFill/>
            <a:miter lim="800000"/>
            <a:headEnd/>
            <a:tailEnd/>
          </a:ln>
        </p:spPr>
      </p:pic>
      <p:cxnSp>
        <p:nvCxnSpPr>
          <p:cNvPr id="10" name="Straight Connector 9"/>
          <p:cNvCxnSpPr/>
          <p:nvPr/>
        </p:nvCxnSpPr>
        <p:spPr>
          <a:xfrm>
            <a:off x="441268" y="1093194"/>
            <a:ext cx="8143932" cy="1588"/>
          </a:xfrm>
          <a:prstGeom prst="line">
            <a:avLst/>
          </a:prstGeom>
          <a:ln w="57150" cap="flat">
            <a:gradFill flip="none" rotWithShape="1">
              <a:gsLst>
                <a:gs pos="45000">
                  <a:srgbClr val="0033CC">
                    <a:alpha val="97000"/>
                  </a:srgbClr>
                </a:gs>
                <a:gs pos="50000">
                  <a:schemeClr val="accent1">
                    <a:tint val="44500"/>
                    <a:satMod val="160000"/>
                  </a:schemeClr>
                </a:gs>
                <a:gs pos="100000">
                  <a:schemeClr val="accent1">
                    <a:tint val="23500"/>
                    <a:satMod val="160000"/>
                  </a:schemeClr>
                </a:gs>
              </a:gsLst>
              <a:lin ang="2700000" scaled="1"/>
              <a:tileRect/>
            </a:gradFill>
          </a:ln>
          <a:effectLst>
            <a:outerShdw blurRad="95250" dist="114300" dir="2700000" sx="99000" sy="99000" algn="tl" rotWithShape="0">
              <a:srgbClr val="000000">
                <a:alpha val="69000"/>
              </a:srgbClr>
            </a:outerShdw>
          </a:effectLst>
        </p:spPr>
        <p:style>
          <a:lnRef idx="1">
            <a:schemeClr val="accent1"/>
          </a:lnRef>
          <a:fillRef idx="0">
            <a:schemeClr val="accent1"/>
          </a:fillRef>
          <a:effectRef idx="0">
            <a:schemeClr val="accent1"/>
          </a:effectRef>
          <a:fontRef idx="minor">
            <a:schemeClr val="tx1"/>
          </a:fontRef>
        </p:style>
      </p:cxnSp>
      <p:sp>
        <p:nvSpPr>
          <p:cNvPr id="40964" name="Rectangle 2"/>
          <p:cNvSpPr>
            <a:spLocks noChangeArrowheads="1"/>
          </p:cNvSpPr>
          <p:nvPr/>
        </p:nvSpPr>
        <p:spPr bwMode="auto">
          <a:xfrm>
            <a:off x="441325" y="187325"/>
            <a:ext cx="8229600" cy="1143000"/>
          </a:xfrm>
          <a:prstGeom prst="rect">
            <a:avLst/>
          </a:prstGeom>
          <a:noFill/>
          <a:ln w="9525">
            <a:noFill/>
            <a:miter lim="800000"/>
            <a:headEnd/>
            <a:tailEnd/>
          </a:ln>
        </p:spPr>
        <p:txBody>
          <a:bodyPr anchor="ctr"/>
          <a:lstStyle/>
          <a:p>
            <a:pPr defTabSz="914400"/>
            <a:r>
              <a:rPr lang="en-GB" altLang="ja-JP" sz="3200">
                <a:solidFill>
                  <a:srgbClr val="224361"/>
                </a:solidFill>
                <a:latin typeface="Calibri" pitchFamily="34" charset="0"/>
              </a:rPr>
              <a:t>Methods 3:   ‘Physiological increase  in CVT’</a:t>
            </a:r>
          </a:p>
        </p:txBody>
      </p:sp>
      <p:sp>
        <p:nvSpPr>
          <p:cNvPr id="162830" name="Rectangle 4"/>
          <p:cNvSpPr>
            <a:spLocks noChangeArrowheads="1"/>
          </p:cNvSpPr>
          <p:nvPr/>
        </p:nvSpPr>
        <p:spPr bwMode="auto">
          <a:xfrm>
            <a:off x="328613" y="1803400"/>
            <a:ext cx="3057525" cy="4311650"/>
          </a:xfrm>
          <a:prstGeom prst="rect">
            <a:avLst/>
          </a:prstGeom>
          <a:solidFill>
            <a:schemeClr val="bg1"/>
          </a:solidFill>
          <a:ln w="9525">
            <a:noFill/>
            <a:miter lim="800000"/>
            <a:headEnd/>
            <a:tailEnd/>
          </a:ln>
        </p:spPr>
        <p:txBody>
          <a:bodyPr anchor="ctr"/>
          <a:lstStyle/>
          <a:p>
            <a:pPr eaLnBrk="0" hangingPunct="0">
              <a:buFontTx/>
              <a:buChar char="•"/>
            </a:pPr>
            <a:endParaRPr lang="en-US" sz="2000">
              <a:latin typeface="Calibri" pitchFamily="34" charset="0"/>
            </a:endParaRPr>
          </a:p>
          <a:p>
            <a:pPr eaLnBrk="0" hangingPunct="0">
              <a:buFontTx/>
              <a:buChar char="•"/>
            </a:pPr>
            <a:endParaRPr lang="en-US" sz="2000">
              <a:latin typeface="Calibri" pitchFamily="34" charset="0"/>
            </a:endParaRPr>
          </a:p>
          <a:p>
            <a:pPr eaLnBrk="0" hangingPunct="0">
              <a:buFontTx/>
              <a:buChar char="•"/>
            </a:pPr>
            <a:r>
              <a:rPr lang="en-US" sz="2000">
                <a:latin typeface="Calibri" pitchFamily="34" charset="0"/>
              </a:rPr>
              <a:t>at full inspiratory capacity in </a:t>
            </a:r>
            <a:r>
              <a:rPr lang="en-US" sz="2000">
                <a:solidFill>
                  <a:schemeClr val="accent1"/>
                </a:solidFill>
                <a:latin typeface="Calibri" pitchFamily="34" charset="0"/>
              </a:rPr>
              <a:t>4sec</a:t>
            </a:r>
            <a:r>
              <a:rPr lang="en-US" sz="2000">
                <a:latin typeface="Calibri" pitchFamily="34" charset="0"/>
              </a:rPr>
              <a:t> followed by </a:t>
            </a:r>
          </a:p>
          <a:p>
            <a:pPr eaLnBrk="0" hangingPunct="0">
              <a:buFontTx/>
              <a:buChar char="•"/>
            </a:pPr>
            <a:r>
              <a:rPr lang="en-US" sz="2000">
                <a:latin typeface="Calibri" pitchFamily="34" charset="0"/>
              </a:rPr>
              <a:t>forced expiratory vital capacity in </a:t>
            </a:r>
            <a:r>
              <a:rPr lang="en-US" sz="2000">
                <a:solidFill>
                  <a:schemeClr val="accent1"/>
                </a:solidFill>
                <a:latin typeface="Calibri" pitchFamily="34" charset="0"/>
              </a:rPr>
              <a:t>6 sec</a:t>
            </a:r>
            <a:r>
              <a:rPr lang="en-US" sz="2000">
                <a:latin typeface="Calibri" pitchFamily="34" charset="0"/>
              </a:rPr>
              <a:t> </a:t>
            </a:r>
          </a:p>
          <a:p>
            <a:pPr eaLnBrk="0" hangingPunct="0">
              <a:buFontTx/>
              <a:buChar char="•"/>
            </a:pPr>
            <a:r>
              <a:rPr lang="en-US" sz="2000">
                <a:latin typeface="Calibri" pitchFamily="34" charset="0"/>
              </a:rPr>
              <a:t>at a </a:t>
            </a:r>
            <a:br>
              <a:rPr lang="en-US" sz="2000">
                <a:latin typeface="Calibri" pitchFamily="34" charset="0"/>
              </a:rPr>
            </a:br>
            <a:r>
              <a:rPr lang="en-US" sz="2000">
                <a:latin typeface="Calibri" pitchFamily="34" charset="0"/>
              </a:rPr>
              <a:t>frequency of  0.1Hz </a:t>
            </a:r>
          </a:p>
          <a:p>
            <a:pPr eaLnBrk="0" hangingPunct="0"/>
            <a:r>
              <a:rPr lang="en-US" sz="2000">
                <a:latin typeface="Calibri" pitchFamily="34" charset="0"/>
              </a:rPr>
              <a:t>(</a:t>
            </a:r>
            <a:r>
              <a:rPr lang="en-US" sz="2000">
                <a:solidFill>
                  <a:schemeClr val="accent1"/>
                </a:solidFill>
                <a:latin typeface="Calibri" pitchFamily="34" charset="0"/>
              </a:rPr>
              <a:t>6 breaths / minute </a:t>
            </a:r>
          </a:p>
          <a:p>
            <a:pPr eaLnBrk="0" hangingPunct="0"/>
            <a:r>
              <a:rPr lang="en-US" sz="2000">
                <a:solidFill>
                  <a:schemeClr val="accent1"/>
                </a:solidFill>
                <a:latin typeface="Calibri" pitchFamily="34" charset="0"/>
              </a:rPr>
              <a:t>over 5 min</a:t>
            </a:r>
            <a:r>
              <a:rPr lang="en-US" sz="2000">
                <a:latin typeface="Calibri" pitchFamily="34" charset="0"/>
              </a:rPr>
              <a:t>)</a:t>
            </a:r>
            <a:br>
              <a:rPr lang="en-US" sz="2000">
                <a:latin typeface="Calibri" pitchFamily="34" charset="0"/>
              </a:rPr>
            </a:br>
            <a:endParaRPr lang="en-US" sz="2000">
              <a:latin typeface="Calibri" pitchFamily="34" charset="0"/>
            </a:endParaRPr>
          </a:p>
        </p:txBody>
      </p:sp>
      <p:sp>
        <p:nvSpPr>
          <p:cNvPr id="162829" name="Freeform 13"/>
          <p:cNvSpPr>
            <a:spLocks/>
          </p:cNvSpPr>
          <p:nvPr/>
        </p:nvSpPr>
        <p:spPr bwMode="auto">
          <a:xfrm>
            <a:off x="6724650" y="4749800"/>
            <a:ext cx="1962150" cy="1365250"/>
          </a:xfrm>
          <a:custGeom>
            <a:avLst/>
            <a:gdLst>
              <a:gd name="T0" fmla="*/ 2147483647 w 372"/>
              <a:gd name="T1" fmla="*/ 2147483647 h 418"/>
              <a:gd name="T2" fmla="*/ 2147483647 w 372"/>
              <a:gd name="T3" fmla="*/ 2147483647 h 418"/>
              <a:gd name="T4" fmla="*/ 2147483647 w 372"/>
              <a:gd name="T5" fmla="*/ 2147483647 h 418"/>
              <a:gd name="T6" fmla="*/ 0 w 372"/>
              <a:gd name="T7" fmla="*/ 2147483647 h 418"/>
              <a:gd name="T8" fmla="*/ 2147483647 w 372"/>
              <a:gd name="T9" fmla="*/ 2147483647 h 418"/>
              <a:gd name="T10" fmla="*/ 2147483647 w 372"/>
              <a:gd name="T11" fmla="*/ 2147483647 h 418"/>
              <a:gd name="T12" fmla="*/ 2147483647 w 372"/>
              <a:gd name="T13" fmla="*/ 2147483647 h 418"/>
              <a:gd name="T14" fmla="*/ 2147483647 w 372"/>
              <a:gd name="T15" fmla="*/ 2147483647 h 418"/>
              <a:gd name="T16" fmla="*/ 2147483647 w 372"/>
              <a:gd name="T17" fmla="*/ 2147483647 h 418"/>
              <a:gd name="T18" fmla="*/ 2147483647 w 372"/>
              <a:gd name="T19" fmla="*/ 2147483647 h 418"/>
              <a:gd name="T20" fmla="*/ 2147483647 w 372"/>
              <a:gd name="T21" fmla="*/ 2147483647 h 418"/>
              <a:gd name="T22" fmla="*/ 2147483647 w 372"/>
              <a:gd name="T23" fmla="*/ 2147483647 h 418"/>
              <a:gd name="T24" fmla="*/ 2147483647 w 372"/>
              <a:gd name="T25" fmla="*/ 2147483647 h 418"/>
              <a:gd name="T26" fmla="*/ 2147483647 w 372"/>
              <a:gd name="T27" fmla="*/ 0 h 4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72"/>
              <a:gd name="T43" fmla="*/ 0 h 418"/>
              <a:gd name="T44" fmla="*/ 372 w 372"/>
              <a:gd name="T45" fmla="*/ 418 h 41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72" h="418">
                <a:moveTo>
                  <a:pt x="252" y="28"/>
                </a:moveTo>
                <a:cubicBezTo>
                  <a:pt x="178" y="31"/>
                  <a:pt x="124" y="35"/>
                  <a:pt x="64" y="76"/>
                </a:cubicBezTo>
                <a:cubicBezTo>
                  <a:pt x="50" y="96"/>
                  <a:pt x="24" y="111"/>
                  <a:pt x="16" y="136"/>
                </a:cubicBezTo>
                <a:cubicBezTo>
                  <a:pt x="7" y="160"/>
                  <a:pt x="3" y="183"/>
                  <a:pt x="0" y="208"/>
                </a:cubicBezTo>
                <a:cubicBezTo>
                  <a:pt x="3" y="240"/>
                  <a:pt x="7" y="282"/>
                  <a:pt x="24" y="312"/>
                </a:cubicBezTo>
                <a:cubicBezTo>
                  <a:pt x="56" y="368"/>
                  <a:pt x="116" y="402"/>
                  <a:pt x="180" y="412"/>
                </a:cubicBezTo>
                <a:cubicBezTo>
                  <a:pt x="210" y="410"/>
                  <a:pt x="245" y="418"/>
                  <a:pt x="272" y="404"/>
                </a:cubicBezTo>
                <a:cubicBezTo>
                  <a:pt x="284" y="396"/>
                  <a:pt x="308" y="380"/>
                  <a:pt x="308" y="380"/>
                </a:cubicBezTo>
                <a:cubicBezTo>
                  <a:pt x="327" y="351"/>
                  <a:pt x="317" y="362"/>
                  <a:pt x="336" y="344"/>
                </a:cubicBezTo>
                <a:cubicBezTo>
                  <a:pt x="343" y="322"/>
                  <a:pt x="356" y="306"/>
                  <a:pt x="364" y="284"/>
                </a:cubicBezTo>
                <a:cubicBezTo>
                  <a:pt x="366" y="276"/>
                  <a:pt x="372" y="260"/>
                  <a:pt x="372" y="260"/>
                </a:cubicBezTo>
                <a:cubicBezTo>
                  <a:pt x="367" y="204"/>
                  <a:pt x="357" y="148"/>
                  <a:pt x="308" y="116"/>
                </a:cubicBezTo>
                <a:cubicBezTo>
                  <a:pt x="284" y="81"/>
                  <a:pt x="210" y="41"/>
                  <a:pt x="172" y="20"/>
                </a:cubicBezTo>
                <a:cubicBezTo>
                  <a:pt x="159" y="13"/>
                  <a:pt x="142" y="10"/>
                  <a:pt x="132" y="0"/>
                </a:cubicBezTo>
              </a:path>
            </a:pathLst>
          </a:custGeom>
          <a:noFill/>
          <a:ln w="50800">
            <a:solidFill>
              <a:schemeClr val="hlink"/>
            </a:solidFill>
            <a:round/>
            <a:headEnd/>
            <a:tailEnd/>
          </a:ln>
        </p:spPr>
        <p:txBody>
          <a:bodyPr wrap="none" anchor="ctr"/>
          <a:lstStyle/>
          <a:p>
            <a:endParaRPr lang="en-US"/>
          </a:p>
        </p:txBody>
      </p:sp>
      <p:sp>
        <p:nvSpPr>
          <p:cNvPr id="101385" name="Rectangle 9"/>
          <p:cNvSpPr>
            <a:spLocks noChangeArrowheads="1"/>
          </p:cNvSpPr>
          <p:nvPr/>
        </p:nvSpPr>
        <p:spPr bwMode="auto">
          <a:xfrm>
            <a:off x="847725" y="1803400"/>
            <a:ext cx="2436813" cy="822325"/>
          </a:xfrm>
          <a:prstGeom prst="rect">
            <a:avLst/>
          </a:prstGeom>
          <a:noFill/>
          <a:ln w="9525">
            <a:noFill/>
            <a:miter lim="800000"/>
            <a:headEnd/>
            <a:tailEnd/>
          </a:ln>
        </p:spPr>
        <p:txBody>
          <a:bodyPr wrap="none">
            <a:spAutoFit/>
          </a:bodyPr>
          <a:lstStyle/>
          <a:p>
            <a:pPr algn="ctr" defTabSz="914400"/>
            <a:r>
              <a:rPr lang="en-US" sz="2400" b="1" u="sng"/>
              <a:t>Deep Breathing</a:t>
            </a:r>
          </a:p>
          <a:p>
            <a:pPr algn="ctr" defTabSz="914400"/>
            <a:r>
              <a:rPr lang="en-US" sz="2400" b="1" u="sng"/>
              <a:t>Protocol:</a:t>
            </a:r>
            <a:endParaRPr lang="en-GB" sz="2400" b="1" u="sng"/>
          </a:p>
        </p:txBody>
      </p:sp>
      <p:sp>
        <p:nvSpPr>
          <p:cNvPr id="162828" name="Rectangle 12"/>
          <p:cNvSpPr>
            <a:spLocks noChangeArrowheads="1"/>
          </p:cNvSpPr>
          <p:nvPr/>
        </p:nvSpPr>
        <p:spPr bwMode="auto">
          <a:xfrm>
            <a:off x="944563" y="5748338"/>
            <a:ext cx="2533650" cy="366712"/>
          </a:xfrm>
          <a:prstGeom prst="rect">
            <a:avLst/>
          </a:prstGeom>
          <a:noFill/>
          <a:ln w="9525">
            <a:noFill/>
            <a:miter lim="800000"/>
            <a:headEnd/>
            <a:tailEnd/>
          </a:ln>
        </p:spPr>
        <p:txBody>
          <a:bodyPr wrap="none" anchor="ctr">
            <a:spAutoFit/>
          </a:bodyPr>
          <a:lstStyle/>
          <a:p>
            <a:pPr defTabSz="914400" eaLnBrk="0" hangingPunct="0"/>
            <a:r>
              <a:rPr lang="en-US" i="1"/>
              <a:t>Thijs , Neurology 2007</a:t>
            </a:r>
            <a:r>
              <a:rPr lang="en-US"/>
              <a:t> </a:t>
            </a:r>
          </a:p>
        </p:txBody>
      </p:sp>
      <p:sp>
        <p:nvSpPr>
          <p:cNvPr id="101387" name="Text Box 11"/>
          <p:cNvSpPr txBox="1">
            <a:spLocks noChangeArrowheads="1"/>
          </p:cNvSpPr>
          <p:nvPr/>
        </p:nvSpPr>
        <p:spPr bwMode="auto">
          <a:xfrm>
            <a:off x="3329781" y="1171415"/>
            <a:ext cx="2263775" cy="376238"/>
          </a:xfrm>
          <a:prstGeom prst="rect">
            <a:avLst/>
          </a:prstGeom>
          <a:solidFill>
            <a:srgbClr val="CC99FF"/>
          </a:solidFill>
          <a:ln w="9525">
            <a:solidFill>
              <a:srgbClr val="800080"/>
            </a:solidFill>
            <a:miter lim="800000"/>
            <a:headEnd/>
            <a:tailEnd/>
          </a:ln>
        </p:spPr>
        <p:txBody>
          <a:bodyPr>
            <a:spAutoFit/>
          </a:bodyPr>
          <a:lstStyle/>
          <a:p>
            <a:pPr>
              <a:spcBef>
                <a:spcPct val="50000"/>
              </a:spcBef>
            </a:pPr>
            <a:r>
              <a:rPr lang="en-GB" b="1" dirty="0">
                <a:solidFill>
                  <a:schemeClr val="folHlink"/>
                </a:solidFill>
              </a:rPr>
              <a:t>Nucleus </a:t>
            </a:r>
            <a:r>
              <a:rPr lang="en-GB" b="1" dirty="0" err="1">
                <a:solidFill>
                  <a:schemeClr val="folHlink"/>
                </a:solidFill>
              </a:rPr>
              <a:t>Ambiguus</a:t>
            </a:r>
            <a:endParaRPr lang="en-GB" b="1" dirty="0">
              <a:solidFill>
                <a:schemeClr val="folHlink"/>
              </a:solidFill>
            </a:endParaRPr>
          </a:p>
        </p:txBody>
      </p:sp>
      <p:sp>
        <p:nvSpPr>
          <p:cNvPr id="86054" name="Freeform 101"/>
          <p:cNvSpPr>
            <a:spLocks/>
          </p:cNvSpPr>
          <p:nvPr/>
        </p:nvSpPr>
        <p:spPr bwMode="auto">
          <a:xfrm>
            <a:off x="3220402" y="1633380"/>
            <a:ext cx="2354262" cy="854075"/>
          </a:xfrm>
          <a:custGeom>
            <a:avLst/>
            <a:gdLst>
              <a:gd name="T0" fmla="*/ 2147483647 w 273"/>
              <a:gd name="T1" fmla="*/ 0 h 650"/>
              <a:gd name="T2" fmla="*/ 2147483647 w 273"/>
              <a:gd name="T3" fmla="*/ 2147483647 h 650"/>
              <a:gd name="T4" fmla="*/ 2147483647 w 273"/>
              <a:gd name="T5" fmla="*/ 2147483647 h 650"/>
              <a:gd name="T6" fmla="*/ 2147483647 w 273"/>
              <a:gd name="T7" fmla="*/ 2147483647 h 650"/>
              <a:gd name="T8" fmla="*/ 0 w 273"/>
              <a:gd name="T9" fmla="*/ 2147483647 h 650"/>
              <a:gd name="T10" fmla="*/ 2147483647 w 273"/>
              <a:gd name="T11" fmla="*/ 2147483647 h 650"/>
              <a:gd name="T12" fmla="*/ 2147483647 w 273"/>
              <a:gd name="T13" fmla="*/ 0 h 650"/>
              <a:gd name="T14" fmla="*/ 2147483647 w 273"/>
              <a:gd name="T15" fmla="*/ 0 h 650"/>
              <a:gd name="T16" fmla="*/ 0 60000 65536"/>
              <a:gd name="T17" fmla="*/ 0 60000 65536"/>
              <a:gd name="T18" fmla="*/ 0 60000 65536"/>
              <a:gd name="T19" fmla="*/ 0 60000 65536"/>
              <a:gd name="T20" fmla="*/ 0 60000 65536"/>
              <a:gd name="T21" fmla="*/ 0 60000 65536"/>
              <a:gd name="T22" fmla="*/ 0 60000 65536"/>
              <a:gd name="T23" fmla="*/ 0 60000 65536"/>
              <a:gd name="T24" fmla="*/ 0 w 273"/>
              <a:gd name="T25" fmla="*/ 0 h 650"/>
              <a:gd name="T26" fmla="*/ 273 w 273"/>
              <a:gd name="T27" fmla="*/ 650 h 6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 h="650">
                <a:moveTo>
                  <a:pt x="206" y="0"/>
                </a:moveTo>
                <a:lnTo>
                  <a:pt x="205" y="514"/>
                </a:lnTo>
                <a:lnTo>
                  <a:pt x="273" y="514"/>
                </a:lnTo>
                <a:lnTo>
                  <a:pt x="137" y="650"/>
                </a:lnTo>
                <a:lnTo>
                  <a:pt x="0" y="513"/>
                </a:lnTo>
                <a:lnTo>
                  <a:pt x="68" y="513"/>
                </a:lnTo>
                <a:lnTo>
                  <a:pt x="66" y="0"/>
                </a:lnTo>
                <a:lnTo>
                  <a:pt x="206" y="0"/>
                </a:lnTo>
                <a:close/>
              </a:path>
            </a:pathLst>
          </a:custGeom>
          <a:solidFill>
            <a:srgbClr val="FFCC99"/>
          </a:solidFill>
          <a:ln w="9525">
            <a:solidFill>
              <a:srgbClr val="FF6600"/>
            </a:solidFill>
            <a:round/>
            <a:headEnd/>
            <a:tailEnd/>
          </a:ln>
        </p:spPr>
        <p:txBody>
          <a:bodyPr wrap="none" anchor="ctr"/>
          <a:lstStyle/>
          <a:p>
            <a:endParaRPr lang="en-US"/>
          </a:p>
        </p:txBody>
      </p:sp>
      <p:sp>
        <p:nvSpPr>
          <p:cNvPr id="40971" name="Content Placeholder 16"/>
          <p:cNvSpPr>
            <a:spLocks/>
          </p:cNvSpPr>
          <p:nvPr/>
        </p:nvSpPr>
        <p:spPr bwMode="auto">
          <a:xfrm>
            <a:off x="457200" y="1174750"/>
            <a:ext cx="8229600" cy="3103563"/>
          </a:xfrm>
          <a:prstGeom prst="rect">
            <a:avLst/>
          </a:prstGeom>
          <a:noFill/>
          <a:ln w="9525">
            <a:noFill/>
            <a:miter lim="800000"/>
            <a:headEnd/>
            <a:tailEnd/>
          </a:ln>
        </p:spPr>
        <p:txBody>
          <a:bodyPr/>
          <a:lstStyle/>
          <a:p>
            <a:pPr marL="342900" indent="-342900">
              <a:spcBef>
                <a:spcPct val="20000"/>
              </a:spcBef>
              <a:buFont typeface="Arial" pitchFamily="34" charset="0"/>
              <a:buChar char="•"/>
            </a:pPr>
            <a:endParaRPr lang="en-US" sz="2200">
              <a:latin typeface="Calibri" pitchFamily="34" charset="0"/>
            </a:endParaRPr>
          </a:p>
          <a:p>
            <a:pPr marL="342900" indent="-342900">
              <a:spcBef>
                <a:spcPct val="20000"/>
              </a:spcBef>
              <a:buFont typeface="Arial" pitchFamily="34" charset="0"/>
              <a:buChar char="•"/>
            </a:pPr>
            <a:endParaRPr lang="en-US" sz="2400">
              <a:latin typeface="Calibri" pitchFamily="34" charset="0"/>
            </a:endParaRPr>
          </a:p>
        </p:txBody>
      </p:sp>
    </p:spTree>
    <p:custDataLst>
      <p:tags r:id="rId1"/>
    </p:custDataLst>
    <p:extLst>
      <p:ext uri="{BB962C8B-B14F-4D97-AF65-F5344CB8AC3E}">
        <p14:creationId xmlns:p14="http://schemas.microsoft.com/office/powerpoint/2010/main" val="51562974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2829"/>
                                        </p:tgtEl>
                                        <p:attrNameLst>
                                          <p:attrName>style.visibility</p:attrName>
                                        </p:attrNameLst>
                                      </p:cBhvr>
                                      <p:to>
                                        <p:strVal val="visible"/>
                                      </p:to>
                                    </p:set>
                                    <p:animEffect transition="in" filter="fade">
                                      <p:cBhvr>
                                        <p:cTn id="7" dur="1000"/>
                                        <p:tgtEl>
                                          <p:spTgt spid="1628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1387"/>
                                        </p:tgtEl>
                                        <p:attrNameLst>
                                          <p:attrName>style.visibility</p:attrName>
                                        </p:attrNameLst>
                                      </p:cBhvr>
                                      <p:to>
                                        <p:strVal val="visible"/>
                                      </p:to>
                                    </p:set>
                                    <p:animEffect transition="in" filter="fade">
                                      <p:cBhvr>
                                        <p:cTn id="12" dur="1000"/>
                                        <p:tgtEl>
                                          <p:spTgt spid="10138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1385"/>
                                        </p:tgtEl>
                                        <p:attrNameLst>
                                          <p:attrName>style.visibility</p:attrName>
                                        </p:attrNameLst>
                                      </p:cBhvr>
                                      <p:to>
                                        <p:strVal val="visible"/>
                                      </p:to>
                                    </p:set>
                                  </p:childTnLst>
                                </p:cTn>
                              </p:par>
                            </p:childTnLst>
                          </p:cTn>
                        </p:par>
                        <p:par>
                          <p:cTn id="17" fill="hold" nodeType="afterGroup">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162828"/>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162830">
                                            <p:txEl>
                                              <p:pRg st="2" end="2"/>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162830">
                                            <p:txEl>
                                              <p:pRg st="3" end="3"/>
                                            </p:txEl>
                                          </p:spTgt>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162830">
                                            <p:txEl>
                                              <p:pRg st="4" end="4"/>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62830">
                                            <p:txEl>
                                              <p:pRg st="5" end="5"/>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62830">
                                            <p:txEl>
                                              <p:pRg st="6" end="6"/>
                                            </p:txEl>
                                          </p:spTgt>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2" presetClass="entr" presetSubtype="1" fill="hold" grpId="0" nodeType="clickEffect">
                                  <p:stCondLst>
                                    <p:cond delay="0"/>
                                  </p:stCondLst>
                                  <p:childTnLst>
                                    <p:set>
                                      <p:cBhvr>
                                        <p:cTn id="39" dur="1" fill="hold">
                                          <p:stCondLst>
                                            <p:cond delay="0"/>
                                          </p:stCondLst>
                                        </p:cTn>
                                        <p:tgtEl>
                                          <p:spTgt spid="86054"/>
                                        </p:tgtEl>
                                        <p:attrNameLst>
                                          <p:attrName>style.visibility</p:attrName>
                                        </p:attrNameLst>
                                      </p:cBhvr>
                                      <p:to>
                                        <p:strVal val="visible"/>
                                      </p:to>
                                    </p:set>
                                    <p:animEffect transition="in" filter="slide(fromTop)">
                                      <p:cBhvr>
                                        <p:cTn id="40" dur="500"/>
                                        <p:tgtEl>
                                          <p:spTgt spid="86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9" grpId="0" animBg="1"/>
      <p:bldP spid="101385" grpId="0"/>
      <p:bldP spid="162828" grpId="0"/>
      <p:bldP spid="101387" grpId="0" animBg="1"/>
      <p:bldP spid="8605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gu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692150"/>
            <a:ext cx="5791200" cy="571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p:cNvPicPr>
            <a:picLocks noChangeAspect="1"/>
          </p:cNvPicPr>
          <p:nvPr/>
        </p:nvPicPr>
        <p:blipFill>
          <a:blip r:embed="rId3" cstate="print"/>
          <a:srcRect/>
          <a:stretch>
            <a:fillRect/>
          </a:stretch>
        </p:blipFill>
        <p:spPr bwMode="auto">
          <a:xfrm>
            <a:off x="0" y="0"/>
            <a:ext cx="9144000" cy="6257925"/>
          </a:xfrm>
          <a:prstGeom prst="rect">
            <a:avLst/>
          </a:prstGeom>
          <a:noFill/>
          <a:ln w="9525">
            <a:noFill/>
            <a:miter lim="800000"/>
            <a:headEnd/>
            <a:tailEnd/>
          </a:ln>
        </p:spPr>
      </p:pic>
      <p:sp>
        <p:nvSpPr>
          <p:cNvPr id="45058" name="Rectangle 13"/>
          <p:cNvSpPr>
            <a:spLocks noChangeArrowheads="1"/>
          </p:cNvSpPr>
          <p:nvPr/>
        </p:nvSpPr>
        <p:spPr bwMode="auto">
          <a:xfrm>
            <a:off x="879475" y="274638"/>
            <a:ext cx="7004050" cy="701675"/>
          </a:xfrm>
          <a:prstGeom prst="rect">
            <a:avLst/>
          </a:prstGeom>
          <a:noFill/>
          <a:ln w="9525">
            <a:noFill/>
            <a:miter lim="800000"/>
            <a:headEnd/>
            <a:tailEnd/>
          </a:ln>
        </p:spPr>
        <p:txBody>
          <a:bodyPr wrap="none">
            <a:spAutoFit/>
          </a:bodyPr>
          <a:lstStyle/>
          <a:p>
            <a:pPr defTabSz="914400"/>
            <a:r>
              <a:rPr lang="en-GB" altLang="ja-JP" sz="4000">
                <a:solidFill>
                  <a:schemeClr val="accent1"/>
                </a:solidFill>
                <a:latin typeface="Calibri" pitchFamily="34" charset="0"/>
              </a:rPr>
              <a:t>Method 4:  ‘NeuroScope</a:t>
            </a:r>
            <a:r>
              <a:rPr lang="en-US" altLang="ja-JP" sz="4000">
                <a:solidFill>
                  <a:schemeClr val="accent1"/>
                </a:solidFill>
                <a:latin typeface="Calibri" pitchFamily="34" charset="0"/>
              </a:rPr>
              <a:t>® Image</a:t>
            </a:r>
            <a:r>
              <a:rPr lang="en-GB" altLang="ja-JP" sz="4000">
                <a:solidFill>
                  <a:schemeClr val="accent1"/>
                </a:solidFill>
                <a:latin typeface="Calibri" pitchFamily="34" charset="0"/>
              </a:rPr>
              <a:t>’</a:t>
            </a:r>
          </a:p>
        </p:txBody>
      </p:sp>
      <p:cxnSp>
        <p:nvCxnSpPr>
          <p:cNvPr id="4" name="Straight Connector 3"/>
          <p:cNvCxnSpPr/>
          <p:nvPr/>
        </p:nvCxnSpPr>
        <p:spPr>
          <a:xfrm>
            <a:off x="704137" y="1017999"/>
            <a:ext cx="7884302" cy="1319"/>
          </a:xfrm>
          <a:prstGeom prst="line">
            <a:avLst/>
          </a:prstGeom>
          <a:ln w="57150" cap="flat">
            <a:gradFill flip="none" rotWithShape="1">
              <a:gsLst>
                <a:gs pos="45000">
                  <a:srgbClr val="0033CC">
                    <a:alpha val="97000"/>
                  </a:srgbClr>
                </a:gs>
                <a:gs pos="50000">
                  <a:schemeClr val="accent1">
                    <a:tint val="44500"/>
                    <a:satMod val="160000"/>
                  </a:schemeClr>
                </a:gs>
                <a:gs pos="100000">
                  <a:schemeClr val="accent1">
                    <a:tint val="23500"/>
                    <a:satMod val="160000"/>
                  </a:schemeClr>
                </a:gs>
              </a:gsLst>
              <a:lin ang="2700000" scaled="1"/>
              <a:tileRect/>
            </a:gradFill>
          </a:ln>
          <a:effectLst>
            <a:outerShdw blurRad="95250" dist="114300" dir="2700000" sx="99000" sy="99000" algn="tl" rotWithShape="0">
              <a:srgbClr val="000000">
                <a:alpha val="69000"/>
              </a:srgbClr>
            </a:outerShdw>
          </a:effectLst>
        </p:spPr>
        <p:style>
          <a:lnRef idx="1">
            <a:schemeClr val="accent1"/>
          </a:lnRef>
          <a:fillRef idx="0">
            <a:schemeClr val="accent1"/>
          </a:fillRef>
          <a:effectRef idx="0">
            <a:schemeClr val="accent1"/>
          </a:effectRef>
          <a:fontRef idx="minor">
            <a:schemeClr val="tx1"/>
          </a:fontRef>
        </p:style>
      </p:cxnSp>
      <p:sp>
        <p:nvSpPr>
          <p:cNvPr id="45060" name="Line 14"/>
          <p:cNvSpPr>
            <a:spLocks noChangeShapeType="1"/>
          </p:cNvSpPr>
          <p:nvPr/>
        </p:nvSpPr>
        <p:spPr bwMode="auto">
          <a:xfrm>
            <a:off x="685800" y="5159375"/>
            <a:ext cx="7197725" cy="0"/>
          </a:xfrm>
          <a:prstGeom prst="line">
            <a:avLst/>
          </a:prstGeom>
          <a:noFill/>
          <a:ln w="31750">
            <a:solidFill>
              <a:srgbClr val="00FF00"/>
            </a:solidFill>
            <a:round/>
            <a:headEnd/>
            <a:tailEnd/>
          </a:ln>
        </p:spPr>
        <p:txBody>
          <a:bodyPr/>
          <a:lstStyle/>
          <a:p>
            <a:endParaRPr lang="en-US"/>
          </a:p>
        </p:txBody>
      </p:sp>
      <p:sp>
        <p:nvSpPr>
          <p:cNvPr id="6" name="Line 9"/>
          <p:cNvSpPr>
            <a:spLocks noChangeShapeType="1"/>
          </p:cNvSpPr>
          <p:nvPr/>
        </p:nvSpPr>
        <p:spPr bwMode="auto">
          <a:xfrm>
            <a:off x="3929063" y="2889250"/>
            <a:ext cx="1563687" cy="7938"/>
          </a:xfrm>
          <a:prstGeom prst="line">
            <a:avLst/>
          </a:prstGeom>
          <a:noFill/>
          <a:ln w="76200">
            <a:solidFill>
              <a:srgbClr val="3366FF"/>
            </a:solidFill>
            <a:round/>
            <a:headEnd/>
            <a:tailEnd/>
          </a:ln>
        </p:spPr>
        <p:txBody>
          <a:bodyPr/>
          <a:lstStyle/>
          <a:p>
            <a:endParaRPr lang="en-US"/>
          </a:p>
        </p:txBody>
      </p:sp>
      <p:sp>
        <p:nvSpPr>
          <p:cNvPr id="8" name="Line 11"/>
          <p:cNvSpPr>
            <a:spLocks noChangeShapeType="1"/>
          </p:cNvSpPr>
          <p:nvPr/>
        </p:nvSpPr>
        <p:spPr bwMode="auto">
          <a:xfrm flipH="1" flipV="1">
            <a:off x="5470525" y="2640013"/>
            <a:ext cx="0" cy="249237"/>
          </a:xfrm>
          <a:prstGeom prst="line">
            <a:avLst/>
          </a:prstGeom>
          <a:noFill/>
          <a:ln w="57150">
            <a:solidFill>
              <a:srgbClr val="3366FF"/>
            </a:solidFill>
            <a:round/>
            <a:headEnd/>
            <a:tailEnd/>
          </a:ln>
        </p:spPr>
        <p:txBody>
          <a:bodyPr/>
          <a:lstStyle/>
          <a:p>
            <a:endParaRPr lang="en-US"/>
          </a:p>
        </p:txBody>
      </p:sp>
      <p:sp>
        <p:nvSpPr>
          <p:cNvPr id="9" name="AutoShape 8"/>
          <p:cNvSpPr>
            <a:spLocks noChangeArrowheads="1"/>
          </p:cNvSpPr>
          <p:nvPr/>
        </p:nvSpPr>
        <p:spPr bwMode="auto">
          <a:xfrm>
            <a:off x="1368425" y="4017963"/>
            <a:ext cx="2035175" cy="1079500"/>
          </a:xfrm>
          <a:prstGeom prst="roundRect">
            <a:avLst>
              <a:gd name="adj" fmla="val 16667"/>
            </a:avLst>
          </a:prstGeom>
          <a:noFill/>
          <a:ln w="38100">
            <a:solidFill>
              <a:srgbClr val="FFCC00"/>
            </a:solidFill>
            <a:round/>
            <a:headEnd/>
            <a:tailEnd/>
          </a:ln>
        </p:spPr>
        <p:txBody>
          <a:bodyPr wrap="none" anchor="ctr"/>
          <a:lstStyle/>
          <a:p>
            <a:endParaRPr lang="en-GB"/>
          </a:p>
        </p:txBody>
      </p:sp>
      <p:sp>
        <p:nvSpPr>
          <p:cNvPr id="10" name="Line 9"/>
          <p:cNvSpPr>
            <a:spLocks noChangeShapeType="1"/>
          </p:cNvSpPr>
          <p:nvPr/>
        </p:nvSpPr>
        <p:spPr bwMode="auto">
          <a:xfrm>
            <a:off x="1708150" y="2897188"/>
            <a:ext cx="1514475" cy="7937"/>
          </a:xfrm>
          <a:prstGeom prst="line">
            <a:avLst/>
          </a:prstGeom>
          <a:noFill/>
          <a:ln w="76200">
            <a:solidFill>
              <a:srgbClr val="FF0000"/>
            </a:solidFill>
            <a:round/>
            <a:headEnd/>
            <a:tailEnd/>
          </a:ln>
        </p:spPr>
        <p:txBody>
          <a:bodyPr/>
          <a:lstStyle/>
          <a:p>
            <a:endParaRPr lang="en-US"/>
          </a:p>
        </p:txBody>
      </p:sp>
      <p:sp>
        <p:nvSpPr>
          <p:cNvPr id="12" name="Line 11"/>
          <p:cNvSpPr>
            <a:spLocks noChangeShapeType="1"/>
          </p:cNvSpPr>
          <p:nvPr/>
        </p:nvSpPr>
        <p:spPr bwMode="auto">
          <a:xfrm flipH="1" flipV="1">
            <a:off x="3201988" y="2659063"/>
            <a:ext cx="0" cy="249237"/>
          </a:xfrm>
          <a:prstGeom prst="line">
            <a:avLst/>
          </a:prstGeom>
          <a:noFill/>
          <a:ln w="57150">
            <a:solidFill>
              <a:srgbClr val="FF0000"/>
            </a:solidFill>
            <a:round/>
            <a:headEnd/>
            <a:tailEnd/>
          </a:ln>
        </p:spPr>
        <p:txBody>
          <a:bodyPr/>
          <a:lstStyle/>
          <a:p>
            <a:endParaRPr lang="en-US"/>
          </a:p>
        </p:txBody>
      </p:sp>
      <p:sp>
        <p:nvSpPr>
          <p:cNvPr id="13" name="AutoShape 8"/>
          <p:cNvSpPr>
            <a:spLocks noChangeArrowheads="1"/>
          </p:cNvSpPr>
          <p:nvPr/>
        </p:nvSpPr>
        <p:spPr bwMode="auto">
          <a:xfrm>
            <a:off x="3871913" y="4017963"/>
            <a:ext cx="1892300" cy="1079500"/>
          </a:xfrm>
          <a:prstGeom prst="roundRect">
            <a:avLst>
              <a:gd name="adj" fmla="val 16667"/>
            </a:avLst>
          </a:prstGeom>
          <a:noFill/>
          <a:ln w="38100">
            <a:solidFill>
              <a:srgbClr val="FFCC00"/>
            </a:solidFill>
            <a:prstDash val="sysDash"/>
            <a:round/>
            <a:headEnd/>
            <a:tailEnd/>
          </a:ln>
        </p:spPr>
        <p:txBody>
          <a:bodyPr wrap="none" anchor="ctr"/>
          <a:lstStyle/>
          <a:p>
            <a:endParaRPr lang="en-GB"/>
          </a:p>
        </p:txBody>
      </p:sp>
      <p:sp>
        <p:nvSpPr>
          <p:cNvPr id="45067" name="AutoShape 101"/>
          <p:cNvSpPr>
            <a:spLocks noChangeArrowheads="1"/>
          </p:cNvSpPr>
          <p:nvPr/>
        </p:nvSpPr>
        <p:spPr bwMode="auto">
          <a:xfrm rot="2437295">
            <a:off x="249238" y="2384425"/>
            <a:ext cx="569912" cy="528638"/>
          </a:xfrm>
          <a:prstGeom prst="rightArrow">
            <a:avLst>
              <a:gd name="adj1" fmla="val 50000"/>
              <a:gd name="adj2" fmla="val 26952"/>
            </a:avLst>
          </a:prstGeom>
          <a:solidFill>
            <a:srgbClr val="FFFF00"/>
          </a:solidFill>
          <a:ln w="9525">
            <a:solidFill>
              <a:srgbClr val="FFFF00"/>
            </a:solidFill>
            <a:miter lim="800000"/>
            <a:headEnd/>
            <a:tailEnd/>
          </a:ln>
        </p:spPr>
        <p:txBody>
          <a:bodyPr wrap="none" anchor="ctr"/>
          <a:lstStyle/>
          <a:p>
            <a:pPr defTabSz="914400"/>
            <a:endParaRPr lang="en-GB">
              <a:cs typeface="Arial" pitchFamily="34" charset="0"/>
            </a:endParaRPr>
          </a:p>
        </p:txBody>
      </p:sp>
      <p:sp>
        <p:nvSpPr>
          <p:cNvPr id="45068" name="AutoShape 101"/>
          <p:cNvSpPr>
            <a:spLocks noChangeArrowheads="1"/>
          </p:cNvSpPr>
          <p:nvPr/>
        </p:nvSpPr>
        <p:spPr bwMode="auto">
          <a:xfrm rot="2437295">
            <a:off x="207963" y="4568825"/>
            <a:ext cx="569912" cy="528638"/>
          </a:xfrm>
          <a:prstGeom prst="rightArrow">
            <a:avLst>
              <a:gd name="adj1" fmla="val 50000"/>
              <a:gd name="adj2" fmla="val 26952"/>
            </a:avLst>
          </a:prstGeom>
          <a:solidFill>
            <a:srgbClr val="00FF00"/>
          </a:solidFill>
          <a:ln w="9525">
            <a:solidFill>
              <a:srgbClr val="00FF00"/>
            </a:solidFill>
            <a:miter lim="800000"/>
            <a:headEnd/>
            <a:tailEnd/>
          </a:ln>
        </p:spPr>
        <p:txBody>
          <a:bodyPr wrap="none" anchor="ctr"/>
          <a:lstStyle/>
          <a:p>
            <a:pPr defTabSz="914400"/>
            <a:endParaRPr lang="en-GB">
              <a:cs typeface="Arial" pitchFamily="34" charset="0"/>
            </a:endParaRPr>
          </a:p>
        </p:txBody>
      </p:sp>
      <p:sp>
        <p:nvSpPr>
          <p:cNvPr id="21" name="Text Box 12"/>
          <p:cNvSpPr txBox="1">
            <a:spLocks noChangeArrowheads="1"/>
          </p:cNvSpPr>
          <p:nvPr/>
        </p:nvSpPr>
        <p:spPr bwMode="auto">
          <a:xfrm>
            <a:off x="3871913" y="2159000"/>
            <a:ext cx="1892300" cy="336550"/>
          </a:xfrm>
          <a:prstGeom prst="rect">
            <a:avLst/>
          </a:prstGeom>
          <a:solidFill>
            <a:schemeClr val="tx1"/>
          </a:solidFill>
          <a:ln w="9525">
            <a:noFill/>
            <a:miter lim="800000"/>
            <a:headEnd/>
            <a:tailEnd/>
          </a:ln>
        </p:spPr>
        <p:txBody>
          <a:bodyPr>
            <a:spAutoFit/>
          </a:bodyPr>
          <a:lstStyle/>
          <a:p>
            <a:pPr defTabSz="914400">
              <a:spcBef>
                <a:spcPct val="50000"/>
              </a:spcBef>
            </a:pPr>
            <a:r>
              <a:rPr lang="en-GB" sz="1600"/>
              <a:t> </a:t>
            </a:r>
            <a:r>
              <a:rPr lang="en-GB" sz="1600">
                <a:solidFill>
                  <a:schemeClr val="bg2"/>
                </a:solidFill>
              </a:rPr>
              <a:t>Sham Breathing</a:t>
            </a:r>
          </a:p>
        </p:txBody>
      </p:sp>
      <p:sp>
        <p:nvSpPr>
          <p:cNvPr id="22" name="Text Box 13"/>
          <p:cNvSpPr txBox="1">
            <a:spLocks noChangeArrowheads="1"/>
          </p:cNvSpPr>
          <p:nvPr/>
        </p:nvSpPr>
        <p:spPr bwMode="auto">
          <a:xfrm>
            <a:off x="1589088" y="2159000"/>
            <a:ext cx="1892300" cy="336550"/>
          </a:xfrm>
          <a:prstGeom prst="rect">
            <a:avLst/>
          </a:prstGeom>
          <a:solidFill>
            <a:schemeClr val="tx1"/>
          </a:solidFill>
          <a:ln w="9525">
            <a:noFill/>
            <a:miter lim="800000"/>
            <a:headEnd/>
            <a:tailEnd/>
          </a:ln>
        </p:spPr>
        <p:txBody>
          <a:bodyPr>
            <a:spAutoFit/>
          </a:bodyPr>
          <a:lstStyle/>
          <a:p>
            <a:pPr defTabSz="914400">
              <a:spcBef>
                <a:spcPct val="50000"/>
              </a:spcBef>
            </a:pPr>
            <a:r>
              <a:rPr lang="en-GB" sz="1600"/>
              <a:t> </a:t>
            </a:r>
            <a:r>
              <a:rPr lang="en-GB" sz="1600">
                <a:solidFill>
                  <a:srgbClr val="EEECE1"/>
                </a:solidFill>
              </a:rPr>
              <a:t>Deep Breathing</a:t>
            </a:r>
          </a:p>
        </p:txBody>
      </p:sp>
      <p:sp>
        <p:nvSpPr>
          <p:cNvPr id="23" name="Rectangle 14"/>
          <p:cNvSpPr>
            <a:spLocks noChangeArrowheads="1"/>
          </p:cNvSpPr>
          <p:nvPr/>
        </p:nvSpPr>
        <p:spPr bwMode="auto">
          <a:xfrm>
            <a:off x="1697038" y="2606675"/>
            <a:ext cx="165100" cy="257175"/>
          </a:xfrm>
          <a:prstGeom prst="rect">
            <a:avLst/>
          </a:prstGeom>
          <a:solidFill>
            <a:srgbClr val="FF0000"/>
          </a:solidFill>
          <a:ln w="9525">
            <a:solidFill>
              <a:schemeClr val="tx1"/>
            </a:solidFill>
            <a:miter lim="800000"/>
            <a:headEnd/>
            <a:tailEnd/>
          </a:ln>
        </p:spPr>
        <p:txBody>
          <a:bodyPr wrap="none" anchor="ctr"/>
          <a:lstStyle/>
          <a:p>
            <a:endParaRPr lang="en-GB"/>
          </a:p>
        </p:txBody>
      </p:sp>
      <p:sp>
        <p:nvSpPr>
          <p:cNvPr id="24" name="Rectangle 15"/>
          <p:cNvSpPr>
            <a:spLocks noChangeArrowheads="1"/>
          </p:cNvSpPr>
          <p:nvPr/>
        </p:nvSpPr>
        <p:spPr bwMode="auto">
          <a:xfrm>
            <a:off x="3929063" y="2589213"/>
            <a:ext cx="165100" cy="257175"/>
          </a:xfrm>
          <a:prstGeom prst="rect">
            <a:avLst/>
          </a:prstGeom>
          <a:solidFill>
            <a:srgbClr val="3366FF"/>
          </a:solidFill>
          <a:ln w="9525">
            <a:solidFill>
              <a:schemeClr val="tx1"/>
            </a:solidFill>
            <a:miter lim="800000"/>
            <a:headEnd/>
            <a:tailEnd/>
          </a:ln>
        </p:spPr>
        <p:txBody>
          <a:bodyPr wrap="none" anchor="ctr"/>
          <a:lstStyle/>
          <a:p>
            <a:endParaRPr lang="en-GB"/>
          </a:p>
        </p:txBody>
      </p:sp>
    </p:spTree>
    <p:extLst>
      <p:ext uri="{BB962C8B-B14F-4D97-AF65-F5344CB8AC3E}">
        <p14:creationId xmlns:p14="http://schemas.microsoft.com/office/powerpoint/2010/main" val="418182787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linds(horizontal)">
                                      <p:cBhvr>
                                        <p:cTn id="13" dur="500"/>
                                        <p:tgtEl>
                                          <p:spTgt spid="23"/>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dissolve">
                                      <p:cBhvr>
                                        <p:cTn id="16" dur="500"/>
                                        <p:tgtEl>
                                          <p:spTgt spid="2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dissolve">
                                      <p:cBhvr>
                                        <p:cTn id="21" dur="500"/>
                                        <p:tgtEl>
                                          <p:spTgt spid="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linds(horizontal)">
                                      <p:cBhvr>
                                        <p:cTn id="26" dur="500"/>
                                        <p:tgtEl>
                                          <p:spTgt spid="6"/>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linds(horizontal)">
                                      <p:cBhvr>
                                        <p:cTn id="29" dur="500"/>
                                        <p:tgtEl>
                                          <p:spTgt spid="8"/>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linds(horizontal)">
                                      <p:cBhvr>
                                        <p:cTn id="32" dur="500"/>
                                        <p:tgtEl>
                                          <p:spTgt spid="24"/>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dissolve">
                                      <p:cBhvr>
                                        <p:cTn id="35" dur="500"/>
                                        <p:tgtEl>
                                          <p:spTgt spid="2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dissolv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2" grpId="0" animBg="1"/>
      <p:bldP spid="13" grpId="0" animBg="1"/>
      <p:bldP spid="21" grpId="0" animBg="1"/>
      <p:bldP spid="22" grpId="0" animBg="1"/>
      <p:bldP spid="23" grpId="0" animBg="1"/>
      <p:bldP spid="2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174027" y="1308680"/>
            <a:ext cx="8558402" cy="2142"/>
          </a:xfrm>
          <a:prstGeom prst="line">
            <a:avLst/>
          </a:prstGeom>
          <a:ln w="57150" cap="flat">
            <a:gradFill flip="none" rotWithShape="1">
              <a:gsLst>
                <a:gs pos="45000">
                  <a:srgbClr val="0033CC">
                    <a:alpha val="97000"/>
                  </a:srgbClr>
                </a:gs>
                <a:gs pos="50000">
                  <a:schemeClr val="accent1">
                    <a:tint val="44500"/>
                    <a:satMod val="160000"/>
                  </a:schemeClr>
                </a:gs>
                <a:gs pos="100000">
                  <a:schemeClr val="accent1">
                    <a:tint val="23500"/>
                    <a:satMod val="160000"/>
                  </a:schemeClr>
                </a:gs>
              </a:gsLst>
              <a:lin ang="2700000" scaled="1"/>
              <a:tileRect/>
            </a:gradFill>
          </a:ln>
          <a:effectLst>
            <a:outerShdw blurRad="95250" dist="114300" dir="2700000" sx="99000" sy="99000" algn="tl" rotWithShape="0">
              <a:srgbClr val="000000">
                <a:alpha val="69000"/>
              </a:srgbClr>
            </a:outerShdw>
          </a:effectLst>
        </p:spPr>
        <p:style>
          <a:lnRef idx="1">
            <a:schemeClr val="accent1"/>
          </a:lnRef>
          <a:fillRef idx="0">
            <a:schemeClr val="accent1"/>
          </a:fillRef>
          <a:effectRef idx="0">
            <a:schemeClr val="accent1"/>
          </a:effectRef>
          <a:fontRef idx="minor">
            <a:schemeClr val="tx1"/>
          </a:fontRef>
        </p:style>
      </p:cxnSp>
      <p:sp>
        <p:nvSpPr>
          <p:cNvPr id="59394" name="Title 4"/>
          <p:cNvSpPr>
            <a:spLocks noGrp="1"/>
          </p:cNvSpPr>
          <p:nvPr>
            <p:ph type="title"/>
          </p:nvPr>
        </p:nvSpPr>
        <p:spPr/>
        <p:txBody>
          <a:bodyPr/>
          <a:lstStyle/>
          <a:p>
            <a:pPr algn="l"/>
            <a:r>
              <a:rPr lang="en-GB" smtClean="0">
                <a:solidFill>
                  <a:schemeClr val="tx2"/>
                </a:solidFill>
                <a:ea typeface="ＭＳ Ｐゴシック" pitchFamily="-84" charset="-128"/>
              </a:rPr>
              <a:t>Results 4:  Pain Threshold Data</a:t>
            </a:r>
            <a:endParaRPr lang="en-US" smtClean="0">
              <a:solidFill>
                <a:schemeClr val="tx2"/>
              </a:solidFill>
              <a:ea typeface="ＭＳ Ｐゴシック" pitchFamily="-84" charset="-128"/>
            </a:endParaRPr>
          </a:p>
        </p:txBody>
      </p:sp>
      <p:sp>
        <p:nvSpPr>
          <p:cNvPr id="59395" name="Text Box 11"/>
          <p:cNvSpPr txBox="1">
            <a:spLocks noChangeArrowheads="1"/>
          </p:cNvSpPr>
          <p:nvPr/>
        </p:nvSpPr>
        <p:spPr bwMode="auto">
          <a:xfrm>
            <a:off x="3117850" y="2427288"/>
            <a:ext cx="2743200" cy="366712"/>
          </a:xfrm>
          <a:prstGeom prst="rect">
            <a:avLst/>
          </a:prstGeom>
          <a:noFill/>
          <a:ln w="9525">
            <a:noFill/>
            <a:miter lim="800000"/>
            <a:headEnd/>
            <a:tailEnd/>
          </a:ln>
        </p:spPr>
        <p:txBody>
          <a:bodyPr>
            <a:spAutoFit/>
          </a:bodyPr>
          <a:lstStyle/>
          <a:p>
            <a:pPr defTabSz="914400">
              <a:spcBef>
                <a:spcPct val="50000"/>
              </a:spcBef>
            </a:pPr>
            <a:endParaRPr lang="en-GB"/>
          </a:p>
        </p:txBody>
      </p:sp>
      <p:sp>
        <p:nvSpPr>
          <p:cNvPr id="59396" name="Rectangle 12"/>
          <p:cNvSpPr>
            <a:spLocks noChangeArrowheads="1"/>
          </p:cNvSpPr>
          <p:nvPr/>
        </p:nvSpPr>
        <p:spPr bwMode="auto">
          <a:xfrm>
            <a:off x="2068513" y="3867150"/>
            <a:ext cx="2743200" cy="665163"/>
          </a:xfrm>
          <a:prstGeom prst="rect">
            <a:avLst/>
          </a:prstGeom>
          <a:noFill/>
          <a:ln w="9525">
            <a:noFill/>
            <a:miter lim="800000"/>
            <a:headEnd/>
            <a:tailEnd/>
          </a:ln>
        </p:spPr>
        <p:txBody>
          <a:bodyPr wrap="none" anchor="ctr"/>
          <a:lstStyle/>
          <a:p>
            <a:endParaRPr lang="en-GB"/>
          </a:p>
        </p:txBody>
      </p:sp>
      <p:pic>
        <p:nvPicPr>
          <p:cNvPr id="59397" name="Picture 2"/>
          <p:cNvPicPr>
            <a:picLocks noChangeAspect="1"/>
          </p:cNvPicPr>
          <p:nvPr/>
        </p:nvPicPr>
        <p:blipFill>
          <a:blip r:embed="rId4" cstate="print"/>
          <a:srcRect/>
          <a:stretch>
            <a:fillRect/>
          </a:stretch>
        </p:blipFill>
        <p:spPr bwMode="auto">
          <a:xfrm>
            <a:off x="528638" y="1685925"/>
            <a:ext cx="7934325" cy="4256088"/>
          </a:xfrm>
          <a:prstGeom prst="rect">
            <a:avLst/>
          </a:prstGeom>
          <a:noFill/>
          <a:ln w="9525">
            <a:noFill/>
            <a:miter lim="800000"/>
            <a:headEnd/>
            <a:tailEnd/>
          </a:ln>
        </p:spPr>
      </p:pic>
      <p:sp>
        <p:nvSpPr>
          <p:cNvPr id="21" name="Rectangle 92"/>
          <p:cNvSpPr>
            <a:spLocks noChangeArrowheads="1"/>
          </p:cNvSpPr>
          <p:nvPr/>
        </p:nvSpPr>
        <p:spPr bwMode="auto">
          <a:xfrm>
            <a:off x="6013450" y="4221163"/>
            <a:ext cx="2251075" cy="622300"/>
          </a:xfrm>
          <a:prstGeom prst="rect">
            <a:avLst/>
          </a:prstGeom>
          <a:noFill/>
          <a:ln w="9525">
            <a:noFill/>
            <a:miter lim="800000"/>
            <a:headEnd/>
            <a:tailEnd/>
          </a:ln>
        </p:spPr>
        <p:txBody>
          <a:bodyPr lIns="0" tIns="0" rIns="0" bIns="0">
            <a:spAutoFit/>
          </a:bodyPr>
          <a:lstStyle/>
          <a:p>
            <a:pPr algn="ctr" eaLnBrk="0" hangingPunct="0">
              <a:lnSpc>
                <a:spcPct val="85000"/>
              </a:lnSpc>
            </a:pPr>
            <a:r>
              <a:rPr lang="en-US" sz="2400" dirty="0">
                <a:solidFill>
                  <a:schemeClr val="hlink"/>
                </a:solidFill>
              </a:rPr>
              <a:t>Pain Tolerance</a:t>
            </a:r>
          </a:p>
          <a:p>
            <a:pPr algn="ctr" eaLnBrk="0" hangingPunct="0">
              <a:lnSpc>
                <a:spcPct val="85000"/>
              </a:lnSpc>
            </a:pPr>
            <a:r>
              <a:rPr lang="en-US" sz="2400" dirty="0">
                <a:solidFill>
                  <a:schemeClr val="hlink"/>
                </a:solidFill>
              </a:rPr>
              <a:t>Increased</a:t>
            </a:r>
          </a:p>
        </p:txBody>
      </p:sp>
      <p:sp>
        <p:nvSpPr>
          <p:cNvPr id="22" name="Freeform 101"/>
          <p:cNvSpPr>
            <a:spLocks/>
          </p:cNvSpPr>
          <p:nvPr/>
        </p:nvSpPr>
        <p:spPr bwMode="auto">
          <a:xfrm rot="10800000">
            <a:off x="5065713" y="3608388"/>
            <a:ext cx="598487" cy="1031875"/>
          </a:xfrm>
          <a:custGeom>
            <a:avLst/>
            <a:gdLst>
              <a:gd name="T0" fmla="*/ 2147483647 w 273"/>
              <a:gd name="T1" fmla="*/ 0 h 650"/>
              <a:gd name="T2" fmla="*/ 2147483647 w 273"/>
              <a:gd name="T3" fmla="*/ 2147483647 h 650"/>
              <a:gd name="T4" fmla="*/ 2147483647 w 273"/>
              <a:gd name="T5" fmla="*/ 2147483647 h 650"/>
              <a:gd name="T6" fmla="*/ 2147483647 w 273"/>
              <a:gd name="T7" fmla="*/ 2147483647 h 650"/>
              <a:gd name="T8" fmla="*/ 0 w 273"/>
              <a:gd name="T9" fmla="*/ 2147483647 h 650"/>
              <a:gd name="T10" fmla="*/ 2147483647 w 273"/>
              <a:gd name="T11" fmla="*/ 2147483647 h 650"/>
              <a:gd name="T12" fmla="*/ 2147483647 w 273"/>
              <a:gd name="T13" fmla="*/ 0 h 650"/>
              <a:gd name="T14" fmla="*/ 2147483647 w 273"/>
              <a:gd name="T15" fmla="*/ 0 h 650"/>
              <a:gd name="T16" fmla="*/ 0 60000 65536"/>
              <a:gd name="T17" fmla="*/ 0 60000 65536"/>
              <a:gd name="T18" fmla="*/ 0 60000 65536"/>
              <a:gd name="T19" fmla="*/ 0 60000 65536"/>
              <a:gd name="T20" fmla="*/ 0 60000 65536"/>
              <a:gd name="T21" fmla="*/ 0 60000 65536"/>
              <a:gd name="T22" fmla="*/ 0 60000 65536"/>
              <a:gd name="T23" fmla="*/ 0 60000 65536"/>
              <a:gd name="T24" fmla="*/ 0 w 273"/>
              <a:gd name="T25" fmla="*/ 0 h 650"/>
              <a:gd name="T26" fmla="*/ 273 w 273"/>
              <a:gd name="T27" fmla="*/ 650 h 6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 h="650">
                <a:moveTo>
                  <a:pt x="206" y="0"/>
                </a:moveTo>
                <a:lnTo>
                  <a:pt x="205" y="514"/>
                </a:lnTo>
                <a:lnTo>
                  <a:pt x="273" y="514"/>
                </a:lnTo>
                <a:lnTo>
                  <a:pt x="137" y="650"/>
                </a:lnTo>
                <a:lnTo>
                  <a:pt x="0" y="513"/>
                </a:lnTo>
                <a:lnTo>
                  <a:pt x="68" y="513"/>
                </a:lnTo>
                <a:lnTo>
                  <a:pt x="66" y="0"/>
                </a:lnTo>
                <a:lnTo>
                  <a:pt x="206" y="0"/>
                </a:lnTo>
                <a:close/>
              </a:path>
            </a:pathLst>
          </a:custGeom>
          <a:solidFill>
            <a:srgbClr val="0000FF"/>
          </a:solidFill>
          <a:ln w="9525">
            <a:solidFill>
              <a:srgbClr val="0000FF"/>
            </a:solidFill>
            <a:round/>
            <a:headEnd/>
            <a:tailEnd/>
          </a:ln>
        </p:spPr>
        <p:txBody>
          <a:bodyPr rot="10800000" wrap="none" anchor="ctr"/>
          <a:lstStyle/>
          <a:p>
            <a:endParaRPr lang="en-US"/>
          </a:p>
        </p:txBody>
      </p:sp>
      <p:sp>
        <p:nvSpPr>
          <p:cNvPr id="25" name="Text Box 17"/>
          <p:cNvSpPr txBox="1">
            <a:spLocks noChangeArrowheads="1"/>
          </p:cNvSpPr>
          <p:nvPr/>
        </p:nvSpPr>
        <p:spPr bwMode="auto">
          <a:xfrm>
            <a:off x="2551113" y="2490788"/>
            <a:ext cx="357187" cy="366712"/>
          </a:xfrm>
          <a:prstGeom prst="rect">
            <a:avLst/>
          </a:prstGeom>
          <a:noFill/>
          <a:ln w="9525">
            <a:noFill/>
            <a:miter lim="800000"/>
            <a:headEnd/>
            <a:tailEnd/>
          </a:ln>
        </p:spPr>
        <p:txBody>
          <a:bodyPr>
            <a:spAutoFit/>
          </a:bodyPr>
          <a:lstStyle/>
          <a:p>
            <a:pPr>
              <a:spcBef>
                <a:spcPct val="50000"/>
              </a:spcBef>
            </a:pPr>
            <a:r>
              <a:rPr lang="en-GB"/>
              <a:t>*</a:t>
            </a:r>
          </a:p>
        </p:txBody>
      </p:sp>
      <p:sp>
        <p:nvSpPr>
          <p:cNvPr id="59401" name="Rectangle 16"/>
          <p:cNvSpPr>
            <a:spLocks noChangeArrowheads="1"/>
          </p:cNvSpPr>
          <p:nvPr/>
        </p:nvSpPr>
        <p:spPr bwMode="auto">
          <a:xfrm>
            <a:off x="2773363" y="1970088"/>
            <a:ext cx="282575" cy="457200"/>
          </a:xfrm>
          <a:prstGeom prst="rect">
            <a:avLst/>
          </a:prstGeom>
          <a:solidFill>
            <a:schemeClr val="bg1"/>
          </a:solidFill>
          <a:ln w="9525">
            <a:solidFill>
              <a:schemeClr val="bg1"/>
            </a:solidFill>
            <a:miter lim="800000"/>
            <a:headEnd/>
            <a:tailEnd/>
          </a:ln>
        </p:spPr>
        <p:txBody>
          <a:bodyPr wrap="none" anchor="ctr"/>
          <a:lstStyle/>
          <a:p>
            <a:endParaRPr lang="en-GB"/>
          </a:p>
        </p:txBody>
      </p:sp>
      <p:sp>
        <p:nvSpPr>
          <p:cNvPr id="28" name="Text Box 15"/>
          <p:cNvSpPr txBox="1">
            <a:spLocks noChangeArrowheads="1"/>
          </p:cNvSpPr>
          <p:nvPr/>
        </p:nvSpPr>
        <p:spPr bwMode="auto">
          <a:xfrm>
            <a:off x="3576638" y="2500313"/>
            <a:ext cx="357187" cy="366712"/>
          </a:xfrm>
          <a:prstGeom prst="rect">
            <a:avLst/>
          </a:prstGeom>
          <a:noFill/>
          <a:ln w="9525">
            <a:noFill/>
            <a:miter lim="800000"/>
            <a:headEnd/>
            <a:tailEnd/>
          </a:ln>
        </p:spPr>
        <p:txBody>
          <a:bodyPr>
            <a:spAutoFit/>
          </a:bodyPr>
          <a:lstStyle/>
          <a:p>
            <a:pPr>
              <a:spcBef>
                <a:spcPct val="50000"/>
              </a:spcBef>
            </a:pPr>
            <a:r>
              <a:rPr lang="en-GB"/>
              <a:t> *</a:t>
            </a:r>
          </a:p>
        </p:txBody>
      </p:sp>
      <p:sp>
        <p:nvSpPr>
          <p:cNvPr id="29" name="Text Box 16"/>
          <p:cNvSpPr txBox="1">
            <a:spLocks noChangeArrowheads="1"/>
          </p:cNvSpPr>
          <p:nvPr/>
        </p:nvSpPr>
        <p:spPr bwMode="auto">
          <a:xfrm>
            <a:off x="4719638" y="2514600"/>
            <a:ext cx="357187" cy="366713"/>
          </a:xfrm>
          <a:prstGeom prst="rect">
            <a:avLst/>
          </a:prstGeom>
          <a:noFill/>
          <a:ln w="9525">
            <a:noFill/>
            <a:miter lim="800000"/>
            <a:headEnd/>
            <a:tailEnd/>
          </a:ln>
        </p:spPr>
        <p:txBody>
          <a:bodyPr>
            <a:spAutoFit/>
          </a:bodyPr>
          <a:lstStyle/>
          <a:p>
            <a:pPr>
              <a:spcBef>
                <a:spcPct val="50000"/>
              </a:spcBef>
            </a:pPr>
            <a:r>
              <a:rPr lang="en-GB"/>
              <a:t>*</a:t>
            </a:r>
          </a:p>
        </p:txBody>
      </p:sp>
      <p:pic>
        <p:nvPicPr>
          <p:cNvPr id="4" name="Picture 3"/>
          <p:cNvPicPr>
            <a:picLocks noChangeAspect="1"/>
          </p:cNvPicPr>
          <p:nvPr/>
        </p:nvPicPr>
        <p:blipFill>
          <a:blip r:embed="rId5" cstate="print"/>
          <a:srcRect/>
          <a:stretch>
            <a:fillRect/>
          </a:stretch>
        </p:blipFill>
        <p:spPr bwMode="auto">
          <a:xfrm>
            <a:off x="1243013" y="2581275"/>
            <a:ext cx="3971925" cy="823913"/>
          </a:xfrm>
          <a:prstGeom prst="rect">
            <a:avLst/>
          </a:prstGeom>
          <a:noFill/>
          <a:ln w="9525">
            <a:noFill/>
            <a:miter lim="800000"/>
            <a:headEnd/>
            <a:tailEnd/>
          </a:ln>
        </p:spPr>
      </p:pic>
      <p:sp>
        <p:nvSpPr>
          <p:cNvPr id="59405" name="TextBox 1"/>
          <p:cNvSpPr txBox="1">
            <a:spLocks noChangeArrowheads="1"/>
          </p:cNvSpPr>
          <p:nvPr/>
        </p:nvSpPr>
        <p:spPr bwMode="auto">
          <a:xfrm>
            <a:off x="301625" y="1655763"/>
            <a:ext cx="8094663" cy="461962"/>
          </a:xfrm>
          <a:prstGeom prst="rect">
            <a:avLst/>
          </a:prstGeom>
          <a:solidFill>
            <a:schemeClr val="bg1"/>
          </a:solidFill>
          <a:ln w="9525">
            <a:noFill/>
            <a:miter lim="800000"/>
            <a:headEnd/>
            <a:tailEnd/>
          </a:ln>
        </p:spPr>
        <p:txBody>
          <a:bodyPr wrap="none">
            <a:spAutoFit/>
          </a:bodyPr>
          <a:lstStyle/>
          <a:p>
            <a:r>
              <a:rPr lang="en-US" sz="2400" b="1"/>
              <a:t>  Change in Oesophageal PT post-acid infusion (n=35)</a:t>
            </a:r>
            <a:endParaRPr lang="en-US"/>
          </a:p>
        </p:txBody>
      </p:sp>
      <p:pic>
        <p:nvPicPr>
          <p:cNvPr id="59406" name="Picture 5"/>
          <p:cNvPicPr>
            <a:picLocks noChangeAspect="1"/>
          </p:cNvPicPr>
          <p:nvPr/>
        </p:nvPicPr>
        <p:blipFill>
          <a:blip r:embed="rId6" cstate="print"/>
          <a:srcRect/>
          <a:stretch>
            <a:fillRect/>
          </a:stretch>
        </p:blipFill>
        <p:spPr bwMode="auto">
          <a:xfrm>
            <a:off x="633413" y="3408363"/>
            <a:ext cx="609600" cy="1625600"/>
          </a:xfrm>
          <a:prstGeom prst="rect">
            <a:avLst/>
          </a:prstGeom>
          <a:noFill/>
          <a:ln w="9525">
            <a:noFill/>
            <a:miter lim="800000"/>
            <a:headEnd/>
            <a:tailEnd/>
          </a:ln>
        </p:spPr>
      </p:pic>
      <p:sp>
        <p:nvSpPr>
          <p:cNvPr id="19" name="Rectangle 11"/>
          <p:cNvSpPr>
            <a:spLocks/>
          </p:cNvSpPr>
          <p:nvPr/>
        </p:nvSpPr>
        <p:spPr bwMode="auto">
          <a:xfrm>
            <a:off x="1249363" y="5553075"/>
            <a:ext cx="7410450" cy="382588"/>
          </a:xfrm>
          <a:prstGeom prst="rect">
            <a:avLst/>
          </a:prstGeom>
          <a:noFill/>
          <a:ln w="9525">
            <a:noFill/>
            <a:miter lim="800000"/>
            <a:headEnd/>
            <a:tailEnd/>
          </a:ln>
        </p:spPr>
        <p:txBody>
          <a:bodyPr anchor="ctr"/>
          <a:lstStyle/>
          <a:p>
            <a:pPr algn="ctr" defTabSz="914400" eaLnBrk="0" hangingPunct="0"/>
            <a:r>
              <a:rPr lang="en-US">
                <a:cs typeface="Arial" pitchFamily="34" charset="0"/>
              </a:rPr>
              <a:t>* Mean </a:t>
            </a:r>
            <a:r>
              <a:rPr lang="el-GR">
                <a:cs typeface="Arial" pitchFamily="34" charset="0"/>
              </a:rPr>
              <a:t>Δ</a:t>
            </a:r>
            <a:r>
              <a:rPr lang="cy-GB">
                <a:cs typeface="Arial" pitchFamily="34" charset="0"/>
              </a:rPr>
              <a:t>:</a:t>
            </a:r>
            <a:r>
              <a:rPr lang="en-US">
                <a:cs typeface="Arial" pitchFamily="34" charset="0"/>
              </a:rPr>
              <a:t> </a:t>
            </a:r>
            <a:r>
              <a:rPr lang="en-US" b="1">
                <a:cs typeface="Arial" pitchFamily="34" charset="0"/>
              </a:rPr>
              <a:t>+17.61</a:t>
            </a:r>
            <a:r>
              <a:rPr lang="en-US">
                <a:cs typeface="Arial" pitchFamily="34" charset="0"/>
              </a:rPr>
              <a:t> </a:t>
            </a:r>
            <a:r>
              <a:rPr lang="en-US" b="1">
                <a:cs typeface="Arial" pitchFamily="34" charset="0"/>
              </a:rPr>
              <a:t>mA</a:t>
            </a:r>
            <a:r>
              <a:rPr lang="en-US">
                <a:cs typeface="Arial" pitchFamily="34" charset="0"/>
              </a:rPr>
              <a:t> (SE </a:t>
            </a:r>
            <a:r>
              <a:rPr lang="en-GB" i="1"/>
              <a:t>±</a:t>
            </a:r>
            <a:r>
              <a:rPr lang="en-US">
                <a:cs typeface="Arial" pitchFamily="34" charset="0"/>
              </a:rPr>
              <a:t>2.384) p=0.0002</a:t>
            </a:r>
            <a:endParaRPr lang="en-GB">
              <a:cs typeface="Arial" pitchFamily="34" charset="0"/>
            </a:endParaRPr>
          </a:p>
        </p:txBody>
      </p:sp>
    </p:spTree>
    <p:custDataLst>
      <p:tags r:id="rId1"/>
    </p:custDataLst>
    <p:extLst>
      <p:ext uri="{BB962C8B-B14F-4D97-AF65-F5344CB8AC3E}">
        <p14:creationId xmlns:p14="http://schemas.microsoft.com/office/powerpoint/2010/main" val="240402996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xit" presetSubtype="0" fill="hold" nodeType="clickEffect">
                                  <p:stCondLst>
                                    <p:cond delay="0"/>
                                  </p:stCondLst>
                                  <p:childTnLst>
                                    <p:animEffect transition="out" filter="dissolv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dissolve">
                                      <p:cBhvr>
                                        <p:cTn id="20" dur="500"/>
                                        <p:tgtEl>
                                          <p:spTgt spid="22"/>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dissolve">
                                      <p:cBhvr>
                                        <p:cTn id="23" dur="500"/>
                                        <p:tgtEl>
                                          <p:spTgt spid="21"/>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dissolv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5" grpId="0"/>
      <p:bldP spid="28" grpId="0"/>
      <p:bldP spid="29" grpId="0"/>
      <p:bldP spid="1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Parasympathetic </a:t>
            </a:r>
            <a:r>
              <a:rPr lang="en-US" dirty="0" smtClean="0">
                <a:solidFill>
                  <a:srgbClr val="FF0000"/>
                </a:solidFill>
              </a:rPr>
              <a:t>“Accentuated Antagonism”</a:t>
            </a:r>
            <a:endParaRPr lang="en-US" dirty="0">
              <a:solidFill>
                <a:srgbClr val="FF0000"/>
              </a:solidFill>
            </a:endParaRPr>
          </a:p>
        </p:txBody>
      </p:sp>
      <p:sp>
        <p:nvSpPr>
          <p:cNvPr id="40963" name="Content Placeholder 2"/>
          <p:cNvSpPr>
            <a:spLocks noGrp="1"/>
          </p:cNvSpPr>
          <p:nvPr>
            <p:ph idx="4294967295"/>
          </p:nvPr>
        </p:nvSpPr>
        <p:spPr>
          <a:xfrm>
            <a:off x="457200" y="1600200"/>
            <a:ext cx="8229600" cy="4525963"/>
          </a:xfrm>
          <a:prstGeom prst="rect">
            <a:avLst/>
          </a:prstGeom>
        </p:spPr>
        <p:txBody>
          <a:bodyPr/>
          <a:lstStyle/>
          <a:p>
            <a:r>
              <a:rPr lang="en-US" smtClean="0"/>
              <a:t>“Vagal ‘tone’ predominates over sympathetic tone at rest. Under normal physiological conditions, abrupt parasympathetic stimulation will inhibit tonic sympathetic activation and its effects at rest and during exercise. This response is known as ‘accentuated antagonism’ </a:t>
            </a:r>
            <a:r>
              <a:rPr lang="en-US" sz="2000" smtClean="0"/>
              <a:t>“(Olshansky et al., 2011, p.863; Yang and Levy, 1984; Schwegler and Jacob, 1975; Levy, and Zieske, 1969)</a:t>
            </a:r>
          </a:p>
        </p:txBody>
      </p:sp>
    </p:spTree>
    <p:extLst>
      <p:ext uri="{BB962C8B-B14F-4D97-AF65-F5344CB8AC3E}">
        <p14:creationId xmlns:p14="http://schemas.microsoft.com/office/powerpoint/2010/main" val="1997041378"/>
      </p:ext>
    </p:extLst>
  </p:cSld>
  <p:clrMapOvr>
    <a:masterClrMapping/>
  </p:clrMapOvr>
  <p:transition spd="slow">
    <p:pull/>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gradFill>
                  <a:gsLst>
                    <a:gs pos="0">
                      <a:srgbClr val="000000">
                        <a:alpha val="92000"/>
                      </a:srgbClr>
                    </a:gs>
                    <a:gs pos="45000">
                      <a:srgbClr val="000000">
                        <a:alpha val="51000"/>
                      </a:srgbClr>
                    </a:gs>
                    <a:gs pos="100000">
                      <a:srgbClr val="000000"/>
                    </a:gs>
                  </a:gsLst>
                  <a:lin ang="3600000" scaled="0"/>
                </a:gradFill>
                <a:effectLst>
                  <a:outerShdw blurRad="38100" dist="38100" dir="2700000" algn="tl">
                    <a:srgbClr val="000000">
                      <a:alpha val="43137"/>
                    </a:srgbClr>
                  </a:outerShdw>
                </a:effectLst>
              </a:rPr>
              <a:t>State of Treatments</a:t>
            </a:r>
            <a:endParaRPr lang="en-US" sz="4400" b="1" dirty="0">
              <a:effectLst>
                <a:outerShdw blurRad="38100" dist="38100" dir="2700000" algn="tl">
                  <a:srgbClr val="000000">
                    <a:alpha val="43137"/>
                  </a:srgbClr>
                </a:outerShdw>
              </a:effectLst>
            </a:endParaRPr>
          </a:p>
        </p:txBody>
      </p:sp>
      <p:sp>
        <p:nvSpPr>
          <p:cNvPr id="3" name="Content Placeholder 2"/>
          <p:cNvSpPr>
            <a:spLocks noGrp="1"/>
          </p:cNvSpPr>
          <p:nvPr>
            <p:ph sz="half" idx="4294967295"/>
          </p:nvPr>
        </p:nvSpPr>
        <p:spPr>
          <a:xfrm>
            <a:off x="457200" y="1600200"/>
            <a:ext cx="4038600" cy="4525963"/>
          </a:xfrm>
          <a:prstGeom prst="rect">
            <a:avLst/>
          </a:prstGeom>
        </p:spPr>
        <p:txBody>
          <a:bodyPr>
            <a:normAutofit/>
          </a:bodyPr>
          <a:lstStyle/>
          <a:p>
            <a:pPr marL="285750" indent="-285750">
              <a:buFont typeface="Wingdings" panose="05000000000000000000" pitchFamily="2" charset="2"/>
              <a:buChar char="v"/>
            </a:pPr>
            <a:r>
              <a:rPr lang="en-US" sz="2400" dirty="0" smtClean="0">
                <a:latin typeface="Arial" panose="020B0604020202020204" pitchFamily="34" charset="0"/>
                <a:cs typeface="Arial" panose="020B0604020202020204" pitchFamily="34" charset="0"/>
              </a:rPr>
              <a:t>Dietary changes</a:t>
            </a:r>
            <a:endParaRPr lang="en-US" sz="2400" b="1" dirty="0" smtClean="0">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endParaRPr lang="en-US" sz="2400" dirty="0" smtClean="0">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r>
              <a:rPr lang="en-US" sz="2400" dirty="0" smtClean="0">
                <a:latin typeface="Arial" panose="020B0604020202020204" pitchFamily="34" charset="0"/>
                <a:cs typeface="Arial" panose="020B0604020202020204" pitchFamily="34" charset="0"/>
              </a:rPr>
              <a:t>Fiber, bulking agents and laxatives</a:t>
            </a:r>
          </a:p>
          <a:p>
            <a:endParaRPr lang="en-US" dirty="0" smtClean="0">
              <a:latin typeface="Arial" panose="020B0604020202020204" pitchFamily="34" charset="0"/>
              <a:cs typeface="Arial" panose="020B0604020202020204" pitchFamily="34" charset="0"/>
            </a:endParaRPr>
          </a:p>
          <a:p>
            <a:pPr marL="285750" lvl="0" indent="-285750">
              <a:buFont typeface="Wingdings" panose="05000000000000000000" pitchFamily="2" charset="2"/>
              <a:buChar char="v"/>
            </a:pPr>
            <a:r>
              <a:rPr lang="en-US" sz="2400" dirty="0" smtClean="0">
                <a:solidFill>
                  <a:prstClr val="black"/>
                </a:solidFill>
                <a:latin typeface="Arial" panose="020B0604020202020204" pitchFamily="34" charset="0"/>
                <a:cs typeface="Arial" panose="020B0604020202020204" pitchFamily="34" charset="0"/>
              </a:rPr>
              <a:t>Antispasmodics</a:t>
            </a:r>
          </a:p>
          <a:p>
            <a:pPr marL="285750" lvl="0" indent="-285750">
              <a:buFont typeface="Wingdings" panose="05000000000000000000" pitchFamily="2" charset="2"/>
              <a:buChar char="v"/>
            </a:pPr>
            <a:endParaRPr lang="en-US" sz="2400" dirty="0" smtClean="0">
              <a:solidFill>
                <a:prstClr val="black"/>
              </a:solidFill>
              <a:latin typeface="Arial" panose="020B0604020202020204" pitchFamily="34" charset="0"/>
              <a:cs typeface="Arial" panose="020B0604020202020204" pitchFamily="34" charset="0"/>
            </a:endParaRPr>
          </a:p>
          <a:p>
            <a:pPr marL="285750" lvl="0" indent="-285750">
              <a:buFont typeface="Wingdings" panose="05000000000000000000" pitchFamily="2" charset="2"/>
              <a:buChar char="v"/>
            </a:pPr>
            <a:r>
              <a:rPr lang="en-US" sz="2400" dirty="0" err="1" smtClean="0">
                <a:solidFill>
                  <a:prstClr val="black"/>
                </a:solidFill>
                <a:latin typeface="Arial" panose="020B0604020202020204" pitchFamily="34" charset="0"/>
                <a:cs typeface="Arial" panose="020B0604020202020204" pitchFamily="34" charset="0"/>
              </a:rPr>
              <a:t>Antidiarrheals</a:t>
            </a:r>
            <a:endParaRPr lang="en-US" sz="2400" dirty="0" smtClean="0">
              <a:solidFill>
                <a:prstClr val="black"/>
              </a:solidFill>
              <a:latin typeface="Arial" panose="020B0604020202020204" pitchFamily="34" charset="0"/>
              <a:cs typeface="Arial" panose="020B0604020202020204" pitchFamily="34" charset="0"/>
            </a:endParaRPr>
          </a:p>
          <a:p>
            <a:pPr marL="0" lvl="0" indent="0">
              <a:buNone/>
            </a:pPr>
            <a:r>
              <a:rPr lang="en-US" dirty="0" smtClean="0">
                <a:solidFill>
                  <a:prstClr val="black"/>
                </a:solidFill>
              </a:rPr>
              <a:t> </a:t>
            </a:r>
          </a:p>
          <a:p>
            <a:pPr marL="0" indent="0">
              <a:buNone/>
            </a:pPr>
            <a:endParaRPr lang="en-US" sz="1400" dirty="0"/>
          </a:p>
        </p:txBody>
      </p:sp>
      <p:sp>
        <p:nvSpPr>
          <p:cNvPr id="5" name="Content Placeholder 4"/>
          <p:cNvSpPr>
            <a:spLocks noGrp="1"/>
          </p:cNvSpPr>
          <p:nvPr>
            <p:ph sz="half" idx="4294967295"/>
          </p:nvPr>
        </p:nvSpPr>
        <p:spPr>
          <a:xfrm>
            <a:off x="4648200" y="1600200"/>
            <a:ext cx="4038600" cy="4525963"/>
          </a:xfrm>
          <a:prstGeom prst="rect">
            <a:avLst/>
          </a:prstGeom>
        </p:spPr>
        <p:txBody>
          <a:bodyPr/>
          <a:lstStyle/>
          <a:p>
            <a:pPr marL="285750" lvl="0" indent="-285750">
              <a:buFont typeface="Wingdings" panose="05000000000000000000" pitchFamily="2" charset="2"/>
              <a:buChar char="v"/>
            </a:pPr>
            <a:r>
              <a:rPr lang="en-US" sz="2400" dirty="0">
                <a:solidFill>
                  <a:prstClr val="black"/>
                </a:solidFill>
                <a:latin typeface="Arial" panose="020B0604020202020204" pitchFamily="34" charset="0"/>
                <a:cs typeface="Arial" panose="020B0604020202020204" pitchFamily="34" charset="0"/>
              </a:rPr>
              <a:t>Surgery</a:t>
            </a:r>
          </a:p>
          <a:p>
            <a:pPr marL="285750" lvl="0" indent="-285750">
              <a:buFont typeface="Wingdings" panose="05000000000000000000" pitchFamily="2" charset="2"/>
              <a:buChar char="v"/>
            </a:pPr>
            <a:endParaRPr lang="en-US" sz="2400" dirty="0">
              <a:solidFill>
                <a:prstClr val="black"/>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r>
              <a:rPr lang="en-US" sz="2400" dirty="0">
                <a:solidFill>
                  <a:prstClr val="black"/>
                </a:solidFill>
                <a:latin typeface="Arial" panose="020B0604020202020204" pitchFamily="34" charset="0"/>
                <a:cs typeface="Arial" panose="020B0604020202020204" pitchFamily="34" charset="0"/>
              </a:rPr>
              <a:t>5HT and 5HT receptor agonists</a:t>
            </a:r>
          </a:p>
          <a:p>
            <a:pPr marL="285750" indent="-285750">
              <a:buFont typeface="Wingdings" panose="05000000000000000000" pitchFamily="2" charset="2"/>
              <a:buChar char="v"/>
            </a:pPr>
            <a:endParaRPr lang="en-US" sz="2400" dirty="0">
              <a:solidFill>
                <a:prstClr val="black"/>
              </a:solidFill>
              <a:latin typeface="Arial" panose="020B0604020202020204" pitchFamily="34" charset="0"/>
              <a:cs typeface="Arial" panose="020B0604020202020204" pitchFamily="34" charset="0"/>
            </a:endParaRPr>
          </a:p>
          <a:p>
            <a:pPr marL="285750" lvl="0" indent="-285750">
              <a:buFont typeface="Wingdings" panose="05000000000000000000" pitchFamily="2" charset="2"/>
              <a:buChar char="v"/>
            </a:pPr>
            <a:r>
              <a:rPr lang="en-US" sz="2400" dirty="0">
                <a:solidFill>
                  <a:prstClr val="black"/>
                </a:solidFill>
                <a:latin typeface="Arial" panose="020B0604020202020204" pitchFamily="34" charset="0"/>
                <a:cs typeface="Arial" panose="020B0604020202020204" pitchFamily="34" charset="0"/>
              </a:rPr>
              <a:t>Anti-Depressants</a:t>
            </a:r>
          </a:p>
          <a:p>
            <a:pPr marL="285750" lvl="0" indent="-285750">
              <a:buFont typeface="Wingdings" panose="05000000000000000000" pitchFamily="2" charset="2"/>
              <a:buChar char="v"/>
            </a:pPr>
            <a:endParaRPr lang="en-US" sz="2400" dirty="0">
              <a:solidFill>
                <a:prstClr val="black"/>
              </a:solidFill>
              <a:latin typeface="Arial" panose="020B0604020202020204" pitchFamily="34" charset="0"/>
              <a:cs typeface="Arial" panose="020B0604020202020204" pitchFamily="34" charset="0"/>
            </a:endParaRPr>
          </a:p>
          <a:p>
            <a:pPr marL="285750" lvl="0" indent="-285750">
              <a:buFont typeface="Wingdings" panose="05000000000000000000" pitchFamily="2" charset="2"/>
              <a:buChar char="v"/>
            </a:pPr>
            <a:r>
              <a:rPr lang="en-US" sz="2400" dirty="0">
                <a:solidFill>
                  <a:prstClr val="black"/>
                </a:solidFill>
                <a:latin typeface="Arial" panose="020B0604020202020204" pitchFamily="34" charset="0"/>
                <a:cs typeface="Arial" panose="020B0604020202020204" pitchFamily="34" charset="0"/>
              </a:rPr>
              <a:t>Psychotherapy</a:t>
            </a:r>
          </a:p>
          <a:p>
            <a:endParaRPr lang="en-US" dirty="0"/>
          </a:p>
        </p:txBody>
      </p:sp>
      <p:sp>
        <p:nvSpPr>
          <p:cNvPr id="4" name="TextBox 3"/>
          <p:cNvSpPr txBox="1"/>
          <p:nvPr/>
        </p:nvSpPr>
        <p:spPr>
          <a:xfrm>
            <a:off x="4953000" y="6211669"/>
            <a:ext cx="4219832" cy="646331"/>
          </a:xfrm>
          <a:prstGeom prst="rect">
            <a:avLst/>
          </a:prstGeom>
          <a:noFill/>
        </p:spPr>
        <p:txBody>
          <a:bodyPr wrap="square" rtlCol="0">
            <a:spAutoFit/>
          </a:bodyPr>
          <a:lstStyle/>
          <a:p>
            <a:pPr marL="0" indent="0" algn="r">
              <a:buNone/>
            </a:pPr>
            <a:r>
              <a:rPr lang="en-US" sz="1200" dirty="0"/>
              <a:t>(Brandt et al., 2009; </a:t>
            </a:r>
            <a:r>
              <a:rPr lang="en-US" sz="1200" dirty="0" err="1"/>
              <a:t>Longstreth</a:t>
            </a:r>
            <a:r>
              <a:rPr lang="en-US" sz="1200" dirty="0"/>
              <a:t>, G. </a:t>
            </a:r>
            <a:r>
              <a:rPr lang="en-US" sz="1200" dirty="0" smtClean="0"/>
              <a:t>2007; Saito</a:t>
            </a:r>
            <a:r>
              <a:rPr lang="en-US" sz="1200" dirty="0"/>
              <a:t>, Locke, Weaver, </a:t>
            </a:r>
            <a:r>
              <a:rPr lang="en-US" sz="1200" dirty="0" err="1"/>
              <a:t>Zinsmeister</a:t>
            </a:r>
            <a:r>
              <a:rPr lang="en-US" sz="1200" dirty="0"/>
              <a:t>, &amp; Talley, </a:t>
            </a:r>
            <a:r>
              <a:rPr lang="en-US" sz="1200" dirty="0" smtClean="0"/>
              <a:t>2005; </a:t>
            </a:r>
            <a:r>
              <a:rPr lang="en-US" sz="1200" dirty="0"/>
              <a:t>Whitehead, </a:t>
            </a:r>
            <a:r>
              <a:rPr lang="en-US" sz="1200" dirty="0" err="1"/>
              <a:t>Palsson</a:t>
            </a:r>
            <a:r>
              <a:rPr lang="en-US" sz="1200" dirty="0"/>
              <a:t>, Levy, Von </a:t>
            </a:r>
            <a:r>
              <a:rPr lang="en-US" sz="1200" dirty="0" err="1"/>
              <a:t>Korff</a:t>
            </a:r>
            <a:r>
              <a:rPr lang="en-US" sz="1200" dirty="0"/>
              <a:t>, Feld &amp; Turner, 2003</a:t>
            </a:r>
            <a:r>
              <a:rPr lang="en-US" sz="1200" dirty="0" smtClean="0"/>
              <a:t>)</a:t>
            </a:r>
            <a:endParaRPr lang="en-US" sz="1200" dirty="0"/>
          </a:p>
        </p:txBody>
      </p:sp>
    </p:spTree>
    <p:extLst>
      <p:ext uri="{BB962C8B-B14F-4D97-AF65-F5344CB8AC3E}">
        <p14:creationId xmlns:p14="http://schemas.microsoft.com/office/powerpoint/2010/main" val="1663994495"/>
      </p:ext>
    </p:extLst>
  </p:cSld>
  <p:clrMapOvr>
    <a:masterClrMapping/>
  </p:clrMapOvr>
  <p:transition spd="slow">
    <p:pull/>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4"/>
          </p:nvPr>
        </p:nvSpPr>
        <p:spPr/>
        <p:txBody>
          <a:bodyPr>
            <a:normAutofit/>
          </a:bodyPr>
          <a:lstStyle/>
          <a:p>
            <a:r>
              <a:rPr lang="en-US" sz="2400" dirty="0" smtClean="0"/>
              <a:t>HRVB = </a:t>
            </a:r>
            <a:r>
              <a:rPr lang="en-US" sz="2400" dirty="0"/>
              <a:t>Hypnotherapy </a:t>
            </a:r>
            <a:r>
              <a:rPr lang="en-US" sz="1100" dirty="0"/>
              <a:t>(Dobbin, Dobbin, Ross, Graham, &amp; Ford, </a:t>
            </a:r>
            <a:r>
              <a:rPr lang="en-US" sz="1100" dirty="0" smtClean="0"/>
              <a:t>2013)</a:t>
            </a:r>
          </a:p>
          <a:p>
            <a:endParaRPr lang="en-US" sz="1100" dirty="0"/>
          </a:p>
          <a:p>
            <a:r>
              <a:rPr lang="en-US" sz="2400" dirty="0" smtClean="0"/>
              <a:t>HRVB </a:t>
            </a:r>
            <a:r>
              <a:rPr lang="en-US" sz="2400" dirty="0"/>
              <a:t>= CT </a:t>
            </a:r>
            <a:r>
              <a:rPr lang="en-US" sz="1100" dirty="0" smtClean="0"/>
              <a:t>(Thomas</a:t>
            </a:r>
            <a:r>
              <a:rPr lang="en-US" sz="1100" dirty="0"/>
              <a:t>, 2011)</a:t>
            </a:r>
          </a:p>
          <a:p>
            <a:pPr marL="0" indent="0">
              <a:buNone/>
            </a:pPr>
            <a:endParaRPr lang="en-US" sz="2400" dirty="0"/>
          </a:p>
          <a:p>
            <a:r>
              <a:rPr lang="en-US" sz="2400" dirty="0"/>
              <a:t>Case Series: </a:t>
            </a:r>
          </a:p>
          <a:p>
            <a:pPr lvl="1"/>
            <a:r>
              <a:rPr lang="en-US" sz="2400" dirty="0" smtClean="0"/>
              <a:t>70</a:t>
            </a:r>
            <a:r>
              <a:rPr lang="en-US" sz="2400" dirty="0"/>
              <a:t>% FULL </a:t>
            </a:r>
            <a:r>
              <a:rPr lang="en-US" sz="2400" dirty="0" smtClean="0"/>
              <a:t>Remission    </a:t>
            </a:r>
          </a:p>
          <a:p>
            <a:pPr lvl="1"/>
            <a:r>
              <a:rPr lang="en-US" sz="2400" dirty="0" smtClean="0"/>
              <a:t>30% Partial Remission 	</a:t>
            </a:r>
            <a:r>
              <a:rPr lang="en-US" sz="1100" dirty="0" smtClean="0"/>
              <a:t>(Stern</a:t>
            </a:r>
            <a:r>
              <a:rPr lang="en-US" sz="1100" dirty="0"/>
              <a:t>, Guiles, &amp; Gevirtz, </a:t>
            </a:r>
            <a:r>
              <a:rPr lang="en-US" sz="1100" dirty="0" smtClean="0"/>
              <a:t>2014)</a:t>
            </a:r>
            <a:endParaRPr lang="en-US" sz="1100" dirty="0"/>
          </a:p>
          <a:p>
            <a:endParaRPr lang="en-US" dirty="0"/>
          </a:p>
        </p:txBody>
      </p:sp>
      <p:sp>
        <p:nvSpPr>
          <p:cNvPr id="3" name="Content Placeholder 2"/>
          <p:cNvSpPr>
            <a:spLocks noGrp="1"/>
          </p:cNvSpPr>
          <p:nvPr>
            <p:ph sz="quarter" idx="13"/>
          </p:nvPr>
        </p:nvSpPr>
        <p:spPr>
          <a:prstGeom prst="rect">
            <a:avLst/>
          </a:prstGeom>
        </p:spPr>
        <p:txBody>
          <a:bodyPr>
            <a:normAutofit fontScale="92500" lnSpcReduction="10000"/>
          </a:bodyPr>
          <a:lstStyle/>
          <a:p>
            <a:pPr marL="285750" indent="-285750">
              <a:buFont typeface="Wingdings" panose="05000000000000000000" pitchFamily="2" charset="2"/>
              <a:buChar char="v"/>
            </a:pPr>
            <a:r>
              <a:rPr lang="en-US" sz="2400" dirty="0" smtClean="0"/>
              <a:t>Improves vagal tone </a:t>
            </a:r>
          </a:p>
          <a:p>
            <a:r>
              <a:rPr lang="en-US" sz="2400" dirty="0" smtClean="0"/>
              <a:t>Restores autonomic </a:t>
            </a:r>
            <a:r>
              <a:rPr lang="en-US" sz="2400" dirty="0"/>
              <a:t>regularity </a:t>
            </a:r>
            <a:r>
              <a:rPr lang="en-US" sz="1300" dirty="0" smtClean="0"/>
              <a:t>(Lehrer</a:t>
            </a:r>
            <a:r>
              <a:rPr lang="en-US" sz="1300" dirty="0"/>
              <a:t>, </a:t>
            </a:r>
            <a:r>
              <a:rPr lang="en-US" sz="1300" dirty="0" err="1"/>
              <a:t>Vaschillo</a:t>
            </a:r>
            <a:r>
              <a:rPr lang="en-US" sz="1300" dirty="0"/>
              <a:t>, &amp; </a:t>
            </a:r>
            <a:r>
              <a:rPr lang="en-US" sz="1300" dirty="0" err="1"/>
              <a:t>Vaschillo</a:t>
            </a:r>
            <a:r>
              <a:rPr lang="en-US" sz="1300" dirty="0"/>
              <a:t>, </a:t>
            </a:r>
            <a:r>
              <a:rPr lang="en-US" sz="1300" dirty="0" smtClean="0"/>
              <a:t>2000)</a:t>
            </a:r>
            <a:endParaRPr lang="en-US" sz="2400" dirty="0" smtClean="0"/>
          </a:p>
          <a:p>
            <a:pPr marL="285750" indent="-285750">
              <a:buFont typeface="Wingdings" panose="05000000000000000000" pitchFamily="2" charset="2"/>
              <a:buChar char="v"/>
            </a:pPr>
            <a:r>
              <a:rPr lang="en-US" sz="2400" dirty="0" smtClean="0"/>
              <a:t>New approach to FGIDs</a:t>
            </a:r>
          </a:p>
          <a:p>
            <a:pPr marL="285750" indent="-285750">
              <a:buFont typeface="Wingdings" panose="05000000000000000000" pitchFamily="2" charset="2"/>
              <a:buChar char="v"/>
            </a:pPr>
            <a:r>
              <a:rPr lang="en-US" sz="2400" dirty="0"/>
              <a:t>6-8 week </a:t>
            </a:r>
            <a:r>
              <a:rPr lang="en-US" sz="2400" dirty="0" smtClean="0"/>
              <a:t>program</a:t>
            </a:r>
          </a:p>
          <a:p>
            <a:pPr marL="285750" indent="-285750">
              <a:buFont typeface="Wingdings" panose="05000000000000000000" pitchFamily="2" charset="2"/>
              <a:buChar char="v"/>
            </a:pPr>
            <a:r>
              <a:rPr lang="en-US" sz="2400" dirty="0" smtClean="0"/>
              <a:t>Psychophysiological Education</a:t>
            </a:r>
          </a:p>
          <a:p>
            <a:pPr marL="285750" indent="-285750">
              <a:buFont typeface="Wingdings" panose="05000000000000000000" pitchFamily="2" charset="2"/>
              <a:buChar char="v"/>
            </a:pPr>
            <a:r>
              <a:rPr lang="en-US" sz="2400" dirty="0" smtClean="0"/>
              <a:t>Train ANS through Resonant Frequency Breathing</a:t>
            </a:r>
            <a:endParaRPr lang="en-US" dirty="0" smtClean="0"/>
          </a:p>
          <a:p>
            <a:endParaRPr lang="en-US" dirty="0" smtClean="0"/>
          </a:p>
          <a:p>
            <a:endParaRPr lang="en-US" b="1" dirty="0" smtClean="0"/>
          </a:p>
        </p:txBody>
      </p:sp>
      <p:sp>
        <p:nvSpPr>
          <p:cNvPr id="2" name="Title 1"/>
          <p:cNvSpPr>
            <a:spLocks noGrp="1"/>
          </p:cNvSpPr>
          <p:nvPr>
            <p:ph type="title"/>
          </p:nvPr>
        </p:nvSpPr>
        <p:spPr/>
        <p:txBody>
          <a:bodyPr/>
          <a:lstStyle/>
          <a:p>
            <a:r>
              <a:rPr lang="en-US" sz="4400" b="1" dirty="0" smtClean="0">
                <a:gradFill>
                  <a:gsLst>
                    <a:gs pos="0">
                      <a:srgbClr val="000000">
                        <a:alpha val="92000"/>
                      </a:srgbClr>
                    </a:gs>
                    <a:gs pos="45000">
                      <a:srgbClr val="000000">
                        <a:alpha val="51000"/>
                      </a:srgbClr>
                    </a:gs>
                    <a:gs pos="100000">
                      <a:srgbClr val="000000"/>
                    </a:gs>
                  </a:gsLst>
                  <a:lin ang="3600000" scaled="0"/>
                </a:gradFill>
                <a:effectLst>
                  <a:outerShdw blurRad="38100" dist="38100" dir="2700000" algn="tl">
                    <a:srgbClr val="000000">
                      <a:alpha val="43137"/>
                    </a:srgbClr>
                  </a:outerShdw>
                </a:effectLst>
              </a:rPr>
              <a:t>HRV Biofeedback - IBS</a:t>
            </a:r>
            <a:endParaRPr lang="en-US" dirty="0"/>
          </a:p>
        </p:txBody>
      </p:sp>
    </p:spTree>
    <p:extLst>
      <p:ext uri="{BB962C8B-B14F-4D97-AF65-F5344CB8AC3E}">
        <p14:creationId xmlns:p14="http://schemas.microsoft.com/office/powerpoint/2010/main" val="274286381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barn(inVertical)">
                                      <p:cBhvr>
                                        <p:cTn id="17" dur="500"/>
                                        <p:tgtEl>
                                          <p:spTgt spid="5">
                                            <p:txEl>
                                              <p:pRg st="4" end="4"/>
                                            </p:txEl>
                                          </p:spTgt>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Effect transition="in" filter="barn(inVertical)">
                                      <p:cBhvr>
                                        <p:cTn id="20" dur="500"/>
                                        <p:tgtEl>
                                          <p:spTgt spid="5">
                                            <p:txEl>
                                              <p:pRg st="5" end="5"/>
                                            </p:tx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Effect transition="in" filter="barn(inVertical)">
                                      <p:cBhvr>
                                        <p:cTn id="23"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4"/>
          </p:nvPr>
        </p:nvSpPr>
        <p:spPr>
          <a:xfrm>
            <a:off x="4876800" y="1458377"/>
            <a:ext cx="3886200" cy="4629828"/>
          </a:xfrm>
        </p:spPr>
        <p:txBody>
          <a:bodyPr>
            <a:normAutofit fontScale="92500" lnSpcReduction="10000"/>
          </a:bodyPr>
          <a:lstStyle/>
          <a:p>
            <a:r>
              <a:rPr lang="en-US" sz="2400" dirty="0" smtClean="0"/>
              <a:t>Clinical replication series (Stern, Guiles, &amp; Gevirtz, 2014)</a:t>
            </a:r>
          </a:p>
          <a:p>
            <a:r>
              <a:rPr lang="en-US" sz="2400" dirty="0" smtClean="0"/>
              <a:t>11 out of 24 patients were diagnosed with FAP</a:t>
            </a:r>
            <a:endParaRPr lang="en-US" sz="2400" dirty="0"/>
          </a:p>
          <a:p>
            <a:r>
              <a:rPr lang="en-US" sz="2400" dirty="0" smtClean="0"/>
              <a:t>HRVB utilized to train their ANS through diaphragmatic breathing</a:t>
            </a:r>
          </a:p>
          <a:p>
            <a:r>
              <a:rPr lang="en-US" sz="2400" dirty="0" smtClean="0"/>
              <a:t>Full remission = 63.6%</a:t>
            </a:r>
          </a:p>
          <a:p>
            <a:r>
              <a:rPr lang="en-US" sz="2400" dirty="0" smtClean="0"/>
              <a:t>Partial remission = 36.4%</a:t>
            </a:r>
          </a:p>
          <a:p>
            <a:r>
              <a:rPr lang="en-US" sz="2400" dirty="0" smtClean="0"/>
              <a:t>Avg. 10 sessions/range = 4-19 HRVB sessions</a:t>
            </a:r>
          </a:p>
        </p:txBody>
      </p:sp>
      <p:sp>
        <p:nvSpPr>
          <p:cNvPr id="3" name="Content Placeholder 2"/>
          <p:cNvSpPr>
            <a:spLocks noGrp="1"/>
          </p:cNvSpPr>
          <p:nvPr>
            <p:ph sz="quarter" idx="13"/>
          </p:nvPr>
        </p:nvSpPr>
        <p:spPr>
          <a:xfrm>
            <a:off x="352426" y="1447800"/>
            <a:ext cx="3886200" cy="4775220"/>
          </a:xfrm>
          <a:prstGeom prst="rect">
            <a:avLst/>
          </a:prstGeom>
        </p:spPr>
        <p:txBody>
          <a:bodyPr>
            <a:normAutofit lnSpcReduction="10000"/>
          </a:bodyPr>
          <a:lstStyle/>
          <a:p>
            <a:r>
              <a:rPr lang="en-US" sz="2400" dirty="0" smtClean="0"/>
              <a:t>Humphreys &amp; Gevirtz (2006)</a:t>
            </a:r>
          </a:p>
          <a:p>
            <a:r>
              <a:rPr lang="en-US" sz="2400" dirty="0" smtClean="0"/>
              <a:t>Masters (2006)</a:t>
            </a:r>
          </a:p>
          <a:p>
            <a:pPr lvl="2"/>
            <a:r>
              <a:rPr lang="en-US" sz="2400" dirty="0" smtClean="0"/>
              <a:t>Combination of HRV &amp; Thermal biofeedback</a:t>
            </a:r>
          </a:p>
          <a:p>
            <a:r>
              <a:rPr lang="en-US" sz="2400" dirty="0" err="1" smtClean="0"/>
              <a:t>Sowder</a:t>
            </a:r>
            <a:r>
              <a:rPr lang="en-US" sz="2400" dirty="0" smtClean="0"/>
              <a:t> (2010) </a:t>
            </a:r>
          </a:p>
          <a:p>
            <a:pPr lvl="2"/>
            <a:r>
              <a:rPr lang="en-US" sz="2400" dirty="0" smtClean="0"/>
              <a:t>HRVB reducing FAP in 20 children</a:t>
            </a:r>
          </a:p>
          <a:p>
            <a:pPr lvl="2"/>
            <a:r>
              <a:rPr lang="en-US" sz="2400" dirty="0" smtClean="0"/>
              <a:t>Restoration of vagal tone</a:t>
            </a:r>
          </a:p>
          <a:p>
            <a:r>
              <a:rPr lang="en-US" sz="2400" dirty="0" smtClean="0"/>
              <a:t>HRVB is showing promising results</a:t>
            </a:r>
          </a:p>
          <a:p>
            <a:pPr lvl="2"/>
            <a:endParaRPr lang="en-US" sz="2400" b="1" dirty="0"/>
          </a:p>
          <a:p>
            <a:pPr lvl="2"/>
            <a:endParaRPr lang="en-US" sz="2400" b="1" dirty="0" smtClean="0"/>
          </a:p>
          <a:p>
            <a:endParaRPr lang="en-US" sz="2400" b="1" dirty="0" smtClean="0"/>
          </a:p>
        </p:txBody>
      </p:sp>
      <p:sp>
        <p:nvSpPr>
          <p:cNvPr id="2" name="Title 1"/>
          <p:cNvSpPr>
            <a:spLocks noGrp="1"/>
          </p:cNvSpPr>
          <p:nvPr>
            <p:ph type="title"/>
          </p:nvPr>
        </p:nvSpPr>
        <p:spPr/>
        <p:txBody>
          <a:bodyPr/>
          <a:lstStyle/>
          <a:p>
            <a:r>
              <a:rPr lang="en-US" sz="4400" b="1" dirty="0" smtClean="0">
                <a:gradFill>
                  <a:gsLst>
                    <a:gs pos="0">
                      <a:srgbClr val="000000">
                        <a:alpha val="92000"/>
                      </a:srgbClr>
                    </a:gs>
                    <a:gs pos="45000">
                      <a:srgbClr val="000000">
                        <a:alpha val="51000"/>
                      </a:srgbClr>
                    </a:gs>
                    <a:gs pos="100000">
                      <a:srgbClr val="000000"/>
                    </a:gs>
                  </a:gsLst>
                  <a:lin ang="3600000" scaled="0"/>
                </a:gradFill>
                <a:effectLst>
                  <a:outerShdw blurRad="38100" dist="38100" dir="2700000" algn="tl">
                    <a:srgbClr val="000000">
                      <a:alpha val="43137"/>
                    </a:srgbClr>
                  </a:outerShdw>
                </a:effectLst>
              </a:rPr>
              <a:t>HRV Biofeedback - FAP</a:t>
            </a:r>
            <a:endParaRPr lang="en-US" dirty="0"/>
          </a:p>
        </p:txBody>
      </p:sp>
      <p:sp>
        <p:nvSpPr>
          <p:cNvPr id="4" name="TextBox 3"/>
          <p:cNvSpPr txBox="1"/>
          <p:nvPr/>
        </p:nvSpPr>
        <p:spPr>
          <a:xfrm>
            <a:off x="5289550" y="6311900"/>
            <a:ext cx="3505200" cy="461665"/>
          </a:xfrm>
          <a:prstGeom prst="rect">
            <a:avLst/>
          </a:prstGeom>
          <a:noFill/>
        </p:spPr>
        <p:txBody>
          <a:bodyPr wrap="square" rtlCol="0">
            <a:spAutoFit/>
          </a:bodyPr>
          <a:lstStyle/>
          <a:p>
            <a:pPr algn="r"/>
            <a:r>
              <a:rPr lang="en-US" sz="1200" dirty="0" smtClean="0"/>
              <a:t>(Humphreys &amp; </a:t>
            </a:r>
            <a:r>
              <a:rPr lang="en-US" sz="1200" dirty="0" err="1" smtClean="0"/>
              <a:t>Gevirtz</a:t>
            </a:r>
            <a:r>
              <a:rPr lang="en-US" sz="1200" dirty="0" smtClean="0"/>
              <a:t>, 2006; Masters, 2006, </a:t>
            </a:r>
            <a:r>
              <a:rPr lang="en-US" sz="1200" dirty="0" err="1" smtClean="0"/>
              <a:t>Sowder</a:t>
            </a:r>
            <a:r>
              <a:rPr lang="en-US" sz="1200" dirty="0" smtClean="0"/>
              <a:t> et al., 2010; Stern, Guiles, &amp; </a:t>
            </a:r>
            <a:r>
              <a:rPr lang="en-US" sz="1200" dirty="0" err="1" smtClean="0"/>
              <a:t>Gevirtz</a:t>
            </a:r>
            <a:r>
              <a:rPr lang="en-US" sz="1200" dirty="0" smtClean="0"/>
              <a:t>, 2014) </a:t>
            </a:r>
            <a:endParaRPr lang="en-US" sz="1200" dirty="0"/>
          </a:p>
        </p:txBody>
      </p:sp>
    </p:spTree>
    <p:extLst>
      <p:ext uri="{BB962C8B-B14F-4D97-AF65-F5344CB8AC3E}">
        <p14:creationId xmlns:p14="http://schemas.microsoft.com/office/powerpoint/2010/main" val="4073768450"/>
      </p:ext>
    </p:extLst>
  </p:cSld>
  <p:clrMapOvr>
    <a:masterClrMapping/>
  </p:clrMapOvr>
  <p:transition spd="slow">
    <p:pull/>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prstGeom prst="rect">
            <a:avLst/>
          </a:prstGeom>
        </p:spPr>
        <p:txBody>
          <a:bodyPr>
            <a:normAutofit/>
          </a:bodyPr>
          <a:lstStyle/>
          <a:p>
            <a:r>
              <a:rPr lang="en-US" sz="2400" dirty="0" smtClean="0"/>
              <a:t>Biofeedback reduces Functional Chest Pain</a:t>
            </a:r>
          </a:p>
          <a:p>
            <a:pPr lvl="1"/>
            <a:r>
              <a:rPr lang="en-US" sz="2400" dirty="0" smtClean="0"/>
              <a:t>Chest pain more correlated with </a:t>
            </a:r>
            <a:r>
              <a:rPr lang="en-US" sz="2400" dirty="0" err="1" smtClean="0"/>
              <a:t>Esophogeal</a:t>
            </a:r>
            <a:r>
              <a:rPr lang="en-US" sz="2400" dirty="0" smtClean="0"/>
              <a:t> Acid exposure than heart burn (Shapiro et al., 2012)</a:t>
            </a:r>
          </a:p>
          <a:p>
            <a:pPr marL="457200" lvl="1" indent="0">
              <a:buNone/>
            </a:pPr>
            <a:endParaRPr lang="en-US" sz="2400" dirty="0" smtClean="0"/>
          </a:p>
          <a:p>
            <a:r>
              <a:rPr lang="en-US" sz="2400" dirty="0" smtClean="0"/>
              <a:t>Given the vagal pathology significantly indicated in GERD, more clinical research is needed</a:t>
            </a:r>
          </a:p>
          <a:p>
            <a:pPr lvl="2"/>
            <a:endParaRPr lang="en-US" sz="2400" b="1" dirty="0"/>
          </a:p>
          <a:p>
            <a:pPr lvl="2"/>
            <a:endParaRPr lang="en-US" sz="2400" b="1" dirty="0" smtClean="0"/>
          </a:p>
          <a:p>
            <a:endParaRPr lang="en-US" sz="2400" b="1" dirty="0" smtClean="0"/>
          </a:p>
        </p:txBody>
      </p:sp>
      <p:sp>
        <p:nvSpPr>
          <p:cNvPr id="2" name="Title 1"/>
          <p:cNvSpPr>
            <a:spLocks noGrp="1"/>
          </p:cNvSpPr>
          <p:nvPr>
            <p:ph type="title"/>
          </p:nvPr>
        </p:nvSpPr>
        <p:spPr/>
        <p:txBody>
          <a:bodyPr/>
          <a:lstStyle/>
          <a:p>
            <a:r>
              <a:rPr lang="en-US" sz="4400" b="1" dirty="0" smtClean="0">
                <a:gradFill>
                  <a:gsLst>
                    <a:gs pos="0">
                      <a:srgbClr val="000000">
                        <a:alpha val="92000"/>
                      </a:srgbClr>
                    </a:gs>
                    <a:gs pos="45000">
                      <a:srgbClr val="000000">
                        <a:alpha val="51000"/>
                      </a:srgbClr>
                    </a:gs>
                    <a:gs pos="100000">
                      <a:srgbClr val="000000"/>
                    </a:gs>
                  </a:gsLst>
                  <a:lin ang="3600000" scaled="0"/>
                </a:gradFill>
                <a:effectLst>
                  <a:outerShdw blurRad="38100" dist="38100" dir="2700000" algn="tl">
                    <a:srgbClr val="000000">
                      <a:alpha val="43137"/>
                    </a:srgbClr>
                  </a:outerShdw>
                </a:effectLst>
              </a:rPr>
              <a:t>HRV Biofeedback - GERD</a:t>
            </a:r>
            <a:endParaRPr lang="en-US" dirty="0"/>
          </a:p>
        </p:txBody>
      </p:sp>
    </p:spTree>
    <p:extLst>
      <p:ext uri="{BB962C8B-B14F-4D97-AF65-F5344CB8AC3E}">
        <p14:creationId xmlns:p14="http://schemas.microsoft.com/office/powerpoint/2010/main" val="4027349007"/>
      </p:ext>
    </p:extLst>
  </p:cSld>
  <p:clrMapOvr>
    <a:masterClrMapping/>
  </p:clrMapOvr>
  <p:transition spd="slow">
    <p:pull/>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4"/>
          </p:nvPr>
        </p:nvSpPr>
        <p:spPr/>
        <p:txBody>
          <a:bodyPr>
            <a:normAutofit fontScale="92500"/>
          </a:bodyPr>
          <a:lstStyle/>
          <a:p>
            <a:pPr lvl="1">
              <a:buFont typeface="Wingdings" panose="05000000000000000000" pitchFamily="2" charset="2"/>
              <a:buChar char="v"/>
            </a:pPr>
            <a:r>
              <a:rPr lang="en-US" sz="2200" dirty="0"/>
              <a:t>Tendencies toward anxiety – Coping Strategies</a:t>
            </a:r>
          </a:p>
          <a:p>
            <a:pPr lvl="2">
              <a:buFont typeface="Wingdings" panose="05000000000000000000" pitchFamily="2" charset="2"/>
              <a:buChar char="v"/>
            </a:pPr>
            <a:r>
              <a:rPr lang="en-US" sz="2200" dirty="0"/>
              <a:t>Avoidance patterns</a:t>
            </a:r>
          </a:p>
          <a:p>
            <a:pPr lvl="2">
              <a:buFont typeface="Wingdings" panose="05000000000000000000" pitchFamily="2" charset="2"/>
              <a:buChar char="v"/>
            </a:pPr>
            <a:r>
              <a:rPr lang="en-US" sz="2200" dirty="0"/>
              <a:t>Control</a:t>
            </a:r>
          </a:p>
          <a:p>
            <a:pPr lvl="2">
              <a:buFont typeface="Wingdings" panose="05000000000000000000" pitchFamily="2" charset="2"/>
              <a:buChar char="v"/>
            </a:pPr>
            <a:r>
              <a:rPr lang="en-US" sz="2200" dirty="0"/>
              <a:t>Perfectionism</a:t>
            </a:r>
          </a:p>
          <a:p>
            <a:pPr lvl="2">
              <a:buFont typeface="Wingdings" panose="05000000000000000000" pitchFamily="2" charset="2"/>
              <a:buChar char="v"/>
            </a:pPr>
            <a:r>
              <a:rPr lang="en-US" sz="2200" dirty="0"/>
              <a:t>Automatic thoughts towards stressful situations</a:t>
            </a:r>
          </a:p>
          <a:p>
            <a:r>
              <a:rPr lang="en-US" sz="2200" dirty="0"/>
              <a:t>Nijmegen – many symptoms of anxiety overlap with hyperventilation</a:t>
            </a:r>
          </a:p>
          <a:p>
            <a:r>
              <a:rPr lang="en-US" sz="2200" dirty="0"/>
              <a:t>Symptom monitor checklist</a:t>
            </a:r>
          </a:p>
          <a:p>
            <a:endParaRPr lang="en-US" dirty="0"/>
          </a:p>
        </p:txBody>
      </p:sp>
      <p:sp>
        <p:nvSpPr>
          <p:cNvPr id="3" name="Content Placeholder 2"/>
          <p:cNvSpPr>
            <a:spLocks noGrp="1"/>
          </p:cNvSpPr>
          <p:nvPr>
            <p:ph sz="quarter" idx="13"/>
          </p:nvPr>
        </p:nvSpPr>
        <p:spPr>
          <a:prstGeom prst="rect">
            <a:avLst/>
          </a:prstGeom>
        </p:spPr>
        <p:txBody>
          <a:bodyPr>
            <a:normAutofit lnSpcReduction="10000"/>
          </a:bodyPr>
          <a:lstStyle/>
          <a:p>
            <a:r>
              <a:rPr lang="en-US" sz="2700" dirty="0">
                <a:latin typeface="+mn-lt"/>
              </a:rPr>
              <a:t>GI </a:t>
            </a:r>
            <a:r>
              <a:rPr lang="en-US" sz="2700" dirty="0" smtClean="0">
                <a:latin typeface="+mn-lt"/>
              </a:rPr>
              <a:t>Symptoms</a:t>
            </a:r>
            <a:endParaRPr lang="en-US" sz="2700" dirty="0">
              <a:latin typeface="+mn-lt"/>
            </a:endParaRPr>
          </a:p>
          <a:p>
            <a:r>
              <a:rPr lang="en-US" sz="2700" dirty="0">
                <a:latin typeface="+mn-lt"/>
              </a:rPr>
              <a:t>History of </a:t>
            </a:r>
            <a:r>
              <a:rPr lang="en-US" sz="2700" dirty="0" smtClean="0">
                <a:latin typeface="+mn-lt"/>
              </a:rPr>
              <a:t>Illness</a:t>
            </a:r>
            <a:endParaRPr lang="en-US" sz="2700" dirty="0">
              <a:latin typeface="+mn-lt"/>
            </a:endParaRPr>
          </a:p>
          <a:p>
            <a:r>
              <a:rPr lang="en-US" sz="2700" dirty="0">
                <a:latin typeface="+mn-lt"/>
              </a:rPr>
              <a:t>Family </a:t>
            </a:r>
            <a:r>
              <a:rPr lang="en-US" sz="2700" dirty="0" smtClean="0">
                <a:latin typeface="+mn-lt"/>
              </a:rPr>
              <a:t>History</a:t>
            </a:r>
            <a:endParaRPr lang="en-US" sz="2700" dirty="0">
              <a:latin typeface="+mn-lt"/>
            </a:endParaRPr>
          </a:p>
          <a:p>
            <a:r>
              <a:rPr lang="en-US" sz="2700" dirty="0">
                <a:latin typeface="+mn-lt"/>
              </a:rPr>
              <a:t>Moderators</a:t>
            </a:r>
          </a:p>
          <a:p>
            <a:r>
              <a:rPr lang="en-US" sz="2700" dirty="0">
                <a:latin typeface="+mn-lt"/>
              </a:rPr>
              <a:t>Prior treatments</a:t>
            </a:r>
          </a:p>
          <a:p>
            <a:r>
              <a:rPr lang="en-US" sz="2700" dirty="0">
                <a:latin typeface="+mn-lt"/>
              </a:rPr>
              <a:t>Psycho-Social</a:t>
            </a:r>
          </a:p>
          <a:p>
            <a:pPr lvl="1">
              <a:buFont typeface="Wingdings" panose="05000000000000000000" pitchFamily="2" charset="2"/>
              <a:buChar char="v"/>
            </a:pPr>
            <a:r>
              <a:rPr lang="en-US" sz="2700" dirty="0" smtClean="0">
                <a:cs typeface="Arial" panose="020B0604020202020204" pitchFamily="34" charset="0"/>
              </a:rPr>
              <a:t>Social </a:t>
            </a:r>
            <a:r>
              <a:rPr lang="en-US" sz="2700" dirty="0">
                <a:cs typeface="Arial" panose="020B0604020202020204" pitchFamily="34" charset="0"/>
              </a:rPr>
              <a:t>support</a:t>
            </a:r>
          </a:p>
          <a:p>
            <a:pPr lvl="1">
              <a:buFont typeface="Wingdings" panose="05000000000000000000" pitchFamily="2" charset="2"/>
              <a:buChar char="v"/>
            </a:pPr>
            <a:r>
              <a:rPr lang="en-US" sz="2700" dirty="0" smtClean="0">
                <a:cs typeface="Arial" panose="020B0604020202020204" pitchFamily="34" charset="0"/>
              </a:rPr>
              <a:t>Family </a:t>
            </a:r>
            <a:r>
              <a:rPr lang="en-US" sz="2700" dirty="0">
                <a:cs typeface="Arial" panose="020B0604020202020204" pitchFamily="34" charset="0"/>
              </a:rPr>
              <a:t>stress</a:t>
            </a:r>
          </a:p>
          <a:p>
            <a:pPr marL="285750" indent="-285750">
              <a:buFont typeface="Wingdings" panose="05000000000000000000" pitchFamily="2" charset="2"/>
              <a:buChar char="v"/>
            </a:pPr>
            <a:endParaRPr lang="en-US" sz="2600" dirty="0" smtClean="0">
              <a:latin typeface="+mn-lt"/>
            </a:endParaRPr>
          </a:p>
        </p:txBody>
      </p:sp>
      <p:sp>
        <p:nvSpPr>
          <p:cNvPr id="2" name="Title 1"/>
          <p:cNvSpPr>
            <a:spLocks noGrp="1"/>
          </p:cNvSpPr>
          <p:nvPr>
            <p:ph type="title"/>
          </p:nvPr>
        </p:nvSpPr>
        <p:spPr/>
        <p:txBody>
          <a:bodyPr>
            <a:normAutofit/>
          </a:bodyPr>
          <a:lstStyle/>
          <a:p>
            <a:pPr algn="ctr"/>
            <a:r>
              <a:rPr lang="en-US" dirty="0" smtClean="0">
                <a:gradFill>
                  <a:gsLst>
                    <a:gs pos="0">
                      <a:srgbClr val="000000">
                        <a:alpha val="92000"/>
                      </a:srgbClr>
                    </a:gs>
                    <a:gs pos="45000">
                      <a:srgbClr val="000000">
                        <a:alpha val="51000"/>
                      </a:srgbClr>
                    </a:gs>
                    <a:gs pos="100000">
                      <a:srgbClr val="000000"/>
                    </a:gs>
                  </a:gsLst>
                  <a:lin ang="3600000" scaled="0"/>
                </a:gradFill>
              </a:rPr>
              <a:t>Intake Assessment (self-report)</a:t>
            </a:r>
            <a:endParaRPr lang="en-US" dirty="0"/>
          </a:p>
        </p:txBody>
      </p:sp>
    </p:spTree>
    <p:extLst>
      <p:ext uri="{BB962C8B-B14F-4D97-AF65-F5344CB8AC3E}">
        <p14:creationId xmlns:p14="http://schemas.microsoft.com/office/powerpoint/2010/main" val="291932791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gradFill>
                  <a:gsLst>
                    <a:gs pos="0">
                      <a:srgbClr val="000000">
                        <a:alpha val="92000"/>
                      </a:srgbClr>
                    </a:gs>
                    <a:gs pos="45000">
                      <a:srgbClr val="000000">
                        <a:alpha val="51000"/>
                      </a:srgbClr>
                    </a:gs>
                    <a:gs pos="100000">
                      <a:srgbClr val="000000"/>
                    </a:gs>
                  </a:gsLst>
                  <a:lin ang="3600000" scaled="0"/>
                </a:gradFill>
              </a:rPr>
              <a:t>Intake Assessment </a:t>
            </a:r>
            <a:r>
              <a:rPr lang="en-US" dirty="0" smtClean="0">
                <a:gradFill>
                  <a:gsLst>
                    <a:gs pos="0">
                      <a:srgbClr val="000000">
                        <a:alpha val="92000"/>
                      </a:srgbClr>
                    </a:gs>
                    <a:gs pos="45000">
                      <a:srgbClr val="000000">
                        <a:alpha val="51000"/>
                      </a:srgbClr>
                    </a:gs>
                    <a:gs pos="100000">
                      <a:srgbClr val="000000"/>
                    </a:gs>
                  </a:gsLst>
                  <a:lin ang="3600000" scaled="0"/>
                </a:gradFill>
              </a:rPr>
              <a:t>(Physiology)</a:t>
            </a:r>
            <a:endParaRPr lang="en-US" dirty="0"/>
          </a:p>
        </p:txBody>
      </p:sp>
      <p:sp>
        <p:nvSpPr>
          <p:cNvPr id="3" name="Content Placeholder 2"/>
          <p:cNvSpPr>
            <a:spLocks noGrp="1"/>
          </p:cNvSpPr>
          <p:nvPr>
            <p:ph idx="4294967295"/>
          </p:nvPr>
        </p:nvSpPr>
        <p:spPr>
          <a:xfrm>
            <a:off x="457200" y="1600200"/>
            <a:ext cx="8229600" cy="4525963"/>
          </a:xfrm>
          <a:prstGeom prst="rect">
            <a:avLst/>
          </a:prstGeom>
        </p:spPr>
        <p:txBody>
          <a:bodyPr/>
          <a:lstStyle/>
          <a:p>
            <a:pPr marL="285750" indent="-285750">
              <a:buFont typeface="Wingdings" panose="05000000000000000000" pitchFamily="2" charset="2"/>
              <a:buChar char="v"/>
            </a:pPr>
            <a:r>
              <a:rPr lang="en-US" sz="2800" dirty="0" err="1" smtClean="0"/>
              <a:t>Capnometry</a:t>
            </a:r>
            <a:r>
              <a:rPr lang="en-US" sz="2800" dirty="0" smtClean="0"/>
              <a:t> </a:t>
            </a:r>
          </a:p>
          <a:p>
            <a:endParaRPr lang="en-US" sz="2800" dirty="0" smtClean="0"/>
          </a:p>
          <a:p>
            <a:pPr marL="285750" indent="-285750">
              <a:buFont typeface="Wingdings" panose="05000000000000000000" pitchFamily="2" charset="2"/>
              <a:buChar char="v"/>
            </a:pPr>
            <a:r>
              <a:rPr lang="en-US" sz="2800" dirty="0" smtClean="0"/>
              <a:t>HRV</a:t>
            </a:r>
          </a:p>
          <a:p>
            <a:pPr marL="630238" lvl="2" indent="-285750">
              <a:buFont typeface="Wingdings" panose="05000000000000000000" pitchFamily="2" charset="2"/>
              <a:buChar char="v"/>
            </a:pPr>
            <a:r>
              <a:rPr lang="en-US" sz="2800" dirty="0" smtClean="0"/>
              <a:t>Baseline</a:t>
            </a:r>
            <a:endParaRPr lang="en-US" sz="2800" dirty="0"/>
          </a:p>
          <a:p>
            <a:pPr marL="630238" lvl="2" indent="-285750">
              <a:buFont typeface="Wingdings" panose="05000000000000000000" pitchFamily="2" charset="2"/>
              <a:buChar char="v"/>
            </a:pPr>
            <a:r>
              <a:rPr lang="en-US" sz="2800" dirty="0" smtClean="0"/>
              <a:t>Stressor – </a:t>
            </a:r>
            <a:r>
              <a:rPr lang="en-US" sz="2800" dirty="0" err="1" smtClean="0"/>
              <a:t>Opp</a:t>
            </a:r>
            <a:r>
              <a:rPr lang="en-US" sz="2800" dirty="0" smtClean="0"/>
              <a:t> for </a:t>
            </a:r>
            <a:r>
              <a:rPr lang="en-US" sz="2800" dirty="0" err="1" smtClean="0"/>
              <a:t>psychoeducation</a:t>
            </a:r>
            <a:endParaRPr lang="en-US" sz="2800" dirty="0"/>
          </a:p>
          <a:p>
            <a:pPr marL="630238" lvl="2" indent="-285750">
              <a:buFont typeface="Wingdings" panose="05000000000000000000" pitchFamily="2" charset="2"/>
              <a:buChar char="v"/>
            </a:pPr>
            <a:r>
              <a:rPr lang="en-US" sz="2800" dirty="0" smtClean="0"/>
              <a:t>Recovery – additional sign vagal strength</a:t>
            </a:r>
          </a:p>
          <a:p>
            <a:pPr lvl="1">
              <a:buFont typeface="Wingdings" panose="05000000000000000000" pitchFamily="2" charset="2"/>
              <a:buChar char="v"/>
            </a:pPr>
            <a:endParaRPr lang="en-US" sz="2800" dirty="0" smtClean="0"/>
          </a:p>
          <a:p>
            <a:pPr marL="285750" indent="-285750">
              <a:buFont typeface="Wingdings" panose="05000000000000000000" pitchFamily="2" charset="2"/>
              <a:buChar char="v"/>
            </a:pPr>
            <a:r>
              <a:rPr lang="en-US" sz="2800" dirty="0" smtClean="0"/>
              <a:t>Assess Resonant Frequency Breath Rate </a:t>
            </a:r>
            <a:endParaRPr lang="en-US" sz="2800" dirty="0"/>
          </a:p>
        </p:txBody>
      </p:sp>
    </p:spTree>
    <p:extLst>
      <p:ext uri="{BB962C8B-B14F-4D97-AF65-F5344CB8AC3E}">
        <p14:creationId xmlns:p14="http://schemas.microsoft.com/office/powerpoint/2010/main" val="375853512"/>
      </p:ext>
    </p:extLst>
  </p:cSld>
  <p:clrMapOvr>
    <a:masterClrMapping/>
  </p:clrMapOvr>
  <p:transition spd="slow">
    <p:cove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0" name="Text Box 3"/>
          <p:cNvSpPr txBox="1">
            <a:spLocks noChangeArrowheads="1"/>
          </p:cNvSpPr>
          <p:nvPr/>
        </p:nvSpPr>
        <p:spPr bwMode="auto">
          <a:xfrm>
            <a:off x="91152" y="-762000"/>
            <a:ext cx="111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pitchFamily="34" charset="0"/>
              </a:defRPr>
            </a:lvl1pPr>
            <a:lvl2pPr marL="742950" indent="-285750" eaLnBrk="0" hangingPunct="0">
              <a:defRPr kumimoji="1" sz="2400">
                <a:solidFill>
                  <a:schemeClr val="tx1"/>
                </a:solidFill>
                <a:latin typeface="Arial" pitchFamily="34" charset="0"/>
              </a:defRPr>
            </a:lvl2pPr>
            <a:lvl3pPr marL="1143000" indent="-228600" eaLnBrk="0" hangingPunct="0">
              <a:defRPr kumimoji="1" sz="2400">
                <a:solidFill>
                  <a:schemeClr val="tx1"/>
                </a:solidFill>
                <a:latin typeface="Arial" pitchFamily="34" charset="0"/>
              </a:defRPr>
            </a:lvl3pPr>
            <a:lvl4pPr marL="1600200" indent="-228600" eaLnBrk="0" hangingPunct="0">
              <a:defRPr kumimoji="1" sz="2400">
                <a:solidFill>
                  <a:schemeClr val="tx1"/>
                </a:solidFill>
                <a:latin typeface="Arial" pitchFamily="34" charset="0"/>
              </a:defRPr>
            </a:lvl4pPr>
            <a:lvl5pPr marL="2057400" indent="-228600" eaLnBrk="0" hangingPunct="0">
              <a:defRPr kumimoji="1" sz="2400">
                <a:solidFill>
                  <a:schemeClr val="tx1"/>
                </a:solidFill>
                <a:latin typeface="Arial" pitchFamily="34" charset="0"/>
              </a:defRPr>
            </a:lvl5pPr>
            <a:lvl6pPr marL="2514600" indent="-228600" eaLnBrk="0" fontAlgn="base" hangingPunct="0">
              <a:spcBef>
                <a:spcPct val="0"/>
              </a:spcBef>
              <a:spcAft>
                <a:spcPct val="0"/>
              </a:spcAft>
              <a:defRPr kumimoji="1" sz="2400">
                <a:solidFill>
                  <a:schemeClr val="tx1"/>
                </a:solidFill>
                <a:latin typeface="Arial" pitchFamily="34" charset="0"/>
              </a:defRPr>
            </a:lvl6pPr>
            <a:lvl7pPr marL="2971800" indent="-228600" eaLnBrk="0" fontAlgn="base" hangingPunct="0">
              <a:spcBef>
                <a:spcPct val="0"/>
              </a:spcBef>
              <a:spcAft>
                <a:spcPct val="0"/>
              </a:spcAft>
              <a:defRPr kumimoji="1" sz="2400">
                <a:solidFill>
                  <a:schemeClr val="tx1"/>
                </a:solidFill>
                <a:latin typeface="Arial" pitchFamily="34" charset="0"/>
              </a:defRPr>
            </a:lvl7pPr>
            <a:lvl8pPr marL="3429000" indent="-228600" eaLnBrk="0" fontAlgn="base" hangingPunct="0">
              <a:spcBef>
                <a:spcPct val="0"/>
              </a:spcBef>
              <a:spcAft>
                <a:spcPct val="0"/>
              </a:spcAft>
              <a:defRPr kumimoji="1" sz="2400">
                <a:solidFill>
                  <a:schemeClr val="tx1"/>
                </a:solidFill>
                <a:latin typeface="Arial" pitchFamily="34" charset="0"/>
              </a:defRPr>
            </a:lvl8pPr>
            <a:lvl9pPr marL="3886200" indent="-228600" eaLnBrk="0" fontAlgn="base" hangingPunct="0">
              <a:spcBef>
                <a:spcPct val="0"/>
              </a:spcBef>
              <a:spcAft>
                <a:spcPct val="0"/>
              </a:spcAft>
              <a:defRPr kumimoji="1" sz="2400">
                <a:solidFill>
                  <a:schemeClr val="tx1"/>
                </a:solidFill>
                <a:latin typeface="Arial" pitchFamily="34" charset="0"/>
              </a:defRPr>
            </a:lvl9pPr>
          </a:lstStyle>
          <a:p>
            <a:pPr algn="ctr"/>
            <a:r>
              <a:rPr lang="en-US" dirty="0"/>
              <a:t>Leah 1</a:t>
            </a:r>
          </a:p>
        </p:txBody>
      </p:sp>
      <p:sp>
        <p:nvSpPr>
          <p:cNvPr id="286722" name="Date Placeholder 1"/>
          <p:cNvSpPr>
            <a:spLocks noGrp="1"/>
          </p:cNvSpPr>
          <p:nvPr>
            <p:ph type="dt" sz="quarter" idx="10"/>
          </p:nvPr>
        </p:nvSpPr>
        <p:spPr/>
        <p:txBody>
          <a:bodyPr/>
          <a:lstStyle/>
          <a:p>
            <a:pPr>
              <a:defRPr/>
            </a:pPr>
            <a:fld id="{543D9F12-D5F3-490B-BA46-566AD22A6DD3}" type="datetime1">
              <a:rPr lang="en-US"/>
              <a:pPr>
                <a:defRPr/>
              </a:pPr>
              <a:t>10/3/2015</a:t>
            </a:fld>
            <a:endParaRPr lang="en-US"/>
          </a:p>
        </p:txBody>
      </p:sp>
      <p:sp>
        <p:nvSpPr>
          <p:cNvPr id="286723" name="Footer Placeholder 2"/>
          <p:cNvSpPr>
            <a:spLocks noGrp="1"/>
          </p:cNvSpPr>
          <p:nvPr>
            <p:ph type="ftr" sz="quarter" idx="11"/>
          </p:nvPr>
        </p:nvSpPr>
        <p:spPr/>
        <p:txBody>
          <a:bodyPr/>
          <a:lstStyle/>
          <a:p>
            <a:pPr>
              <a:defRPr/>
            </a:pPr>
            <a:r>
              <a:rPr lang="en-US"/>
              <a:t>Gevirtz</a:t>
            </a:r>
          </a:p>
        </p:txBody>
      </p:sp>
      <p:sp>
        <p:nvSpPr>
          <p:cNvPr id="286724" name="Slide Number Placeholder 3"/>
          <p:cNvSpPr>
            <a:spLocks noGrp="1"/>
          </p:cNvSpPr>
          <p:nvPr>
            <p:ph type="sldNum" sz="quarter" idx="12"/>
          </p:nvPr>
        </p:nvSpPr>
        <p:spPr/>
        <p:txBody>
          <a:bodyPr/>
          <a:lstStyle/>
          <a:p>
            <a:pPr>
              <a:defRPr/>
            </a:pPr>
            <a:fld id="{3943BD09-604A-47C1-A175-A2406C59CDB9}" type="slidenum">
              <a:rPr lang="en-US"/>
              <a:pPr>
                <a:defRPr/>
              </a:pPr>
              <a:t>69</a:t>
            </a:fld>
            <a:endParaRPr lang="en-US"/>
          </a:p>
        </p:txBody>
      </p:sp>
      <p:pic>
        <p:nvPicPr>
          <p:cNvPr id="139269" name="Picture 2" descr="leah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455613"/>
            <a:ext cx="9752013" cy="731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2" name="Text Box 5"/>
          <p:cNvSpPr txBox="1">
            <a:spLocks noChangeArrowheads="1"/>
          </p:cNvSpPr>
          <p:nvPr/>
        </p:nvSpPr>
        <p:spPr bwMode="auto">
          <a:xfrm>
            <a:off x="5334000" y="609600"/>
            <a:ext cx="590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pitchFamily="34" charset="0"/>
              </a:defRPr>
            </a:lvl1pPr>
            <a:lvl2pPr marL="742950" indent="-285750" eaLnBrk="0" hangingPunct="0">
              <a:defRPr kumimoji="1" sz="2400">
                <a:solidFill>
                  <a:schemeClr val="tx1"/>
                </a:solidFill>
                <a:latin typeface="Arial" pitchFamily="34" charset="0"/>
              </a:defRPr>
            </a:lvl2pPr>
            <a:lvl3pPr marL="1143000" indent="-228600" eaLnBrk="0" hangingPunct="0">
              <a:defRPr kumimoji="1" sz="2400">
                <a:solidFill>
                  <a:schemeClr val="tx1"/>
                </a:solidFill>
                <a:latin typeface="Arial" pitchFamily="34" charset="0"/>
              </a:defRPr>
            </a:lvl3pPr>
            <a:lvl4pPr marL="1600200" indent="-228600" eaLnBrk="0" hangingPunct="0">
              <a:defRPr kumimoji="1" sz="2400">
                <a:solidFill>
                  <a:schemeClr val="tx1"/>
                </a:solidFill>
                <a:latin typeface="Arial" pitchFamily="34" charset="0"/>
              </a:defRPr>
            </a:lvl4pPr>
            <a:lvl5pPr marL="2057400" indent="-228600" eaLnBrk="0" hangingPunct="0">
              <a:defRPr kumimoji="1" sz="2400">
                <a:solidFill>
                  <a:schemeClr val="tx1"/>
                </a:solidFill>
                <a:latin typeface="Arial" pitchFamily="34" charset="0"/>
              </a:defRPr>
            </a:lvl5pPr>
            <a:lvl6pPr marL="2514600" indent="-228600" eaLnBrk="0" fontAlgn="base" hangingPunct="0">
              <a:spcBef>
                <a:spcPct val="0"/>
              </a:spcBef>
              <a:spcAft>
                <a:spcPct val="0"/>
              </a:spcAft>
              <a:defRPr kumimoji="1" sz="2400">
                <a:solidFill>
                  <a:schemeClr val="tx1"/>
                </a:solidFill>
                <a:latin typeface="Arial" pitchFamily="34" charset="0"/>
              </a:defRPr>
            </a:lvl6pPr>
            <a:lvl7pPr marL="2971800" indent="-228600" eaLnBrk="0" fontAlgn="base" hangingPunct="0">
              <a:spcBef>
                <a:spcPct val="0"/>
              </a:spcBef>
              <a:spcAft>
                <a:spcPct val="0"/>
              </a:spcAft>
              <a:defRPr kumimoji="1" sz="2400">
                <a:solidFill>
                  <a:schemeClr val="tx1"/>
                </a:solidFill>
                <a:latin typeface="Arial" pitchFamily="34" charset="0"/>
              </a:defRPr>
            </a:lvl7pPr>
            <a:lvl8pPr marL="3429000" indent="-228600" eaLnBrk="0" fontAlgn="base" hangingPunct="0">
              <a:spcBef>
                <a:spcPct val="0"/>
              </a:spcBef>
              <a:spcAft>
                <a:spcPct val="0"/>
              </a:spcAft>
              <a:defRPr kumimoji="1" sz="2400">
                <a:solidFill>
                  <a:schemeClr val="tx1"/>
                </a:solidFill>
                <a:latin typeface="Arial" pitchFamily="34" charset="0"/>
              </a:defRPr>
            </a:lvl8pPr>
            <a:lvl9pPr marL="3886200" indent="-228600" eaLnBrk="0" fontAlgn="base" hangingPunct="0">
              <a:spcBef>
                <a:spcPct val="0"/>
              </a:spcBef>
              <a:spcAft>
                <a:spcPct val="0"/>
              </a:spcAft>
              <a:defRPr kumimoji="1" sz="2400">
                <a:solidFill>
                  <a:schemeClr val="tx1"/>
                </a:solidFill>
                <a:latin typeface="Arial" pitchFamily="34" charset="0"/>
              </a:defRPr>
            </a:lvl9pPr>
          </a:lstStyle>
          <a:p>
            <a:pPr algn="ctr"/>
            <a:r>
              <a:rPr lang="en-US" b="1" i="1">
                <a:solidFill>
                  <a:srgbClr val="FCFEFC"/>
                </a:solidFill>
              </a:rPr>
              <a:t>HF</a:t>
            </a:r>
          </a:p>
        </p:txBody>
      </p:sp>
      <p:sp>
        <p:nvSpPr>
          <p:cNvPr id="139273" name="Line 6"/>
          <p:cNvSpPr>
            <a:spLocks noChangeShapeType="1"/>
          </p:cNvSpPr>
          <p:nvPr/>
        </p:nvSpPr>
        <p:spPr bwMode="auto">
          <a:xfrm flipH="1">
            <a:off x="3962400" y="1219200"/>
            <a:ext cx="1524000" cy="2819400"/>
          </a:xfrm>
          <a:prstGeom prst="line">
            <a:avLst/>
          </a:prstGeom>
          <a:noFill/>
          <a:ln w="76200">
            <a:solidFill>
              <a:srgbClr val="FCFEFC"/>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39274" name="Text Box 7"/>
          <p:cNvSpPr txBox="1">
            <a:spLocks noChangeArrowheads="1"/>
          </p:cNvSpPr>
          <p:nvPr/>
        </p:nvSpPr>
        <p:spPr bwMode="auto">
          <a:xfrm>
            <a:off x="2057400" y="685800"/>
            <a:ext cx="555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pitchFamily="34" charset="0"/>
              </a:defRPr>
            </a:lvl1pPr>
            <a:lvl2pPr marL="742950" indent="-285750" eaLnBrk="0" hangingPunct="0">
              <a:defRPr kumimoji="1" sz="2400">
                <a:solidFill>
                  <a:schemeClr val="tx1"/>
                </a:solidFill>
                <a:latin typeface="Arial" pitchFamily="34" charset="0"/>
              </a:defRPr>
            </a:lvl2pPr>
            <a:lvl3pPr marL="1143000" indent="-228600" eaLnBrk="0" hangingPunct="0">
              <a:defRPr kumimoji="1" sz="2400">
                <a:solidFill>
                  <a:schemeClr val="tx1"/>
                </a:solidFill>
                <a:latin typeface="Arial" pitchFamily="34" charset="0"/>
              </a:defRPr>
            </a:lvl3pPr>
            <a:lvl4pPr marL="1600200" indent="-228600" eaLnBrk="0" hangingPunct="0">
              <a:defRPr kumimoji="1" sz="2400">
                <a:solidFill>
                  <a:schemeClr val="tx1"/>
                </a:solidFill>
                <a:latin typeface="Arial" pitchFamily="34" charset="0"/>
              </a:defRPr>
            </a:lvl4pPr>
            <a:lvl5pPr marL="2057400" indent="-228600" eaLnBrk="0" hangingPunct="0">
              <a:defRPr kumimoji="1" sz="2400">
                <a:solidFill>
                  <a:schemeClr val="tx1"/>
                </a:solidFill>
                <a:latin typeface="Arial" pitchFamily="34" charset="0"/>
              </a:defRPr>
            </a:lvl5pPr>
            <a:lvl6pPr marL="2514600" indent="-228600" eaLnBrk="0" fontAlgn="base" hangingPunct="0">
              <a:spcBef>
                <a:spcPct val="0"/>
              </a:spcBef>
              <a:spcAft>
                <a:spcPct val="0"/>
              </a:spcAft>
              <a:defRPr kumimoji="1" sz="2400">
                <a:solidFill>
                  <a:schemeClr val="tx1"/>
                </a:solidFill>
                <a:latin typeface="Arial" pitchFamily="34" charset="0"/>
              </a:defRPr>
            </a:lvl6pPr>
            <a:lvl7pPr marL="2971800" indent="-228600" eaLnBrk="0" fontAlgn="base" hangingPunct="0">
              <a:spcBef>
                <a:spcPct val="0"/>
              </a:spcBef>
              <a:spcAft>
                <a:spcPct val="0"/>
              </a:spcAft>
              <a:defRPr kumimoji="1" sz="2400">
                <a:solidFill>
                  <a:schemeClr val="tx1"/>
                </a:solidFill>
                <a:latin typeface="Arial" pitchFamily="34" charset="0"/>
              </a:defRPr>
            </a:lvl7pPr>
            <a:lvl8pPr marL="3429000" indent="-228600" eaLnBrk="0" fontAlgn="base" hangingPunct="0">
              <a:spcBef>
                <a:spcPct val="0"/>
              </a:spcBef>
              <a:spcAft>
                <a:spcPct val="0"/>
              </a:spcAft>
              <a:defRPr kumimoji="1" sz="2400">
                <a:solidFill>
                  <a:schemeClr val="tx1"/>
                </a:solidFill>
                <a:latin typeface="Arial" pitchFamily="34" charset="0"/>
              </a:defRPr>
            </a:lvl8pPr>
            <a:lvl9pPr marL="3886200" indent="-228600" eaLnBrk="0" fontAlgn="base" hangingPunct="0">
              <a:spcBef>
                <a:spcPct val="0"/>
              </a:spcBef>
              <a:spcAft>
                <a:spcPct val="0"/>
              </a:spcAft>
              <a:defRPr kumimoji="1" sz="2400">
                <a:solidFill>
                  <a:schemeClr val="tx1"/>
                </a:solidFill>
                <a:latin typeface="Arial" pitchFamily="34" charset="0"/>
              </a:defRPr>
            </a:lvl9pPr>
          </a:lstStyle>
          <a:p>
            <a:pPr algn="ctr"/>
            <a:r>
              <a:rPr lang="en-US" b="1" i="1">
                <a:solidFill>
                  <a:srgbClr val="FCFEFC"/>
                </a:solidFill>
              </a:rPr>
              <a:t>LF</a:t>
            </a:r>
          </a:p>
        </p:txBody>
      </p:sp>
      <p:sp>
        <p:nvSpPr>
          <p:cNvPr id="139275" name="Line 8"/>
          <p:cNvSpPr>
            <a:spLocks noChangeShapeType="1"/>
          </p:cNvSpPr>
          <p:nvPr/>
        </p:nvSpPr>
        <p:spPr bwMode="auto">
          <a:xfrm flipH="1">
            <a:off x="2209800" y="1295400"/>
            <a:ext cx="76200" cy="2438400"/>
          </a:xfrm>
          <a:prstGeom prst="line">
            <a:avLst/>
          </a:prstGeom>
          <a:noFill/>
          <a:ln w="76200">
            <a:solidFill>
              <a:srgbClr val="FCFEFC"/>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39276" name="Line 9"/>
          <p:cNvSpPr>
            <a:spLocks noChangeShapeType="1"/>
          </p:cNvSpPr>
          <p:nvPr/>
        </p:nvSpPr>
        <p:spPr bwMode="auto">
          <a:xfrm flipH="1">
            <a:off x="1066800" y="762000"/>
            <a:ext cx="76200" cy="2819400"/>
          </a:xfrm>
          <a:prstGeom prst="line">
            <a:avLst/>
          </a:prstGeom>
          <a:noFill/>
          <a:ln w="76200">
            <a:solidFill>
              <a:srgbClr val="FCFEFC"/>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39277" name="Text Box 10"/>
          <p:cNvSpPr txBox="1">
            <a:spLocks noChangeArrowheads="1"/>
          </p:cNvSpPr>
          <p:nvPr/>
        </p:nvSpPr>
        <p:spPr bwMode="auto">
          <a:xfrm>
            <a:off x="762000" y="304800"/>
            <a:ext cx="758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pitchFamily="34" charset="0"/>
              </a:defRPr>
            </a:lvl1pPr>
            <a:lvl2pPr marL="742950" indent="-285750" eaLnBrk="0" hangingPunct="0">
              <a:defRPr kumimoji="1" sz="2400">
                <a:solidFill>
                  <a:schemeClr val="tx1"/>
                </a:solidFill>
                <a:latin typeface="Arial" pitchFamily="34" charset="0"/>
              </a:defRPr>
            </a:lvl2pPr>
            <a:lvl3pPr marL="1143000" indent="-228600" eaLnBrk="0" hangingPunct="0">
              <a:defRPr kumimoji="1" sz="2400">
                <a:solidFill>
                  <a:schemeClr val="tx1"/>
                </a:solidFill>
                <a:latin typeface="Arial" pitchFamily="34" charset="0"/>
              </a:defRPr>
            </a:lvl3pPr>
            <a:lvl4pPr marL="1600200" indent="-228600" eaLnBrk="0" hangingPunct="0">
              <a:defRPr kumimoji="1" sz="2400">
                <a:solidFill>
                  <a:schemeClr val="tx1"/>
                </a:solidFill>
                <a:latin typeface="Arial" pitchFamily="34" charset="0"/>
              </a:defRPr>
            </a:lvl4pPr>
            <a:lvl5pPr marL="2057400" indent="-228600" eaLnBrk="0" hangingPunct="0">
              <a:defRPr kumimoji="1" sz="2400">
                <a:solidFill>
                  <a:schemeClr val="tx1"/>
                </a:solidFill>
                <a:latin typeface="Arial" pitchFamily="34" charset="0"/>
              </a:defRPr>
            </a:lvl5pPr>
            <a:lvl6pPr marL="2514600" indent="-228600" eaLnBrk="0" fontAlgn="base" hangingPunct="0">
              <a:spcBef>
                <a:spcPct val="0"/>
              </a:spcBef>
              <a:spcAft>
                <a:spcPct val="0"/>
              </a:spcAft>
              <a:defRPr kumimoji="1" sz="2400">
                <a:solidFill>
                  <a:schemeClr val="tx1"/>
                </a:solidFill>
                <a:latin typeface="Arial" pitchFamily="34" charset="0"/>
              </a:defRPr>
            </a:lvl6pPr>
            <a:lvl7pPr marL="2971800" indent="-228600" eaLnBrk="0" fontAlgn="base" hangingPunct="0">
              <a:spcBef>
                <a:spcPct val="0"/>
              </a:spcBef>
              <a:spcAft>
                <a:spcPct val="0"/>
              </a:spcAft>
              <a:defRPr kumimoji="1" sz="2400">
                <a:solidFill>
                  <a:schemeClr val="tx1"/>
                </a:solidFill>
                <a:latin typeface="Arial" pitchFamily="34" charset="0"/>
              </a:defRPr>
            </a:lvl7pPr>
            <a:lvl8pPr marL="3429000" indent="-228600" eaLnBrk="0" fontAlgn="base" hangingPunct="0">
              <a:spcBef>
                <a:spcPct val="0"/>
              </a:spcBef>
              <a:spcAft>
                <a:spcPct val="0"/>
              </a:spcAft>
              <a:defRPr kumimoji="1" sz="2400">
                <a:solidFill>
                  <a:schemeClr val="tx1"/>
                </a:solidFill>
                <a:latin typeface="Arial" pitchFamily="34" charset="0"/>
              </a:defRPr>
            </a:lvl8pPr>
            <a:lvl9pPr marL="3886200" indent="-228600" eaLnBrk="0" fontAlgn="base" hangingPunct="0">
              <a:spcBef>
                <a:spcPct val="0"/>
              </a:spcBef>
              <a:spcAft>
                <a:spcPct val="0"/>
              </a:spcAft>
              <a:defRPr kumimoji="1" sz="2400">
                <a:solidFill>
                  <a:schemeClr val="tx1"/>
                </a:solidFill>
                <a:latin typeface="Arial" pitchFamily="34" charset="0"/>
              </a:defRPr>
            </a:lvl9pPr>
          </a:lstStyle>
          <a:p>
            <a:pPr algn="ctr"/>
            <a:r>
              <a:rPr lang="en-US" b="1" i="1">
                <a:solidFill>
                  <a:srgbClr val="FCFEFC"/>
                </a:solidFill>
              </a:rPr>
              <a:t>VLF</a:t>
            </a:r>
          </a:p>
        </p:txBody>
      </p:sp>
    </p:spTree>
    <p:extLst>
      <p:ext uri="{BB962C8B-B14F-4D97-AF65-F5344CB8AC3E}">
        <p14:creationId xmlns:p14="http://schemas.microsoft.com/office/powerpoint/2010/main" val="3578728490"/>
      </p:ext>
    </p:extLst>
  </p:cSld>
  <p:clrMapOvr>
    <a:masterClrMapping/>
  </p:clrMapOvr>
  <p:transition spd="slow">
    <p:cov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gradFill>
                  <a:gsLst>
                    <a:gs pos="0">
                      <a:srgbClr val="000000">
                        <a:alpha val="92000"/>
                      </a:srgbClr>
                    </a:gs>
                    <a:gs pos="45000">
                      <a:srgbClr val="000000">
                        <a:alpha val="51000"/>
                      </a:srgbClr>
                    </a:gs>
                    <a:gs pos="100000">
                      <a:srgbClr val="000000"/>
                    </a:gs>
                  </a:gsLst>
                  <a:lin ang="3600000" scaled="0"/>
                </a:gradFill>
                <a:effectLst>
                  <a:outerShdw blurRad="38100" dist="38100" dir="2700000" algn="tl">
                    <a:srgbClr val="000000">
                      <a:alpha val="43137"/>
                    </a:srgbClr>
                  </a:outerShdw>
                </a:effectLst>
              </a:rPr>
              <a:t>Enteric Nervous System</a:t>
            </a:r>
            <a:endParaRPr lang="en-US" dirty="0"/>
          </a:p>
        </p:txBody>
      </p:sp>
      <p:sp>
        <p:nvSpPr>
          <p:cNvPr id="4" name="Content Placeholder 3"/>
          <p:cNvSpPr>
            <a:spLocks noGrp="1"/>
          </p:cNvSpPr>
          <p:nvPr>
            <p:ph sz="half" idx="4294967295"/>
          </p:nvPr>
        </p:nvSpPr>
        <p:spPr>
          <a:xfrm>
            <a:off x="457200" y="1600200"/>
            <a:ext cx="4038600" cy="4525963"/>
          </a:xfrm>
          <a:prstGeom prst="rect">
            <a:avLst/>
          </a:prstGeom>
        </p:spPr>
        <p:txBody>
          <a:bodyPr>
            <a:normAutofit/>
          </a:bodyPr>
          <a:lstStyle/>
          <a:p>
            <a:r>
              <a:rPr lang="en-US" sz="2400" b="1" dirty="0" err="1" smtClean="0">
                <a:latin typeface="Arial" panose="020B0604020202020204" pitchFamily="34" charset="0"/>
                <a:cs typeface="Arial" panose="020B0604020202020204" pitchFamily="34" charset="0"/>
              </a:rPr>
              <a:t>Myenteric</a:t>
            </a:r>
            <a:r>
              <a:rPr lang="en-US" sz="2400" b="1" dirty="0" smtClean="0">
                <a:latin typeface="Arial" panose="020B0604020202020204" pitchFamily="34" charset="0"/>
                <a:cs typeface="Arial" panose="020B0604020202020204" pitchFamily="34" charset="0"/>
              </a:rPr>
              <a:t> Plexus</a:t>
            </a:r>
          </a:p>
          <a:p>
            <a:pPr lvl="1"/>
            <a:r>
              <a:rPr lang="en-US" sz="2000" dirty="0" smtClean="0">
                <a:latin typeface="Arial" panose="020B0604020202020204" pitchFamily="34" charset="0"/>
                <a:cs typeface="Arial" panose="020B0604020202020204" pitchFamily="34" charset="0"/>
              </a:rPr>
              <a:t>Motility</a:t>
            </a:r>
          </a:p>
          <a:p>
            <a:pPr lvl="1"/>
            <a:r>
              <a:rPr lang="en-US" sz="2000" dirty="0" smtClean="0">
                <a:latin typeface="Arial" panose="020B0604020202020204" pitchFamily="34" charset="0"/>
                <a:cs typeface="Arial" panose="020B0604020202020204" pitchFamily="34" charset="0"/>
              </a:rPr>
              <a:t>Primarily PNS input</a:t>
            </a:r>
          </a:p>
          <a:p>
            <a:pPr lvl="1"/>
            <a:endParaRPr lang="en-US" sz="2000" dirty="0" smtClean="0">
              <a:latin typeface="Arial" panose="020B0604020202020204" pitchFamily="34" charset="0"/>
              <a:cs typeface="Arial" panose="020B0604020202020204" pitchFamily="34" charset="0"/>
            </a:endParaRPr>
          </a:p>
          <a:p>
            <a:r>
              <a:rPr lang="en-US" sz="2400" b="1" dirty="0" err="1" smtClean="0">
                <a:latin typeface="Arial" panose="020B0604020202020204" pitchFamily="34" charset="0"/>
                <a:cs typeface="Arial" panose="020B0604020202020204" pitchFamily="34" charset="0"/>
              </a:rPr>
              <a:t>Submucosal</a:t>
            </a:r>
            <a:r>
              <a:rPr lang="en-US" sz="2400" b="1" dirty="0" smtClean="0">
                <a:latin typeface="Arial" panose="020B0604020202020204" pitchFamily="34" charset="0"/>
                <a:cs typeface="Arial" panose="020B0604020202020204" pitchFamily="34" charset="0"/>
              </a:rPr>
              <a:t> plexus</a:t>
            </a:r>
          </a:p>
          <a:p>
            <a:pPr lvl="1"/>
            <a:r>
              <a:rPr lang="en-US" sz="2000" dirty="0" smtClean="0">
                <a:latin typeface="Arial" panose="020B0604020202020204" pitchFamily="34" charset="0"/>
                <a:cs typeface="Arial" panose="020B0604020202020204" pitchFamily="34" charset="0"/>
              </a:rPr>
              <a:t>Regulation of water and electrolytes. </a:t>
            </a:r>
          </a:p>
          <a:p>
            <a:pPr lvl="1"/>
            <a:r>
              <a:rPr lang="en-US" sz="2000" dirty="0" smtClean="0">
                <a:latin typeface="Arial" panose="020B0604020202020204" pitchFamily="34" charset="0"/>
                <a:cs typeface="Arial" panose="020B0604020202020204" pitchFamily="34" charset="0"/>
              </a:rPr>
              <a:t>Motor and pain sensation</a:t>
            </a:r>
          </a:p>
          <a:p>
            <a:pPr lvl="1"/>
            <a:r>
              <a:rPr lang="en-US" sz="2000" dirty="0" smtClean="0">
                <a:latin typeface="Arial" panose="020B0604020202020204" pitchFamily="34" charset="0"/>
                <a:cs typeface="Arial" panose="020B0604020202020204" pitchFamily="34" charset="0"/>
              </a:rPr>
              <a:t>Primarily SNS input</a:t>
            </a:r>
            <a:endParaRPr lang="en-US" sz="2000" dirty="0">
              <a:latin typeface="Arial" panose="020B0604020202020204" pitchFamily="34" charset="0"/>
              <a:cs typeface="Arial" panose="020B0604020202020204" pitchFamily="34" charset="0"/>
            </a:endParaRPr>
          </a:p>
        </p:txBody>
      </p:sp>
      <p:pic>
        <p:nvPicPr>
          <p:cNvPr id="2051" name="Picture 3"/>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4648201" y="1752600"/>
            <a:ext cx="3810000" cy="4070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477000" y="6288832"/>
            <a:ext cx="2667000" cy="276999"/>
          </a:xfrm>
          <a:prstGeom prst="rect">
            <a:avLst/>
          </a:prstGeom>
          <a:noFill/>
        </p:spPr>
        <p:txBody>
          <a:bodyPr wrap="square" rtlCol="0">
            <a:spAutoFit/>
          </a:bodyPr>
          <a:lstStyle/>
          <a:p>
            <a:pPr algn="r"/>
            <a:r>
              <a:rPr lang="en-US" sz="1200" dirty="0" smtClean="0">
                <a:cs typeface="Arial" panose="020B0604020202020204" pitchFamily="34" charset="0"/>
              </a:rPr>
              <a:t>(</a:t>
            </a:r>
            <a:r>
              <a:rPr lang="en-US" sz="1200" dirty="0" err="1">
                <a:cs typeface="Arial" panose="020B0604020202020204" pitchFamily="34" charset="0"/>
              </a:rPr>
              <a:t>Goyal</a:t>
            </a:r>
            <a:r>
              <a:rPr lang="en-US" sz="1200" dirty="0">
                <a:cs typeface="Arial" panose="020B0604020202020204" pitchFamily="34" charset="0"/>
              </a:rPr>
              <a:t> &amp; Hirano, 1996; </a:t>
            </a:r>
            <a:r>
              <a:rPr lang="en-US" sz="1200" dirty="0" err="1">
                <a:cs typeface="Arial" panose="020B0604020202020204" pitchFamily="34" charset="0"/>
              </a:rPr>
              <a:t>Janig</a:t>
            </a:r>
            <a:r>
              <a:rPr lang="en-US" sz="1200" dirty="0">
                <a:cs typeface="Arial" panose="020B0604020202020204" pitchFamily="34" charset="0"/>
              </a:rPr>
              <a:t>, 2006</a:t>
            </a:r>
            <a:r>
              <a:rPr lang="en-US" sz="1200" dirty="0" smtClean="0">
                <a:cs typeface="Arial" panose="020B0604020202020204" pitchFamily="34" charset="0"/>
              </a:rPr>
              <a:t>)</a:t>
            </a:r>
            <a:endParaRPr lang="en-US" sz="1200" dirty="0">
              <a:cs typeface="Arial" panose="020B0604020202020204" pitchFamily="34" charset="0"/>
            </a:endParaRPr>
          </a:p>
        </p:txBody>
      </p:sp>
    </p:spTree>
    <p:extLst>
      <p:ext uri="{BB962C8B-B14F-4D97-AF65-F5344CB8AC3E}">
        <p14:creationId xmlns:p14="http://schemas.microsoft.com/office/powerpoint/2010/main" val="278963334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down)">
                                      <p:cBhvr>
                                        <p:cTn id="10" dur="500"/>
                                        <p:tgtEl>
                                          <p:spTgt spid="4">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wipe(down)">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wipe(down)">
                                      <p:cBhvr>
                                        <p:cTn id="18" dur="500"/>
                                        <p:tgtEl>
                                          <p:spTgt spid="4">
                                            <p:txEl>
                                              <p:pRg st="4" end="4"/>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Effect transition="in" filter="wipe(down)">
                                      <p:cBhvr>
                                        <p:cTn id="21" dur="500"/>
                                        <p:tgtEl>
                                          <p:spTgt spid="4">
                                            <p:txEl>
                                              <p:pRg st="5" end="5"/>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4">
                                            <p:txEl>
                                              <p:pRg st="6" end="6"/>
                                            </p:txEl>
                                          </p:spTgt>
                                        </p:tgtEl>
                                        <p:attrNameLst>
                                          <p:attrName>style.visibility</p:attrName>
                                        </p:attrNameLst>
                                      </p:cBhvr>
                                      <p:to>
                                        <p:strVal val="visible"/>
                                      </p:to>
                                    </p:set>
                                    <p:animEffect transition="in" filter="wipe(down)">
                                      <p:cBhvr>
                                        <p:cTn id="24" dur="500"/>
                                        <p:tgtEl>
                                          <p:spTgt spid="4">
                                            <p:txEl>
                                              <p:pRg st="6" end="6"/>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wipe(down)">
                                      <p:cBhvr>
                                        <p:cTn id="2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4294967295"/>
          </p:nvPr>
        </p:nvSpPr>
        <p:spPr>
          <a:xfrm>
            <a:off x="457200" y="6356350"/>
            <a:ext cx="2133600" cy="365125"/>
          </a:xfrm>
          <a:prstGeom prst="rect">
            <a:avLst/>
          </a:prstGeom>
        </p:spPr>
        <p:txBody>
          <a:bodyPr/>
          <a:lstStyle/>
          <a:p>
            <a:pPr>
              <a:defRPr/>
            </a:pPr>
            <a:fld id="{C045B491-30D9-4ACB-9619-0B877EC93DF1}" type="datetime1">
              <a:rPr lang="en-US" smtClean="0"/>
              <a:pPr>
                <a:defRPr/>
              </a:pPr>
              <a:t>10/3/2015</a:t>
            </a:fld>
            <a:endParaRPr lang="en-US"/>
          </a:p>
        </p:txBody>
      </p:sp>
      <p:sp>
        <p:nvSpPr>
          <p:cNvPr id="3" name="Footer Placeholder 2"/>
          <p:cNvSpPr>
            <a:spLocks noGrp="1"/>
          </p:cNvSpPr>
          <p:nvPr>
            <p:ph type="ftr" sz="quarter" idx="4294967295"/>
          </p:nvPr>
        </p:nvSpPr>
        <p:spPr>
          <a:xfrm>
            <a:off x="3124200" y="6356350"/>
            <a:ext cx="2895600" cy="365125"/>
          </a:xfrm>
          <a:prstGeom prst="rect">
            <a:avLst/>
          </a:prstGeom>
        </p:spPr>
        <p:txBody>
          <a:bodyPr/>
          <a:lstStyle/>
          <a:p>
            <a:pPr>
              <a:defRPr/>
            </a:pPr>
            <a:r>
              <a:rPr lang="en-US" smtClean="0"/>
              <a:t>Gevirtz</a:t>
            </a:r>
            <a:endParaRPr lang="en-US"/>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pPr>
              <a:defRPr/>
            </a:pPr>
            <a:fld id="{25D0115F-4411-4029-BD36-932FF41E6A6B}" type="slidenum">
              <a:rPr lang="en-US" smtClean="0"/>
              <a:pPr>
                <a:defRPr/>
              </a:pPr>
              <a:t>70</a:t>
            </a:fld>
            <a:endParaRPr lang="en-US"/>
          </a:p>
        </p:txBody>
      </p:sp>
      <p:pic>
        <p:nvPicPr>
          <p:cNvPr id="106501" name="Picture 4" descr="kubiostime.bmp"/>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1003742"/>
      </p:ext>
    </p:extLst>
  </p:cSld>
  <p:clrMapOvr>
    <a:masterClrMapping/>
  </p:clrMapOvr>
  <p:transition spd="slow">
    <p:cove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4294967295"/>
          </p:nvPr>
        </p:nvSpPr>
        <p:spPr>
          <a:xfrm>
            <a:off x="457200" y="6356350"/>
            <a:ext cx="2133600" cy="365125"/>
          </a:xfrm>
          <a:prstGeom prst="rect">
            <a:avLst/>
          </a:prstGeom>
        </p:spPr>
        <p:txBody>
          <a:bodyPr/>
          <a:lstStyle/>
          <a:p>
            <a:pPr>
              <a:defRPr/>
            </a:pPr>
            <a:fld id="{C045B491-30D9-4ACB-9619-0B877EC93DF1}" type="datetime1">
              <a:rPr lang="en-US" smtClean="0"/>
              <a:pPr>
                <a:defRPr/>
              </a:pPr>
              <a:t>10/3/2015</a:t>
            </a:fld>
            <a:endParaRPr lang="en-US"/>
          </a:p>
        </p:txBody>
      </p:sp>
      <p:sp>
        <p:nvSpPr>
          <p:cNvPr id="3" name="Footer Placeholder 2"/>
          <p:cNvSpPr>
            <a:spLocks noGrp="1"/>
          </p:cNvSpPr>
          <p:nvPr>
            <p:ph type="ftr" sz="quarter" idx="4294967295"/>
          </p:nvPr>
        </p:nvSpPr>
        <p:spPr>
          <a:xfrm>
            <a:off x="3124200" y="6356350"/>
            <a:ext cx="2895600" cy="365125"/>
          </a:xfrm>
          <a:prstGeom prst="rect">
            <a:avLst/>
          </a:prstGeom>
        </p:spPr>
        <p:txBody>
          <a:bodyPr/>
          <a:lstStyle/>
          <a:p>
            <a:pPr>
              <a:defRPr/>
            </a:pPr>
            <a:r>
              <a:rPr lang="en-US" smtClean="0"/>
              <a:t>Gevirtz</a:t>
            </a:r>
            <a:endParaRPr lang="en-US"/>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pPr>
              <a:defRPr/>
            </a:pPr>
            <a:fld id="{E304AFA5-0CCC-4953-8E63-6BB66845389B}" type="slidenum">
              <a:rPr lang="en-US" smtClean="0"/>
              <a:pPr>
                <a:defRPr/>
              </a:pPr>
              <a:t>71</a:t>
            </a:fld>
            <a:endParaRPr lang="en-US"/>
          </a:p>
        </p:txBody>
      </p:sp>
      <p:pic>
        <p:nvPicPr>
          <p:cNvPr id="107525" name="Picture 4" descr="kuiosfrq.bmp"/>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2102656"/>
      </p:ext>
    </p:extLst>
  </p:cSld>
  <p:clrMapOvr>
    <a:masterClrMapping/>
  </p:clrMapOvr>
  <p:transition spd="slow">
    <p:cove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4294967295"/>
          </p:nvPr>
        </p:nvSpPr>
        <p:spPr>
          <a:xfrm>
            <a:off x="457200" y="6356350"/>
            <a:ext cx="2133600" cy="365125"/>
          </a:xfrm>
          <a:prstGeom prst="rect">
            <a:avLst/>
          </a:prstGeom>
        </p:spPr>
        <p:txBody>
          <a:bodyPr/>
          <a:lstStyle/>
          <a:p>
            <a:pPr>
              <a:defRPr/>
            </a:pPr>
            <a:fld id="{C045B491-30D9-4ACB-9619-0B877EC93DF1}" type="datetime1">
              <a:rPr lang="en-US" smtClean="0"/>
              <a:pPr>
                <a:defRPr/>
              </a:pPr>
              <a:t>10/3/2015</a:t>
            </a:fld>
            <a:endParaRPr lang="en-US"/>
          </a:p>
        </p:txBody>
      </p:sp>
      <p:sp>
        <p:nvSpPr>
          <p:cNvPr id="3" name="Footer Placeholder 2"/>
          <p:cNvSpPr>
            <a:spLocks noGrp="1"/>
          </p:cNvSpPr>
          <p:nvPr>
            <p:ph type="ftr" sz="quarter" idx="4294967295"/>
          </p:nvPr>
        </p:nvSpPr>
        <p:spPr>
          <a:xfrm>
            <a:off x="3124200" y="6356350"/>
            <a:ext cx="2895600" cy="365125"/>
          </a:xfrm>
          <a:prstGeom prst="rect">
            <a:avLst/>
          </a:prstGeom>
        </p:spPr>
        <p:txBody>
          <a:bodyPr/>
          <a:lstStyle/>
          <a:p>
            <a:pPr>
              <a:defRPr/>
            </a:pPr>
            <a:r>
              <a:rPr lang="en-US" smtClean="0"/>
              <a:t>Gevirtz</a:t>
            </a:r>
            <a:endParaRPr lang="en-US"/>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pPr>
              <a:defRPr/>
            </a:pPr>
            <a:fld id="{8D15E2F1-521D-4315-954D-B8B62F966AB6}" type="slidenum">
              <a:rPr lang="en-US" smtClean="0"/>
              <a:pPr>
                <a:defRPr/>
              </a:pPr>
              <a:t>72</a:t>
            </a:fld>
            <a:endParaRPr lang="en-US"/>
          </a:p>
        </p:txBody>
      </p:sp>
      <p:pic>
        <p:nvPicPr>
          <p:cNvPr id="109573" name="Picture 4" descr="kubiosnonlin.bmp"/>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3305298"/>
      </p:ext>
    </p:extLst>
  </p:cSld>
  <p:clrMapOvr>
    <a:masterClrMapping/>
  </p:clrMapOvr>
  <p:transition spd="slow">
    <p:cove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gradFill>
                  <a:gsLst>
                    <a:gs pos="0">
                      <a:srgbClr val="000000">
                        <a:alpha val="92000"/>
                      </a:srgbClr>
                    </a:gs>
                    <a:gs pos="45000">
                      <a:srgbClr val="000000">
                        <a:alpha val="51000"/>
                      </a:srgbClr>
                    </a:gs>
                    <a:gs pos="100000">
                      <a:srgbClr val="000000"/>
                    </a:gs>
                  </a:gsLst>
                  <a:lin ang="3600000" scaled="0"/>
                </a:gradFill>
              </a:rPr>
              <a:t>Intake - </a:t>
            </a:r>
            <a:r>
              <a:rPr lang="en-US" dirty="0" err="1" smtClean="0">
                <a:gradFill>
                  <a:gsLst>
                    <a:gs pos="0">
                      <a:srgbClr val="000000">
                        <a:alpha val="92000"/>
                      </a:srgbClr>
                    </a:gs>
                    <a:gs pos="45000">
                      <a:srgbClr val="000000">
                        <a:alpha val="51000"/>
                      </a:srgbClr>
                    </a:gs>
                    <a:gs pos="100000">
                      <a:srgbClr val="000000"/>
                    </a:gs>
                  </a:gsLst>
                  <a:lin ang="3600000" scaled="0"/>
                </a:gradFill>
              </a:rPr>
              <a:t>Psychoeducation</a:t>
            </a:r>
            <a:endParaRPr lang="en-US" dirty="0"/>
          </a:p>
        </p:txBody>
      </p:sp>
      <p:sp>
        <p:nvSpPr>
          <p:cNvPr id="6" name="Content Placeholder 5"/>
          <p:cNvSpPr>
            <a:spLocks noGrp="1"/>
          </p:cNvSpPr>
          <p:nvPr>
            <p:ph idx="4294967295"/>
          </p:nvPr>
        </p:nvSpPr>
        <p:spPr>
          <a:xfrm>
            <a:off x="457200" y="1600200"/>
            <a:ext cx="8229600" cy="4525963"/>
          </a:xfrm>
          <a:prstGeom prst="rect">
            <a:avLst/>
          </a:prstGeom>
        </p:spPr>
        <p:txBody>
          <a:bodyPr>
            <a:normAutofit fontScale="70000" lnSpcReduction="20000"/>
          </a:bodyPr>
          <a:lstStyle/>
          <a:p>
            <a:r>
              <a:rPr lang="en-US" sz="2800" b="1" dirty="0" smtClean="0"/>
              <a:t>Be sensitive and validating </a:t>
            </a:r>
          </a:p>
          <a:p>
            <a:pPr lvl="1"/>
            <a:r>
              <a:rPr lang="en-US" sz="2800" dirty="0"/>
              <a:t>Why are they sent to a psych Dr.? Does my dr. think </a:t>
            </a:r>
            <a:r>
              <a:rPr lang="en-US" sz="2800" dirty="0" err="1"/>
              <a:t>Im</a:t>
            </a:r>
            <a:r>
              <a:rPr lang="en-US" sz="2800" dirty="0"/>
              <a:t> crazy</a:t>
            </a:r>
            <a:r>
              <a:rPr lang="en-US" sz="2800" dirty="0" smtClean="0"/>
              <a:t>?</a:t>
            </a:r>
          </a:p>
          <a:p>
            <a:pPr lvl="1"/>
            <a:r>
              <a:rPr lang="en-US" sz="2800" dirty="0" smtClean="0"/>
              <a:t>“If something is happening in the mind, its happening somewhere in the body” </a:t>
            </a:r>
          </a:p>
          <a:p>
            <a:pPr marL="0" lvl="1" indent="0">
              <a:buNone/>
            </a:pPr>
            <a:endParaRPr lang="en-US" sz="2800" dirty="0" smtClean="0"/>
          </a:p>
          <a:p>
            <a:pPr lvl="1"/>
            <a:r>
              <a:rPr lang="en-US" sz="2800" b="1" dirty="0" smtClean="0"/>
              <a:t>Buy-In is extremely important.</a:t>
            </a:r>
          </a:p>
          <a:p>
            <a:pPr lvl="2"/>
            <a:r>
              <a:rPr lang="en-US" sz="2800" dirty="0" smtClean="0"/>
              <a:t>For pediatrics – parental buy-in makes a big difference.</a:t>
            </a:r>
          </a:p>
          <a:p>
            <a:pPr lvl="2"/>
            <a:r>
              <a:rPr lang="en-US" sz="2800" dirty="0" smtClean="0"/>
              <a:t>Need to explain what is happening</a:t>
            </a:r>
          </a:p>
          <a:p>
            <a:pPr lvl="3"/>
            <a:r>
              <a:rPr lang="en-US" sz="2800" dirty="0" smtClean="0"/>
              <a:t>Validates that there is something physical</a:t>
            </a:r>
          </a:p>
          <a:p>
            <a:pPr lvl="3"/>
            <a:r>
              <a:rPr lang="en-US" sz="2800" dirty="0" smtClean="0"/>
              <a:t>And gets them to believe why biofeedback will help</a:t>
            </a:r>
          </a:p>
          <a:p>
            <a:pPr lvl="3"/>
            <a:r>
              <a:rPr lang="en-US" sz="2800" dirty="0" smtClean="0"/>
              <a:t>Without buy-in there is treatment resistance and non-compliance with homework</a:t>
            </a:r>
          </a:p>
          <a:p>
            <a:pPr lvl="3"/>
            <a:r>
              <a:rPr lang="en-US" sz="2800" dirty="0" smtClean="0"/>
              <a:t>Explanation should be technical enough to satisfy adults, yet simple and concise enough for kids</a:t>
            </a:r>
          </a:p>
        </p:txBody>
      </p:sp>
    </p:spTree>
    <p:extLst>
      <p:ext uri="{BB962C8B-B14F-4D97-AF65-F5344CB8AC3E}">
        <p14:creationId xmlns:p14="http://schemas.microsoft.com/office/powerpoint/2010/main" val="55773753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anim calcmode="lin" valueType="num">
                                      <p:cBhvr>
                                        <p:cTn id="1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xEl>
                                              <p:pRg st="4" end="4"/>
                                            </p:txEl>
                                          </p:spTgt>
                                        </p:tgtEl>
                                        <p:attrNameLst>
                                          <p:attrName>style.visibility</p:attrName>
                                        </p:attrNameLst>
                                      </p:cBhvr>
                                      <p:to>
                                        <p:strVal val="visible"/>
                                      </p:to>
                                    </p:set>
                                    <p:animEffect transition="in" filter="fade">
                                      <p:cBhvr>
                                        <p:cTn id="24" dur="1000"/>
                                        <p:tgtEl>
                                          <p:spTgt spid="6">
                                            <p:txEl>
                                              <p:pRg st="4" end="4"/>
                                            </p:txEl>
                                          </p:spTgt>
                                        </p:tgtEl>
                                      </p:cBhvr>
                                    </p:animEffect>
                                    <p:anim calcmode="lin" valueType="num">
                                      <p:cBhvr>
                                        <p:cTn id="25"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animEffect transition="in" filter="fade">
                                      <p:cBhvr>
                                        <p:cTn id="29" dur="1000"/>
                                        <p:tgtEl>
                                          <p:spTgt spid="6">
                                            <p:txEl>
                                              <p:pRg st="5" end="5"/>
                                            </p:txEl>
                                          </p:spTgt>
                                        </p:tgtEl>
                                      </p:cBhvr>
                                    </p:animEffect>
                                    <p:anim calcmode="lin" valueType="num">
                                      <p:cBhvr>
                                        <p:cTn id="30"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6">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6">
                                            <p:txEl>
                                              <p:pRg st="6" end="6"/>
                                            </p:txEl>
                                          </p:spTgt>
                                        </p:tgtEl>
                                        <p:attrNameLst>
                                          <p:attrName>style.visibility</p:attrName>
                                        </p:attrNameLst>
                                      </p:cBhvr>
                                      <p:to>
                                        <p:strVal val="visible"/>
                                      </p:to>
                                    </p:set>
                                    <p:animEffect transition="in" filter="fade">
                                      <p:cBhvr>
                                        <p:cTn id="34" dur="1000"/>
                                        <p:tgtEl>
                                          <p:spTgt spid="6">
                                            <p:txEl>
                                              <p:pRg st="6" end="6"/>
                                            </p:txEl>
                                          </p:spTgt>
                                        </p:tgtEl>
                                      </p:cBhvr>
                                    </p:animEffect>
                                    <p:anim calcmode="lin" valueType="num">
                                      <p:cBhvr>
                                        <p:cTn id="35"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6">
                                            <p:txEl>
                                              <p:pRg st="6" end="6"/>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animEffect transition="in" filter="fade">
                                      <p:cBhvr>
                                        <p:cTn id="39" dur="1000"/>
                                        <p:tgtEl>
                                          <p:spTgt spid="6">
                                            <p:txEl>
                                              <p:pRg st="7" end="7"/>
                                            </p:txEl>
                                          </p:spTgt>
                                        </p:tgtEl>
                                      </p:cBhvr>
                                    </p:animEffect>
                                    <p:anim calcmode="lin" valueType="num">
                                      <p:cBhvr>
                                        <p:cTn id="40"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6">
                                            <p:txEl>
                                              <p:pRg st="7" end="7"/>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6">
                                            <p:txEl>
                                              <p:pRg st="8" end="8"/>
                                            </p:txEl>
                                          </p:spTgt>
                                        </p:tgtEl>
                                        <p:attrNameLst>
                                          <p:attrName>style.visibility</p:attrName>
                                        </p:attrNameLst>
                                      </p:cBhvr>
                                      <p:to>
                                        <p:strVal val="visible"/>
                                      </p:to>
                                    </p:set>
                                    <p:animEffect transition="in" filter="fade">
                                      <p:cBhvr>
                                        <p:cTn id="44" dur="1000"/>
                                        <p:tgtEl>
                                          <p:spTgt spid="6">
                                            <p:txEl>
                                              <p:pRg st="8" end="8"/>
                                            </p:txEl>
                                          </p:spTgt>
                                        </p:tgtEl>
                                      </p:cBhvr>
                                    </p:animEffect>
                                    <p:anim calcmode="lin" valueType="num">
                                      <p:cBhvr>
                                        <p:cTn id="45"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46" dur="1000" fill="hold"/>
                                        <p:tgtEl>
                                          <p:spTgt spid="6">
                                            <p:txEl>
                                              <p:pRg st="8" end="8"/>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6">
                                            <p:txEl>
                                              <p:pRg st="9" end="9"/>
                                            </p:txEl>
                                          </p:spTgt>
                                        </p:tgtEl>
                                        <p:attrNameLst>
                                          <p:attrName>style.visibility</p:attrName>
                                        </p:attrNameLst>
                                      </p:cBhvr>
                                      <p:to>
                                        <p:strVal val="visible"/>
                                      </p:to>
                                    </p:set>
                                    <p:animEffect transition="in" filter="fade">
                                      <p:cBhvr>
                                        <p:cTn id="49" dur="1000"/>
                                        <p:tgtEl>
                                          <p:spTgt spid="6">
                                            <p:txEl>
                                              <p:pRg st="9" end="9"/>
                                            </p:txEl>
                                          </p:spTgt>
                                        </p:tgtEl>
                                      </p:cBhvr>
                                    </p:animEffect>
                                    <p:anim calcmode="lin" valueType="num">
                                      <p:cBhvr>
                                        <p:cTn id="50" dur="10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9" end="9"/>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6">
                                            <p:txEl>
                                              <p:pRg st="10" end="10"/>
                                            </p:txEl>
                                          </p:spTgt>
                                        </p:tgtEl>
                                        <p:attrNameLst>
                                          <p:attrName>style.visibility</p:attrName>
                                        </p:attrNameLst>
                                      </p:cBhvr>
                                      <p:to>
                                        <p:strVal val="visible"/>
                                      </p:to>
                                    </p:set>
                                    <p:animEffect transition="in" filter="fade">
                                      <p:cBhvr>
                                        <p:cTn id="54" dur="1000"/>
                                        <p:tgtEl>
                                          <p:spTgt spid="6">
                                            <p:txEl>
                                              <p:pRg st="10" end="10"/>
                                            </p:txEl>
                                          </p:spTgt>
                                        </p:tgtEl>
                                      </p:cBhvr>
                                    </p:animEffect>
                                    <p:anim calcmode="lin" valueType="num">
                                      <p:cBhvr>
                                        <p:cTn id="55" dur="1000" fill="hold"/>
                                        <p:tgtEl>
                                          <p:spTgt spid="6">
                                            <p:txEl>
                                              <p:pRg st="10" end="10"/>
                                            </p:txEl>
                                          </p:spTgt>
                                        </p:tgtEl>
                                        <p:attrNameLst>
                                          <p:attrName>ppt_x</p:attrName>
                                        </p:attrNameLst>
                                      </p:cBhvr>
                                      <p:tavLst>
                                        <p:tav tm="0">
                                          <p:val>
                                            <p:strVal val="#ppt_x"/>
                                          </p:val>
                                        </p:tav>
                                        <p:tav tm="100000">
                                          <p:val>
                                            <p:strVal val="#ppt_x"/>
                                          </p:val>
                                        </p:tav>
                                      </p:tavLst>
                                    </p:anim>
                                    <p:anim calcmode="lin" valueType="num">
                                      <p:cBhvr>
                                        <p:cTn id="56" dur="1000" fill="hold"/>
                                        <p:tgtEl>
                                          <p:spTgt spid="6">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01 Track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95400" y="5503116"/>
            <a:ext cx="609600" cy="609600"/>
          </a:xfrm>
          <a:prstGeom prst="rect">
            <a:avLst/>
          </a:prstGeom>
        </p:spPr>
      </p:pic>
      <p:sp>
        <p:nvSpPr>
          <p:cNvPr id="2" name="Title 1"/>
          <p:cNvSpPr>
            <a:spLocks noGrp="1"/>
          </p:cNvSpPr>
          <p:nvPr>
            <p:ph type="title"/>
          </p:nvPr>
        </p:nvSpPr>
        <p:spPr/>
        <p:txBody>
          <a:bodyPr/>
          <a:lstStyle/>
          <a:p>
            <a:r>
              <a:rPr lang="en-US" dirty="0" smtClean="0">
                <a:gradFill>
                  <a:gsLst>
                    <a:gs pos="0">
                      <a:srgbClr val="000000">
                        <a:alpha val="92000"/>
                      </a:srgbClr>
                    </a:gs>
                    <a:gs pos="45000">
                      <a:srgbClr val="000000">
                        <a:alpha val="51000"/>
                      </a:srgbClr>
                    </a:gs>
                    <a:gs pos="100000">
                      <a:srgbClr val="000000"/>
                    </a:gs>
                  </a:gsLst>
                  <a:lin ang="3600000" scaled="0"/>
                </a:gradFill>
              </a:rPr>
              <a:t>Session 2</a:t>
            </a:r>
            <a:endParaRPr lang="en-US" dirty="0"/>
          </a:p>
        </p:txBody>
      </p:sp>
      <p:sp>
        <p:nvSpPr>
          <p:cNvPr id="3" name="Content Placeholder 2"/>
          <p:cNvSpPr>
            <a:spLocks noGrp="1"/>
          </p:cNvSpPr>
          <p:nvPr>
            <p:ph idx="4294967295"/>
          </p:nvPr>
        </p:nvSpPr>
        <p:spPr>
          <a:xfrm>
            <a:off x="457200" y="1600200"/>
            <a:ext cx="8534400" cy="4525963"/>
          </a:xfrm>
          <a:prstGeom prst="rect">
            <a:avLst/>
          </a:prstGeom>
        </p:spPr>
        <p:txBody>
          <a:bodyPr>
            <a:normAutofit/>
          </a:bodyPr>
          <a:lstStyle/>
          <a:p>
            <a:pPr marL="285750" indent="-285750">
              <a:buFont typeface="Wingdings" panose="05000000000000000000" pitchFamily="2" charset="2"/>
              <a:buChar char="v"/>
            </a:pPr>
            <a:r>
              <a:rPr lang="en-US" sz="2800" dirty="0" smtClean="0"/>
              <a:t>Teach diaphragmatic breathing</a:t>
            </a:r>
          </a:p>
          <a:p>
            <a:pPr marL="285750" indent="-285750">
              <a:buFont typeface="Wingdings" panose="05000000000000000000" pitchFamily="2" charset="2"/>
              <a:buChar char="v"/>
            </a:pPr>
            <a:r>
              <a:rPr lang="en-US" sz="2800" dirty="0" smtClean="0"/>
              <a:t>Connect patient and reassure </a:t>
            </a:r>
          </a:p>
          <a:p>
            <a:pPr marL="285750" indent="-285750">
              <a:buFont typeface="Wingdings" panose="05000000000000000000" pitchFamily="2" charset="2"/>
              <a:buChar char="v"/>
            </a:pPr>
            <a:r>
              <a:rPr lang="en-US" sz="2800" dirty="0" smtClean="0"/>
              <a:t>Equipment &amp; screen education</a:t>
            </a:r>
          </a:p>
          <a:p>
            <a:pPr marL="285750" indent="-285750">
              <a:buFont typeface="Wingdings" panose="05000000000000000000" pitchFamily="2" charset="2"/>
              <a:buChar char="v"/>
            </a:pPr>
            <a:r>
              <a:rPr lang="en-US" sz="2800" dirty="0" smtClean="0"/>
              <a:t>Use breathing amplitude to help with diaphragmatic breathing</a:t>
            </a:r>
          </a:p>
          <a:p>
            <a:pPr marL="285750" indent="-285750">
              <a:buFont typeface="Wingdings" panose="05000000000000000000" pitchFamily="2" charset="2"/>
              <a:buChar char="v"/>
            </a:pPr>
            <a:r>
              <a:rPr lang="en-US" sz="2800" dirty="0" smtClean="0"/>
              <a:t>Slow down to match RFR</a:t>
            </a:r>
          </a:p>
          <a:p>
            <a:pPr marL="285750" indent="-285750">
              <a:buFont typeface="Wingdings" panose="05000000000000000000" pitchFamily="2" charset="2"/>
              <a:buChar char="v"/>
            </a:pPr>
            <a:r>
              <a:rPr lang="en-US" sz="2800" dirty="0" smtClean="0"/>
              <a:t>Introduce music and homework</a:t>
            </a:r>
          </a:p>
        </p:txBody>
      </p:sp>
    </p:spTree>
    <p:extLst>
      <p:ext uri="{BB962C8B-B14F-4D97-AF65-F5344CB8AC3E}">
        <p14:creationId xmlns:p14="http://schemas.microsoft.com/office/powerpoint/2010/main" val="250517682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562689" fill="hold"/>
                                        <p:tgtEl>
                                          <p:spTgt spid="4"/>
                                        </p:tgtEl>
                                      </p:cBhvr>
                                    </p:cmd>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fade">
                                      <p:cBhvr>
                                        <p:cTn id="46" dur="1000"/>
                                        <p:tgtEl>
                                          <p:spTgt spid="3">
                                            <p:txEl>
                                              <p:pRg st="5" end="5"/>
                                            </p:txEl>
                                          </p:spTgt>
                                        </p:tgtEl>
                                      </p:cBhvr>
                                    </p:animEffect>
                                    <p:anim calcmode="lin" valueType="num">
                                      <p:cBhvr>
                                        <p:cTn id="4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4"/>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Date Placeholder 1"/>
          <p:cNvSpPr>
            <a:spLocks noGrp="1"/>
          </p:cNvSpPr>
          <p:nvPr>
            <p:ph type="dt" sz="quarter" idx="10"/>
          </p:nvPr>
        </p:nvSpPr>
        <p:spPr/>
        <p:txBody>
          <a:bodyPr/>
          <a:lstStyle/>
          <a:p>
            <a:pPr>
              <a:defRPr/>
            </a:pPr>
            <a:fld id="{441558DE-7E5B-4D81-B1ED-23D723B130B5}" type="datetime1">
              <a:rPr lang="en-US"/>
              <a:pPr>
                <a:defRPr/>
              </a:pPr>
              <a:t>10/3/2015</a:t>
            </a:fld>
            <a:endParaRPr lang="en-US"/>
          </a:p>
        </p:txBody>
      </p:sp>
      <p:sp>
        <p:nvSpPr>
          <p:cNvPr id="282627" name="Footer Placeholder 2"/>
          <p:cNvSpPr>
            <a:spLocks noGrp="1"/>
          </p:cNvSpPr>
          <p:nvPr>
            <p:ph type="ftr" sz="quarter" idx="11"/>
          </p:nvPr>
        </p:nvSpPr>
        <p:spPr/>
        <p:txBody>
          <a:bodyPr/>
          <a:lstStyle/>
          <a:p>
            <a:pPr>
              <a:defRPr/>
            </a:pPr>
            <a:r>
              <a:rPr lang="en-US"/>
              <a:t>Gevirtz</a:t>
            </a:r>
          </a:p>
        </p:txBody>
      </p:sp>
      <p:sp>
        <p:nvSpPr>
          <p:cNvPr id="282628" name="Slide Number Placeholder 3"/>
          <p:cNvSpPr>
            <a:spLocks noGrp="1"/>
          </p:cNvSpPr>
          <p:nvPr>
            <p:ph type="sldNum" sz="quarter" idx="12"/>
          </p:nvPr>
        </p:nvSpPr>
        <p:spPr/>
        <p:txBody>
          <a:bodyPr/>
          <a:lstStyle/>
          <a:p>
            <a:pPr>
              <a:defRPr/>
            </a:pPr>
            <a:fld id="{D83A0961-69A0-46B0-A9E7-89157427FF17}" type="slidenum">
              <a:rPr lang="en-US"/>
              <a:pPr>
                <a:defRPr/>
              </a:pPr>
              <a:t>75</a:t>
            </a:fld>
            <a:endParaRPr lang="en-US"/>
          </a:p>
        </p:txBody>
      </p:sp>
      <p:sp>
        <p:nvSpPr>
          <p:cNvPr id="135180" name="Text Box 9"/>
          <p:cNvSpPr txBox="1">
            <a:spLocks noChangeArrowheads="1"/>
          </p:cNvSpPr>
          <p:nvPr/>
        </p:nvSpPr>
        <p:spPr bwMode="auto">
          <a:xfrm>
            <a:off x="76200" y="58138"/>
            <a:ext cx="5029200" cy="123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pitchFamily="34" charset="0"/>
              </a:defRPr>
            </a:lvl1pPr>
            <a:lvl2pPr marL="742950" indent="-285750" eaLnBrk="0" hangingPunct="0">
              <a:defRPr kumimoji="1" sz="2400">
                <a:solidFill>
                  <a:schemeClr val="tx1"/>
                </a:solidFill>
                <a:latin typeface="Arial" pitchFamily="34" charset="0"/>
              </a:defRPr>
            </a:lvl2pPr>
            <a:lvl3pPr marL="1143000" indent="-228600" eaLnBrk="0" hangingPunct="0">
              <a:defRPr kumimoji="1" sz="2400">
                <a:solidFill>
                  <a:schemeClr val="tx1"/>
                </a:solidFill>
                <a:latin typeface="Arial" pitchFamily="34" charset="0"/>
              </a:defRPr>
            </a:lvl3pPr>
            <a:lvl4pPr marL="1600200" indent="-228600" eaLnBrk="0" hangingPunct="0">
              <a:defRPr kumimoji="1" sz="2400">
                <a:solidFill>
                  <a:schemeClr val="tx1"/>
                </a:solidFill>
                <a:latin typeface="Arial" pitchFamily="34" charset="0"/>
              </a:defRPr>
            </a:lvl4pPr>
            <a:lvl5pPr marL="2057400" indent="-228600" eaLnBrk="0" hangingPunct="0">
              <a:defRPr kumimoji="1" sz="2400">
                <a:solidFill>
                  <a:schemeClr val="tx1"/>
                </a:solidFill>
                <a:latin typeface="Arial" pitchFamily="34" charset="0"/>
              </a:defRPr>
            </a:lvl5pPr>
            <a:lvl6pPr marL="2514600" indent="-228600" eaLnBrk="0" fontAlgn="base" hangingPunct="0">
              <a:spcBef>
                <a:spcPct val="0"/>
              </a:spcBef>
              <a:spcAft>
                <a:spcPct val="0"/>
              </a:spcAft>
              <a:defRPr kumimoji="1" sz="2400">
                <a:solidFill>
                  <a:schemeClr val="tx1"/>
                </a:solidFill>
                <a:latin typeface="Arial" pitchFamily="34" charset="0"/>
              </a:defRPr>
            </a:lvl6pPr>
            <a:lvl7pPr marL="2971800" indent="-228600" eaLnBrk="0" fontAlgn="base" hangingPunct="0">
              <a:spcBef>
                <a:spcPct val="0"/>
              </a:spcBef>
              <a:spcAft>
                <a:spcPct val="0"/>
              </a:spcAft>
              <a:defRPr kumimoji="1" sz="2400">
                <a:solidFill>
                  <a:schemeClr val="tx1"/>
                </a:solidFill>
                <a:latin typeface="Arial" pitchFamily="34" charset="0"/>
              </a:defRPr>
            </a:lvl7pPr>
            <a:lvl8pPr marL="3429000" indent="-228600" eaLnBrk="0" fontAlgn="base" hangingPunct="0">
              <a:spcBef>
                <a:spcPct val="0"/>
              </a:spcBef>
              <a:spcAft>
                <a:spcPct val="0"/>
              </a:spcAft>
              <a:defRPr kumimoji="1" sz="2400">
                <a:solidFill>
                  <a:schemeClr val="tx1"/>
                </a:solidFill>
                <a:latin typeface="Arial" pitchFamily="34" charset="0"/>
              </a:defRPr>
            </a:lvl8pPr>
            <a:lvl9pPr marL="3886200" indent="-228600" eaLnBrk="0" fontAlgn="base" hangingPunct="0">
              <a:spcBef>
                <a:spcPct val="0"/>
              </a:spcBef>
              <a:spcAft>
                <a:spcPct val="0"/>
              </a:spcAft>
              <a:defRPr kumimoji="1" sz="2400">
                <a:solidFill>
                  <a:schemeClr val="tx1"/>
                </a:solidFill>
                <a:latin typeface="Arial" pitchFamily="34" charset="0"/>
              </a:defRPr>
            </a:lvl9pPr>
          </a:lstStyle>
          <a:p>
            <a:pPr eaLnBrk="1" hangingPunct="1">
              <a:spcBef>
                <a:spcPct val="30000"/>
              </a:spcBef>
            </a:pPr>
            <a:r>
              <a:rPr kumimoji="0" lang="en-US" sz="1400" b="1" i="1" dirty="0">
                <a:latin typeface="Times New Roman" pitchFamily="18" charset="0"/>
              </a:rPr>
              <a:t>Fig. 1. J&amp;J Screen showing HR, </a:t>
            </a:r>
            <a:r>
              <a:rPr kumimoji="0" lang="en-US" sz="1400" b="1" i="1" dirty="0" err="1">
                <a:latin typeface="Times New Roman" pitchFamily="18" charset="0"/>
              </a:rPr>
              <a:t>Resp,temp</a:t>
            </a:r>
            <a:r>
              <a:rPr kumimoji="0" lang="en-US" sz="1400" b="1" i="1" dirty="0">
                <a:latin typeface="Times New Roman" pitchFamily="18" charset="0"/>
              </a:rPr>
              <a:t>, Skin Cond,</a:t>
            </a:r>
          </a:p>
          <a:p>
            <a:pPr eaLnBrk="1" hangingPunct="1">
              <a:spcBef>
                <a:spcPct val="30000"/>
              </a:spcBef>
            </a:pPr>
            <a:r>
              <a:rPr kumimoji="0" lang="en-US" sz="1400" b="1" i="1" dirty="0">
                <a:latin typeface="Times New Roman" pitchFamily="18" charset="0"/>
              </a:rPr>
              <a:t>and a spectral analysis. Peak valley differences are about </a:t>
            </a:r>
          </a:p>
          <a:p>
            <a:pPr eaLnBrk="1" hangingPunct="1">
              <a:spcBef>
                <a:spcPct val="30000"/>
              </a:spcBef>
            </a:pPr>
            <a:r>
              <a:rPr kumimoji="0" lang="en-US" sz="1400" b="1" i="1" dirty="0">
                <a:latin typeface="Times New Roman" pitchFamily="18" charset="0"/>
              </a:rPr>
              <a:t>14 B/M (</a:t>
            </a:r>
            <a:r>
              <a:rPr kumimoji="0" lang="en-US" sz="1400" b="1" i="1" dirty="0" smtClean="0">
                <a:latin typeface="Times New Roman" pitchFamily="18" charset="0"/>
              </a:rPr>
              <a:t>79-65</a:t>
            </a:r>
            <a:r>
              <a:rPr kumimoji="0" lang="en-US" sz="1400" b="1" i="1" dirty="0">
                <a:latin typeface="Times New Roman" pitchFamily="18" charset="0"/>
              </a:rPr>
              <a:t>), LF is .1.</a:t>
            </a:r>
          </a:p>
          <a:p>
            <a:pPr eaLnBrk="1" hangingPunct="1"/>
            <a:endParaRPr kumimoji="0" lang="en-US" b="1" i="1" dirty="0">
              <a:latin typeface="Times New Roman" pitchFamily="18" charset="0"/>
            </a:endParaRPr>
          </a:p>
        </p:txBody>
      </p:sp>
      <p:pic>
        <p:nvPicPr>
          <p:cNvPr id="18" name="Picture 17"/>
          <p:cNvPicPr/>
          <p:nvPr/>
        </p:nvPicPr>
        <p:blipFill>
          <a:blip r:embed="rId3" cstate="print"/>
          <a:srcRect/>
          <a:stretch>
            <a:fillRect/>
          </a:stretch>
        </p:blipFill>
        <p:spPr bwMode="auto">
          <a:xfrm>
            <a:off x="533400" y="990600"/>
            <a:ext cx="7772400" cy="5181600"/>
          </a:xfrm>
          <a:prstGeom prst="rect">
            <a:avLst/>
          </a:prstGeom>
          <a:noFill/>
          <a:ln w="9525">
            <a:noFill/>
            <a:miter lim="800000"/>
            <a:headEnd/>
            <a:tailEnd/>
          </a:ln>
        </p:spPr>
      </p:pic>
    </p:spTree>
    <p:extLst>
      <p:ext uri="{BB962C8B-B14F-4D97-AF65-F5344CB8AC3E}">
        <p14:creationId xmlns:p14="http://schemas.microsoft.com/office/powerpoint/2010/main" val="2828058446"/>
      </p:ext>
    </p:extLst>
  </p:cSld>
  <p:clrMapOvr>
    <a:masterClrMapping/>
  </p:clrMapOvr>
  <p:transition spd="slow">
    <p:cove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440" y="685800"/>
            <a:ext cx="9022080" cy="6096000"/>
          </a:xfrm>
          <a:prstGeom prst="rect">
            <a:avLst/>
          </a:prstGeom>
        </p:spPr>
      </p:pic>
    </p:spTree>
    <p:extLst>
      <p:ext uri="{BB962C8B-B14F-4D97-AF65-F5344CB8AC3E}">
        <p14:creationId xmlns:p14="http://schemas.microsoft.com/office/powerpoint/2010/main" val="876520113"/>
      </p:ext>
    </p:extLst>
  </p:cSld>
  <p:clrMapOvr>
    <a:masterClrMapping/>
  </p:clrMapOvr>
  <p:transition spd="slow">
    <p:cove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gradFill>
                  <a:gsLst>
                    <a:gs pos="0">
                      <a:srgbClr val="000000">
                        <a:alpha val="92000"/>
                      </a:srgbClr>
                    </a:gs>
                    <a:gs pos="45000">
                      <a:srgbClr val="000000">
                        <a:alpha val="51000"/>
                      </a:srgbClr>
                    </a:gs>
                    <a:gs pos="100000">
                      <a:srgbClr val="000000"/>
                    </a:gs>
                  </a:gsLst>
                  <a:lin ang="3600000" scaled="0"/>
                </a:gradFill>
              </a:rPr>
              <a:t>Session </a:t>
            </a:r>
            <a:r>
              <a:rPr lang="en-US" dirty="0" smtClean="0">
                <a:gradFill>
                  <a:gsLst>
                    <a:gs pos="0">
                      <a:srgbClr val="000000">
                        <a:alpha val="92000"/>
                      </a:srgbClr>
                    </a:gs>
                    <a:gs pos="45000">
                      <a:srgbClr val="000000">
                        <a:alpha val="51000"/>
                      </a:srgbClr>
                    </a:gs>
                    <a:gs pos="100000">
                      <a:srgbClr val="000000"/>
                    </a:gs>
                  </a:gsLst>
                  <a:lin ang="3600000" scaled="0"/>
                </a:gradFill>
              </a:rPr>
              <a:t>3</a:t>
            </a:r>
            <a:endParaRPr lang="en-US" dirty="0"/>
          </a:p>
        </p:txBody>
      </p:sp>
      <p:sp>
        <p:nvSpPr>
          <p:cNvPr id="3" name="Content Placeholder 2"/>
          <p:cNvSpPr>
            <a:spLocks noGrp="1"/>
          </p:cNvSpPr>
          <p:nvPr>
            <p:ph idx="4294967295"/>
          </p:nvPr>
        </p:nvSpPr>
        <p:spPr>
          <a:xfrm>
            <a:off x="457200" y="1600200"/>
            <a:ext cx="8229600" cy="4525963"/>
          </a:xfrm>
          <a:prstGeom prst="rect">
            <a:avLst/>
          </a:prstGeom>
        </p:spPr>
        <p:txBody>
          <a:bodyPr>
            <a:normAutofit fontScale="85000" lnSpcReduction="20000"/>
          </a:bodyPr>
          <a:lstStyle/>
          <a:p>
            <a:pPr lvl="1">
              <a:buFont typeface="Wingdings" panose="05000000000000000000" pitchFamily="2" charset="2"/>
              <a:buChar char="v"/>
            </a:pPr>
            <a:r>
              <a:rPr lang="en-US" sz="2800" dirty="0"/>
              <a:t>Homework check-in</a:t>
            </a:r>
          </a:p>
          <a:p>
            <a:pPr lvl="1">
              <a:buFont typeface="Wingdings" panose="05000000000000000000" pitchFamily="2" charset="2"/>
              <a:buChar char="v"/>
            </a:pPr>
            <a:r>
              <a:rPr lang="en-US" sz="2800" dirty="0" smtClean="0"/>
              <a:t>Catch </a:t>
            </a:r>
            <a:r>
              <a:rPr lang="en-US" sz="2800" dirty="0"/>
              <a:t>and </a:t>
            </a:r>
            <a:r>
              <a:rPr lang="en-US" sz="2800" dirty="0" smtClean="0"/>
              <a:t>Correct - Be cognizant of whether or not they are matching with their breath</a:t>
            </a:r>
          </a:p>
          <a:p>
            <a:pPr lvl="4"/>
            <a:r>
              <a:rPr lang="en-US" sz="2800" b="1" dirty="0" smtClean="0"/>
              <a:t>Fast exhale (want it to be longer than inhale)</a:t>
            </a:r>
          </a:p>
          <a:p>
            <a:pPr lvl="5"/>
            <a:r>
              <a:rPr lang="en-US" sz="2800" b="1" dirty="0" smtClean="0"/>
              <a:t>Pursed lip exhale </a:t>
            </a:r>
          </a:p>
          <a:p>
            <a:pPr lvl="5"/>
            <a:r>
              <a:rPr lang="en-US" sz="2800" b="1" dirty="0" smtClean="0"/>
              <a:t>Also verbally or </a:t>
            </a:r>
            <a:r>
              <a:rPr lang="en-US" sz="2800" b="1" dirty="0" err="1" smtClean="0"/>
              <a:t>gesturally</a:t>
            </a:r>
            <a:r>
              <a:rPr lang="en-US" sz="2800" b="1" dirty="0" smtClean="0"/>
              <a:t> walk them through speed “breath in/ breathe out”</a:t>
            </a:r>
          </a:p>
          <a:p>
            <a:pPr lvl="4"/>
            <a:r>
              <a:rPr lang="en-US" sz="2800" b="1" dirty="0" smtClean="0"/>
              <a:t>Broken breathing</a:t>
            </a:r>
          </a:p>
          <a:p>
            <a:pPr lvl="4"/>
            <a:r>
              <a:rPr lang="en-US" sz="2800" b="1" dirty="0" smtClean="0"/>
              <a:t>Breathing backwards</a:t>
            </a:r>
          </a:p>
          <a:p>
            <a:pPr lvl="4"/>
            <a:r>
              <a:rPr lang="en-US" sz="2800" b="1" dirty="0" smtClean="0"/>
              <a:t>Powerful breath  </a:t>
            </a:r>
          </a:p>
          <a:p>
            <a:pPr marL="285750" indent="-285750">
              <a:buFont typeface="Wingdings" panose="05000000000000000000" pitchFamily="2" charset="2"/>
              <a:buChar char="v"/>
            </a:pPr>
            <a:r>
              <a:rPr lang="en-US" sz="2800" dirty="0" smtClean="0"/>
              <a:t>10 minutes of breathing with </a:t>
            </a:r>
            <a:r>
              <a:rPr lang="en-US" sz="2800" dirty="0"/>
              <a:t>B</a:t>
            </a:r>
            <a:r>
              <a:rPr lang="en-US" sz="2800" dirty="0" smtClean="0"/>
              <a:t>reath-sync© </a:t>
            </a:r>
          </a:p>
          <a:p>
            <a:pPr marL="285750" indent="-285750">
              <a:buFont typeface="Wingdings" panose="05000000000000000000" pitchFamily="2" charset="2"/>
              <a:buChar char="v"/>
            </a:pPr>
            <a:r>
              <a:rPr lang="en-US" sz="2800" dirty="0" smtClean="0"/>
              <a:t>Encouragement, Encouragement, Encouragement!!!!</a:t>
            </a:r>
          </a:p>
          <a:p>
            <a:endParaRPr lang="en-US" dirty="0"/>
          </a:p>
        </p:txBody>
      </p:sp>
    </p:spTree>
    <p:extLst>
      <p:ext uri="{BB962C8B-B14F-4D97-AF65-F5344CB8AC3E}">
        <p14:creationId xmlns:p14="http://schemas.microsoft.com/office/powerpoint/2010/main" val="2345754918"/>
      </p:ext>
    </p:extLst>
  </p:cSld>
  <p:clrMapOvr>
    <a:masterClrMapping/>
  </p:clrMapOvr>
  <p:transition spd="slow">
    <p:cove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gradFill>
                  <a:gsLst>
                    <a:gs pos="0">
                      <a:srgbClr val="000000">
                        <a:alpha val="92000"/>
                      </a:srgbClr>
                    </a:gs>
                    <a:gs pos="45000">
                      <a:srgbClr val="000000">
                        <a:alpha val="51000"/>
                      </a:srgbClr>
                    </a:gs>
                    <a:gs pos="100000">
                      <a:srgbClr val="000000"/>
                    </a:gs>
                  </a:gsLst>
                  <a:lin ang="3600000" scaled="0"/>
                </a:gradFill>
              </a:rPr>
              <a:t>Session </a:t>
            </a:r>
            <a:r>
              <a:rPr lang="en-US" dirty="0" smtClean="0">
                <a:gradFill>
                  <a:gsLst>
                    <a:gs pos="0">
                      <a:srgbClr val="000000">
                        <a:alpha val="92000"/>
                      </a:srgbClr>
                    </a:gs>
                    <a:gs pos="45000">
                      <a:srgbClr val="000000">
                        <a:alpha val="51000"/>
                      </a:srgbClr>
                    </a:gs>
                    <a:gs pos="100000">
                      <a:srgbClr val="000000"/>
                    </a:gs>
                  </a:gsLst>
                  <a:lin ang="3600000" scaled="0"/>
                </a:gradFill>
              </a:rPr>
              <a:t>4-6</a:t>
            </a:r>
            <a:endParaRPr lang="en-US" dirty="0"/>
          </a:p>
        </p:txBody>
      </p:sp>
      <p:sp>
        <p:nvSpPr>
          <p:cNvPr id="3" name="Content Placeholder 2"/>
          <p:cNvSpPr>
            <a:spLocks noGrp="1"/>
          </p:cNvSpPr>
          <p:nvPr>
            <p:ph idx="4294967295"/>
          </p:nvPr>
        </p:nvSpPr>
        <p:spPr>
          <a:xfrm>
            <a:off x="457200" y="1600200"/>
            <a:ext cx="8229600" cy="4525963"/>
          </a:xfrm>
          <a:prstGeom prst="rect">
            <a:avLst/>
          </a:prstGeom>
        </p:spPr>
        <p:txBody>
          <a:bodyPr>
            <a:normAutofit fontScale="92500" lnSpcReduction="20000"/>
          </a:bodyPr>
          <a:lstStyle/>
          <a:p>
            <a:pPr marL="457200" indent="-457200">
              <a:buFont typeface="Wingdings" panose="05000000000000000000" pitchFamily="2" charset="2"/>
              <a:buChar char="v"/>
            </a:pPr>
            <a:r>
              <a:rPr lang="en-US" sz="2800" dirty="0" smtClean="0"/>
              <a:t>Take new physiological assessment</a:t>
            </a:r>
          </a:p>
          <a:p>
            <a:endParaRPr lang="en-US" sz="2800" dirty="0" smtClean="0"/>
          </a:p>
          <a:p>
            <a:pPr marL="457200" indent="-457200">
              <a:buFont typeface="Wingdings" panose="05000000000000000000" pitchFamily="2" charset="2"/>
              <a:buChar char="v"/>
            </a:pPr>
            <a:r>
              <a:rPr lang="en-US" sz="2800" dirty="0" smtClean="0"/>
              <a:t>Biofeedback Assisted Breathing</a:t>
            </a:r>
          </a:p>
          <a:p>
            <a:pPr marL="457200" indent="-457200">
              <a:buFont typeface="Wingdings" panose="05000000000000000000" pitchFamily="2" charset="2"/>
              <a:buChar char="v"/>
            </a:pPr>
            <a:endParaRPr lang="en-US" sz="2800" dirty="0" smtClean="0"/>
          </a:p>
          <a:p>
            <a:pPr marL="457200" indent="-457200">
              <a:buFont typeface="Wingdings" panose="05000000000000000000" pitchFamily="2" charset="2"/>
              <a:buChar char="v"/>
            </a:pPr>
            <a:r>
              <a:rPr lang="en-US" sz="2800" dirty="0" smtClean="0"/>
              <a:t>Supplemental Tools </a:t>
            </a:r>
            <a:endParaRPr lang="en-US" sz="2800" dirty="0"/>
          </a:p>
          <a:p>
            <a:pPr marL="628650" lvl="1" indent="-457200"/>
            <a:r>
              <a:rPr lang="en-US" sz="2600" dirty="0" smtClean="0"/>
              <a:t>Mindfulness based breathing</a:t>
            </a:r>
          </a:p>
          <a:p>
            <a:pPr marL="628650" lvl="1" indent="-457200"/>
            <a:r>
              <a:rPr lang="en-US" sz="2600" dirty="0" smtClean="0"/>
              <a:t>Visualizations</a:t>
            </a:r>
            <a:endParaRPr lang="en-US" sz="2600" dirty="0"/>
          </a:p>
          <a:p>
            <a:pPr marL="628650" lvl="1" indent="-457200"/>
            <a:r>
              <a:rPr lang="en-US" sz="2600" dirty="0" smtClean="0"/>
              <a:t>PMR</a:t>
            </a:r>
            <a:endParaRPr lang="en-US" sz="2600" dirty="0"/>
          </a:p>
          <a:p>
            <a:pPr marL="628650" lvl="1" indent="-457200"/>
            <a:r>
              <a:rPr lang="en-US" sz="2600" dirty="0" smtClean="0"/>
              <a:t>Psychosocial Treatments</a:t>
            </a:r>
          </a:p>
          <a:p>
            <a:pPr marL="974725" lvl="3" indent="-457200">
              <a:buFont typeface="Courier New" panose="02070309020205020404" pitchFamily="49" charset="0"/>
              <a:buChar char="o"/>
            </a:pPr>
            <a:r>
              <a:rPr lang="en-US" sz="2600" dirty="0" smtClean="0"/>
              <a:t>ACT</a:t>
            </a:r>
            <a:endParaRPr lang="en-US" sz="2600" dirty="0"/>
          </a:p>
          <a:p>
            <a:pPr marL="974725" lvl="3" indent="-457200">
              <a:buFont typeface="Courier New" panose="02070309020205020404" pitchFamily="49" charset="0"/>
              <a:buChar char="o"/>
            </a:pPr>
            <a:r>
              <a:rPr lang="en-US" sz="2600" dirty="0" smtClean="0"/>
              <a:t>CBT</a:t>
            </a:r>
          </a:p>
          <a:p>
            <a:endParaRPr lang="en-US" dirty="0"/>
          </a:p>
        </p:txBody>
      </p:sp>
    </p:spTree>
    <p:extLst>
      <p:ext uri="{BB962C8B-B14F-4D97-AF65-F5344CB8AC3E}">
        <p14:creationId xmlns:p14="http://schemas.microsoft.com/office/powerpoint/2010/main" val="1488382721"/>
      </p:ext>
    </p:extLst>
  </p:cSld>
  <p:clrMapOvr>
    <a:masterClrMapping/>
  </p:clrMapOvr>
  <p:transition spd="slow">
    <p:cove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gradFill>
                  <a:gsLst>
                    <a:gs pos="0">
                      <a:srgbClr val="000000">
                        <a:alpha val="92000"/>
                      </a:srgbClr>
                    </a:gs>
                    <a:gs pos="45000">
                      <a:srgbClr val="000000">
                        <a:alpha val="51000"/>
                      </a:srgbClr>
                    </a:gs>
                    <a:gs pos="100000">
                      <a:srgbClr val="000000"/>
                    </a:gs>
                  </a:gsLst>
                  <a:lin ang="3600000" scaled="0"/>
                </a:gradFill>
              </a:rPr>
              <a:t>Termination</a:t>
            </a:r>
            <a:endParaRPr lang="en-US" dirty="0"/>
          </a:p>
        </p:txBody>
      </p:sp>
      <p:sp>
        <p:nvSpPr>
          <p:cNvPr id="3" name="Content Placeholder 2"/>
          <p:cNvSpPr>
            <a:spLocks noGrp="1"/>
          </p:cNvSpPr>
          <p:nvPr>
            <p:ph idx="4294967295"/>
          </p:nvPr>
        </p:nvSpPr>
        <p:spPr>
          <a:xfrm>
            <a:off x="457200" y="1600200"/>
            <a:ext cx="8229600" cy="4525963"/>
          </a:xfrm>
          <a:prstGeom prst="rect">
            <a:avLst/>
          </a:prstGeom>
        </p:spPr>
        <p:txBody>
          <a:bodyPr>
            <a:normAutofit fontScale="85000" lnSpcReduction="20000"/>
          </a:bodyPr>
          <a:lstStyle/>
          <a:p>
            <a:r>
              <a:rPr lang="en-US" sz="2800" dirty="0" smtClean="0"/>
              <a:t>Never too early to plan termination</a:t>
            </a:r>
          </a:p>
          <a:p>
            <a:r>
              <a:rPr lang="en-US" sz="2800" dirty="0"/>
              <a:t>Review of symptoms </a:t>
            </a:r>
          </a:p>
          <a:p>
            <a:pPr lvl="3"/>
            <a:r>
              <a:rPr lang="en-US" sz="2800" dirty="0"/>
              <a:t>G</a:t>
            </a:r>
            <a:r>
              <a:rPr lang="en-US" sz="2800" dirty="0" smtClean="0"/>
              <a:t>oal is not necessarily to cure, but to regain daily function.</a:t>
            </a:r>
          </a:p>
          <a:p>
            <a:pPr lvl="3"/>
            <a:r>
              <a:rPr lang="en-US" sz="2800" dirty="0" smtClean="0"/>
              <a:t>Clinical judgment when patient’s symptoms have sufficiently reduced or remitted </a:t>
            </a:r>
          </a:p>
          <a:p>
            <a:r>
              <a:rPr lang="en-US" sz="2800" b="1" dirty="0" smtClean="0"/>
              <a:t>Discuss breathing plan post termination</a:t>
            </a:r>
          </a:p>
          <a:p>
            <a:pPr lvl="3"/>
            <a:r>
              <a:rPr lang="en-US" sz="2800" b="1" dirty="0" smtClean="0"/>
              <a:t>Introducing apps</a:t>
            </a:r>
          </a:p>
          <a:p>
            <a:pPr lvl="3"/>
            <a:r>
              <a:rPr lang="en-US" sz="2800" b="1" dirty="0" smtClean="0"/>
              <a:t>Involve parents</a:t>
            </a:r>
          </a:p>
          <a:p>
            <a:r>
              <a:rPr lang="en-US" sz="2800" dirty="0" smtClean="0"/>
              <a:t>Option to wind down: Once per week to bi-weekly, to monthly follow up</a:t>
            </a:r>
          </a:p>
          <a:p>
            <a:r>
              <a:rPr lang="en-US" sz="2800" dirty="0" smtClean="0"/>
              <a:t>Can offer booster session or long-term follow up (such as 3-6 months. **Do this for you.</a:t>
            </a:r>
          </a:p>
          <a:p>
            <a:pPr lvl="1"/>
            <a:endParaRPr lang="en-US" dirty="0"/>
          </a:p>
        </p:txBody>
      </p:sp>
    </p:spTree>
    <p:extLst>
      <p:ext uri="{BB962C8B-B14F-4D97-AF65-F5344CB8AC3E}">
        <p14:creationId xmlns:p14="http://schemas.microsoft.com/office/powerpoint/2010/main" val="1256866431"/>
      </p:ext>
    </p:extLst>
  </p:cSld>
  <p:clrMapOvr>
    <a:masterClrMapping/>
  </p:clrMapOvr>
  <p:transition spd="slow">
    <p:cove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Documents and Settings\rgevirtz\My Documents\My Pictures\nrgastro_2012_32-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1688" y="90488"/>
            <a:ext cx="5000625" cy="667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3756794"/>
      </p:ext>
    </p:extLst>
  </p:cSld>
  <p:clrMapOvr>
    <a:masterClrMapping/>
  </p:clrMapOvr>
  <p:transition spd="slow">
    <p:pull/>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DF49887-0108-4B57-BC87-0B9E89C4081E}" type="datetime1">
              <a:rPr lang="en-US" altLang="en-US" sz="1400" smtClean="0"/>
              <a:pPr>
                <a:spcBef>
                  <a:spcPct val="0"/>
                </a:spcBef>
                <a:buFontTx/>
                <a:buNone/>
              </a:pPr>
              <a:t>10/3/2015</a:t>
            </a:fld>
            <a:endParaRPr lang="en-US" altLang="en-US" sz="1400" smtClean="0"/>
          </a:p>
        </p:txBody>
      </p:sp>
      <p:sp>
        <p:nvSpPr>
          <p:cNvPr id="116739"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Gevirtz</a:t>
            </a:r>
          </a:p>
        </p:txBody>
      </p:sp>
      <p:graphicFrame>
        <p:nvGraphicFramePr>
          <p:cNvPr id="116740" name="Object 11"/>
          <p:cNvGraphicFramePr>
            <a:graphicFrameLocks noChangeAspect="1"/>
          </p:cNvGraphicFramePr>
          <p:nvPr/>
        </p:nvGraphicFramePr>
        <p:xfrm>
          <a:off x="2057400" y="0"/>
          <a:ext cx="5257800" cy="6702425"/>
        </p:xfrm>
        <a:graphic>
          <a:graphicData uri="http://schemas.openxmlformats.org/presentationml/2006/ole">
            <mc:AlternateContent xmlns:mc="http://schemas.openxmlformats.org/markup-compatibility/2006">
              <mc:Choice xmlns:v="urn:schemas-microsoft-com:vml" Requires="v">
                <p:oleObj spid="_x0000_s2108" name="Acrobat Document" r:id="rId3" imgW="5924398" imgH="7543800" progId="AcroExch.Document.11">
                  <p:embed/>
                </p:oleObj>
              </mc:Choice>
              <mc:Fallback>
                <p:oleObj name="Acrobat Document" r:id="rId3" imgW="5924398" imgH="7543800" progId="AcroExch.Document.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0"/>
                        <a:ext cx="5257800" cy="670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4597805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0AA5BBE-AFF2-4FBC-A1E7-443DD6514DCC}" type="datetime1">
              <a:rPr lang="en-US" altLang="en-US" sz="1400" smtClean="0"/>
              <a:pPr>
                <a:spcBef>
                  <a:spcPct val="0"/>
                </a:spcBef>
                <a:buFontTx/>
                <a:buNone/>
              </a:pPr>
              <a:t>10/3/2015</a:t>
            </a:fld>
            <a:endParaRPr lang="en-US" altLang="en-US" sz="1400" smtClean="0"/>
          </a:p>
        </p:txBody>
      </p:sp>
      <p:sp>
        <p:nvSpPr>
          <p:cNvPr id="117763"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smtClean="0"/>
              <a:t>Gevirtz</a:t>
            </a:r>
          </a:p>
        </p:txBody>
      </p:sp>
      <p:pic>
        <p:nvPicPr>
          <p:cNvPr id="11776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286000"/>
            <a:ext cx="18288000" cy="1143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7613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7680960" cy="762000"/>
          </a:xfrm>
        </p:spPr>
        <p:txBody>
          <a:bodyPr/>
          <a:lstStyle/>
          <a:p>
            <a:r>
              <a:rPr lang="en-US" sz="4400" b="1" dirty="0" smtClean="0">
                <a:gradFill>
                  <a:gsLst>
                    <a:gs pos="0">
                      <a:srgbClr val="000000">
                        <a:alpha val="92000"/>
                      </a:srgbClr>
                    </a:gs>
                    <a:gs pos="45000">
                      <a:srgbClr val="000000">
                        <a:alpha val="51000"/>
                      </a:srgbClr>
                    </a:gs>
                    <a:gs pos="100000">
                      <a:srgbClr val="000000"/>
                    </a:gs>
                  </a:gsLst>
                  <a:lin ang="3600000" scaled="0"/>
                </a:gradFill>
                <a:effectLst>
                  <a:outerShdw blurRad="38100" dist="38100" dir="2700000" algn="tl">
                    <a:srgbClr val="000000">
                      <a:alpha val="43137"/>
                    </a:srgbClr>
                  </a:outerShdw>
                </a:effectLst>
              </a:rPr>
              <a:t>References</a:t>
            </a:r>
            <a:endParaRPr lang="en-US" dirty="0"/>
          </a:p>
        </p:txBody>
      </p:sp>
      <p:sp>
        <p:nvSpPr>
          <p:cNvPr id="3" name="Content Placeholder 2"/>
          <p:cNvSpPr>
            <a:spLocks noGrp="1"/>
          </p:cNvSpPr>
          <p:nvPr>
            <p:ph idx="4294967295"/>
          </p:nvPr>
        </p:nvSpPr>
        <p:spPr>
          <a:xfrm>
            <a:off x="152400" y="838200"/>
            <a:ext cx="8991600" cy="6019800"/>
          </a:xfrm>
          <a:prstGeom prst="rect">
            <a:avLst/>
          </a:prstGeom>
        </p:spPr>
        <p:txBody>
          <a:bodyPr>
            <a:normAutofit lnSpcReduction="10000"/>
          </a:bodyPr>
          <a:lstStyle/>
          <a:p>
            <a:r>
              <a:rPr lang="en-US" sz="800" dirty="0"/>
              <a:t>Aggarwal, A., </a:t>
            </a:r>
            <a:r>
              <a:rPr lang="en-US" sz="800" dirty="0" err="1"/>
              <a:t>Cutts</a:t>
            </a:r>
            <a:r>
              <a:rPr lang="en-US" sz="800" dirty="0"/>
              <a:t>, T., </a:t>
            </a:r>
            <a:r>
              <a:rPr lang="en-US" sz="800" dirty="0" err="1"/>
              <a:t>Abell</a:t>
            </a:r>
            <a:r>
              <a:rPr lang="en-US" sz="800" dirty="0"/>
              <a:t>, T., Cardoso, S., </a:t>
            </a:r>
            <a:r>
              <a:rPr lang="en-US" sz="800" dirty="0" err="1"/>
              <a:t>Familoni</a:t>
            </a:r>
            <a:r>
              <a:rPr lang="en-US" sz="800" dirty="0"/>
              <a:t>, B., Bremer, J., &amp; </a:t>
            </a:r>
            <a:r>
              <a:rPr lang="en-US" sz="800" dirty="0" err="1"/>
              <a:t>Karas</a:t>
            </a:r>
            <a:r>
              <a:rPr lang="en-US" sz="800" dirty="0"/>
              <a:t>, J. (1994). Predominant symptoms in irritable bowel syndrome correlate with specific autonomic nervous system abnormalities. </a:t>
            </a:r>
            <a:r>
              <a:rPr lang="en-US" sz="800" i="1" dirty="0"/>
              <a:t>Gastroenterology</a:t>
            </a:r>
            <a:r>
              <a:rPr lang="en-US" sz="800" dirty="0"/>
              <a:t>, </a:t>
            </a:r>
            <a:r>
              <a:rPr lang="en-US" sz="800" i="1" dirty="0"/>
              <a:t>106</a:t>
            </a:r>
            <a:r>
              <a:rPr lang="en-US" sz="800" dirty="0"/>
              <a:t>(4), 945-950.</a:t>
            </a:r>
          </a:p>
          <a:p>
            <a:r>
              <a:rPr lang="en-US" sz="800" dirty="0"/>
              <a:t>American Gastroenterological Association medical position statement: irritable bowel syndrome. (2002). </a:t>
            </a:r>
            <a:r>
              <a:rPr lang="en-US" sz="800" i="1" dirty="0"/>
              <a:t>Gastroenterology</a:t>
            </a:r>
            <a:r>
              <a:rPr lang="en-US" sz="800" dirty="0"/>
              <a:t>, </a:t>
            </a:r>
            <a:r>
              <a:rPr lang="en-US" sz="800" i="1" dirty="0"/>
              <a:t>123</a:t>
            </a:r>
            <a:r>
              <a:rPr lang="en-US" sz="800" dirty="0"/>
              <a:t>(6), 2105-2107.</a:t>
            </a:r>
          </a:p>
          <a:p>
            <a:r>
              <a:rPr lang="en-US" sz="800" dirty="0" err="1"/>
              <a:t>Apley</a:t>
            </a:r>
            <a:r>
              <a:rPr lang="en-US" sz="800" dirty="0"/>
              <a:t>, J., &amp; </a:t>
            </a:r>
            <a:r>
              <a:rPr lang="en-US" sz="800" dirty="0" err="1"/>
              <a:t>Naish</a:t>
            </a:r>
            <a:r>
              <a:rPr lang="en-US" sz="800" dirty="0"/>
              <a:t>, N. (1958). Recurrent abdominal pains: A </a:t>
            </a:r>
            <a:r>
              <a:rPr lang="en-US" sz="800" dirty="0" err="1"/>
              <a:t>fieldsurvey</a:t>
            </a:r>
            <a:r>
              <a:rPr lang="en-US" sz="800" dirty="0"/>
              <a:t> of 1,000 school children. </a:t>
            </a:r>
            <a:r>
              <a:rPr lang="en-US" sz="800" i="1" dirty="0"/>
              <a:t>Archives of Disease in Childhood</a:t>
            </a:r>
            <a:r>
              <a:rPr lang="en-US" sz="800" dirty="0"/>
              <a:t>, 33(168), 165–170.</a:t>
            </a:r>
          </a:p>
          <a:p>
            <a:r>
              <a:rPr lang="en-US" sz="800" dirty="0"/>
              <a:t>Axon AT. Personal view: to treat or not to treat? Helicobacter pylori and </a:t>
            </a:r>
            <a:r>
              <a:rPr lang="en-US" sz="800" dirty="0" err="1"/>
              <a:t>gastreo</a:t>
            </a:r>
            <a:r>
              <a:rPr lang="en-US" sz="800" dirty="0"/>
              <a:t>-esophageal reflux disease- an alternative hypothesis. Aliment </a:t>
            </a:r>
            <a:r>
              <a:rPr lang="en-US" sz="800" dirty="0" err="1"/>
              <a:t>Pharmacol</a:t>
            </a:r>
            <a:r>
              <a:rPr lang="en-US" sz="800" dirty="0"/>
              <a:t> </a:t>
            </a:r>
            <a:r>
              <a:rPr lang="en-US" sz="800" dirty="0" err="1"/>
              <a:t>Ther</a:t>
            </a:r>
            <a:r>
              <a:rPr lang="en-US" sz="800" dirty="0"/>
              <a:t>. 2004;19:253–61.</a:t>
            </a:r>
          </a:p>
          <a:p>
            <a:r>
              <a:rPr lang="en-US" sz="800" dirty="0"/>
              <a:t>Brandt, L., </a:t>
            </a:r>
            <a:r>
              <a:rPr lang="en-US" sz="800" dirty="0" err="1"/>
              <a:t>Chey</a:t>
            </a:r>
            <a:r>
              <a:rPr lang="en-US" sz="800" dirty="0"/>
              <a:t>, W., Foxx-Orenstein, A., Schiller, L., </a:t>
            </a:r>
            <a:r>
              <a:rPr lang="en-US" sz="800" dirty="0" err="1"/>
              <a:t>Schoenfeld</a:t>
            </a:r>
            <a:r>
              <a:rPr lang="en-US" sz="800" dirty="0"/>
              <a:t>, P., Spiegel, B., &amp; ... Quigley, E. (2009). An evidence-based position statement on the management of irritable bowel syndrome. The American Journal of Gastroenterology, 104 </a:t>
            </a:r>
            <a:r>
              <a:rPr lang="en-US" sz="800" dirty="0" err="1"/>
              <a:t>Suppl</a:t>
            </a:r>
            <a:r>
              <a:rPr lang="en-US" sz="800" dirty="0"/>
              <a:t> 1S1-S35. doi:10.1038/ajg.2008.122</a:t>
            </a:r>
          </a:p>
          <a:p>
            <a:r>
              <a:rPr lang="en-US" sz="800" dirty="0" err="1"/>
              <a:t>Corazziari</a:t>
            </a:r>
            <a:r>
              <a:rPr lang="en-US" sz="800" dirty="0"/>
              <a:t>, E. (2004). Definition and epidemiology of functional gastrointestinal disorders. </a:t>
            </a:r>
            <a:r>
              <a:rPr lang="en-US" sz="800" i="1" dirty="0"/>
              <a:t>Best Practice &amp; Research. Clinical Gastroenterology</a:t>
            </a:r>
            <a:r>
              <a:rPr lang="en-US" sz="800" dirty="0"/>
              <a:t>, </a:t>
            </a:r>
            <a:r>
              <a:rPr lang="en-US" sz="800" i="1" dirty="0"/>
              <a:t>18</a:t>
            </a:r>
            <a:r>
              <a:rPr lang="en-US" sz="800" dirty="0"/>
              <a:t>(4), 613-631.</a:t>
            </a:r>
          </a:p>
          <a:p>
            <a:r>
              <a:rPr lang="en-US" sz="800" dirty="0"/>
              <a:t>Delaney BC. Prevalence and epidemiology of </a:t>
            </a:r>
            <a:r>
              <a:rPr lang="en-US" sz="800" dirty="0" err="1"/>
              <a:t>gastroesophageal</a:t>
            </a:r>
            <a:r>
              <a:rPr lang="en-US" sz="800" dirty="0"/>
              <a:t> reflux disease. Aliment </a:t>
            </a:r>
            <a:r>
              <a:rPr lang="en-US" sz="800" dirty="0" err="1"/>
              <a:t>Pharmacol</a:t>
            </a:r>
            <a:r>
              <a:rPr lang="en-US" sz="800" dirty="0"/>
              <a:t> Ther.2004;20:2–4</a:t>
            </a:r>
          </a:p>
          <a:p>
            <a:r>
              <a:rPr lang="en-US" sz="800" dirty="0"/>
              <a:t>Diaz-Rubio M, Moreno-</a:t>
            </a:r>
            <a:r>
              <a:rPr lang="en-US" sz="800" dirty="0" err="1"/>
              <a:t>Elola</a:t>
            </a:r>
            <a:r>
              <a:rPr lang="en-US" sz="800" dirty="0"/>
              <a:t>-</a:t>
            </a:r>
            <a:r>
              <a:rPr lang="en-US" sz="800" dirty="0" err="1"/>
              <a:t>Olaso</a:t>
            </a:r>
            <a:r>
              <a:rPr lang="en-US" sz="800" dirty="0"/>
              <a:t> C, Rey E, Locke GR 3rd, Rodriguez-</a:t>
            </a:r>
            <a:r>
              <a:rPr lang="en-US" sz="800" dirty="0" err="1"/>
              <a:t>Artalejo</a:t>
            </a:r>
            <a:r>
              <a:rPr lang="en-US" sz="800" dirty="0"/>
              <a:t> F. Symptoms of gastro-esophageal reflux: prevalence, severity, duration and associated factors in a Spanish </a:t>
            </a:r>
            <a:r>
              <a:rPr lang="en-US" sz="800" dirty="0" err="1"/>
              <a:t>population.Aliment</a:t>
            </a:r>
            <a:r>
              <a:rPr lang="en-US" sz="800" dirty="0"/>
              <a:t> </a:t>
            </a:r>
            <a:r>
              <a:rPr lang="en-US" sz="800" dirty="0" err="1"/>
              <a:t>Pharmacol</a:t>
            </a:r>
            <a:r>
              <a:rPr lang="en-US" sz="800" dirty="0"/>
              <a:t> </a:t>
            </a:r>
            <a:r>
              <a:rPr lang="en-US" sz="800" dirty="0" err="1"/>
              <a:t>Ther</a:t>
            </a:r>
            <a:r>
              <a:rPr lang="en-US" sz="800" dirty="0"/>
              <a:t>. 2004;19:95–105. </a:t>
            </a:r>
          </a:p>
          <a:p>
            <a:r>
              <a:rPr lang="en-US" sz="800" dirty="0"/>
              <a:t>Dobbin, A., Dobbin, J., Ross, S. C., Graham, C., &amp; Ford, M. J. (2013). </a:t>
            </a:r>
            <a:r>
              <a:rPr lang="en-US" sz="800" dirty="0" err="1"/>
              <a:t>Randomised</a:t>
            </a:r>
            <a:r>
              <a:rPr lang="en-US" sz="800" dirty="0"/>
              <a:t> controlled trial of brief intervention with biofeedback and hypnotherapy in patients with refractory irritable bowel syndrome. </a:t>
            </a:r>
            <a:r>
              <a:rPr lang="en-US" sz="800" i="1" dirty="0"/>
              <a:t>J R </a:t>
            </a:r>
            <a:r>
              <a:rPr lang="en-US" sz="800" i="1" dirty="0" err="1"/>
              <a:t>Coll</a:t>
            </a:r>
            <a:r>
              <a:rPr lang="en-US" sz="800" i="1" dirty="0"/>
              <a:t> Physicians </a:t>
            </a:r>
            <a:r>
              <a:rPr lang="en-US" sz="800" i="1" dirty="0" err="1"/>
              <a:t>Edinb</a:t>
            </a:r>
            <a:r>
              <a:rPr lang="en-US" sz="800" i="1" dirty="0"/>
              <a:t>, 43</a:t>
            </a:r>
            <a:r>
              <a:rPr lang="en-US" sz="800" dirty="0"/>
              <a:t>(1), 15-23.</a:t>
            </a:r>
          </a:p>
          <a:p>
            <a:r>
              <a:rPr lang="en-US" sz="800" dirty="0" err="1"/>
              <a:t>Dobrek</a:t>
            </a:r>
            <a:r>
              <a:rPr lang="en-US" sz="800" dirty="0"/>
              <a:t>, L., </a:t>
            </a:r>
            <a:r>
              <a:rPr lang="en-US" sz="800" dirty="0" err="1"/>
              <a:t>Nowakowski</a:t>
            </a:r>
            <a:r>
              <a:rPr lang="en-US" sz="800" dirty="0"/>
              <a:t>, M., Mazur, M., Herman, R., &amp; Thor, P. (2004). Disturbances of the parasympathetic branch of the autonomic nervous system in patients with </a:t>
            </a:r>
            <a:r>
              <a:rPr lang="en-US" sz="800" dirty="0" err="1"/>
              <a:t>gastroesophageal</a:t>
            </a:r>
            <a:r>
              <a:rPr lang="en-US" sz="800" dirty="0"/>
              <a:t> reflux disease (GERD) estimated by short-term heart rate variability recordings. </a:t>
            </a:r>
            <a:r>
              <a:rPr lang="en-US" sz="800" i="1" dirty="0"/>
              <a:t>Journal Of Physiology And Pharmacology: An Official Journal Of The Polish Physiological Society</a:t>
            </a:r>
            <a:r>
              <a:rPr lang="en-US" sz="800" dirty="0"/>
              <a:t>, </a:t>
            </a:r>
            <a:r>
              <a:rPr lang="en-US" sz="800" i="1" dirty="0"/>
              <a:t>55 </a:t>
            </a:r>
            <a:r>
              <a:rPr lang="en-US" sz="800" i="1" dirty="0" err="1"/>
              <a:t>Suppl</a:t>
            </a:r>
            <a:r>
              <a:rPr lang="en-US" sz="800" i="1" dirty="0"/>
              <a:t> 2</a:t>
            </a:r>
            <a:r>
              <a:rPr lang="en-US" sz="800" dirty="0"/>
              <a:t>77-90. </a:t>
            </a:r>
          </a:p>
          <a:p>
            <a:r>
              <a:rPr lang="en-US" sz="800" dirty="0" err="1"/>
              <a:t>Drossman</a:t>
            </a:r>
            <a:r>
              <a:rPr lang="en-US" sz="800" dirty="0"/>
              <a:t>, D.A. (2006). The functional gastrointestinal disorders and the Rome III process. Gastroenterology, 130: 1377-1390.</a:t>
            </a:r>
          </a:p>
          <a:p>
            <a:r>
              <a:rPr lang="en-US" sz="800" dirty="0" err="1"/>
              <a:t>Ehrlein</a:t>
            </a:r>
            <a:r>
              <a:rPr lang="en-US" sz="800" dirty="0"/>
              <a:t>, H.J., &amp; </a:t>
            </a:r>
            <a:r>
              <a:rPr lang="en-US" sz="800" dirty="0" err="1"/>
              <a:t>Schemann</a:t>
            </a:r>
            <a:r>
              <a:rPr lang="en-US" sz="800" dirty="0"/>
              <a:t>, M. (</a:t>
            </a:r>
            <a:r>
              <a:rPr lang="en-US" sz="800" dirty="0" err="1"/>
              <a:t>n.d.</a:t>
            </a:r>
            <a:r>
              <a:rPr lang="en-US" sz="800" dirty="0"/>
              <a:t>). Gastrointestinal motility. Humanbiology.wzw.tum.de. </a:t>
            </a:r>
            <a:r>
              <a:rPr lang="en-US" sz="800" dirty="0" err="1"/>
              <a:t>Retreived</a:t>
            </a:r>
            <a:r>
              <a:rPr lang="en-US" sz="800" dirty="0"/>
              <a:t> October 1, 2013, from http://humanbiology.wzw.tum.de/fileadmin/Bilder/tutorials/tutorial.pdf</a:t>
            </a:r>
          </a:p>
          <a:p>
            <a:r>
              <a:rPr lang="en-US" sz="800" dirty="0" err="1"/>
              <a:t>Eisen</a:t>
            </a:r>
            <a:r>
              <a:rPr lang="en-US" sz="800" dirty="0"/>
              <a:t> G. The epidemiology of </a:t>
            </a:r>
            <a:r>
              <a:rPr lang="en-US" sz="800" dirty="0" err="1"/>
              <a:t>gastroesophageal</a:t>
            </a:r>
            <a:r>
              <a:rPr lang="en-US" sz="800" dirty="0"/>
              <a:t> reflux disease: what we know and what we need to know. Am J </a:t>
            </a:r>
            <a:r>
              <a:rPr lang="en-US" sz="800" dirty="0" err="1"/>
              <a:t>Gastroenterol</a:t>
            </a:r>
            <a:r>
              <a:rPr lang="en-US" sz="800" dirty="0"/>
              <a:t>. 2001;96:S16–8.</a:t>
            </a:r>
          </a:p>
          <a:p>
            <a:r>
              <a:rPr lang="en-US" sz="800" dirty="0" err="1"/>
              <a:t>Farnam</a:t>
            </a:r>
            <a:r>
              <a:rPr lang="en-US" sz="800" dirty="0"/>
              <a:t>, A., </a:t>
            </a:r>
            <a:r>
              <a:rPr lang="en-US" sz="800" dirty="0" err="1"/>
              <a:t>Somi</a:t>
            </a:r>
            <a:r>
              <a:rPr lang="en-US" sz="800" dirty="0"/>
              <a:t>, M. H., </a:t>
            </a:r>
            <a:r>
              <a:rPr lang="en-US" sz="800" dirty="0" err="1"/>
              <a:t>Sarami</a:t>
            </a:r>
            <a:r>
              <a:rPr lang="en-US" sz="800" dirty="0"/>
              <a:t>, F., &amp; </a:t>
            </a:r>
            <a:r>
              <a:rPr lang="en-US" sz="800" dirty="0" err="1"/>
              <a:t>Farhang</a:t>
            </a:r>
            <a:r>
              <a:rPr lang="en-US" sz="800" dirty="0"/>
              <a:t>, S. (2008). Five personality dimensions in patients with irritable bowel syndrome. </a:t>
            </a:r>
            <a:r>
              <a:rPr lang="en-US" sz="800" i="1" dirty="0"/>
              <a:t>Neuropsychiatric Disease and Treatment</a:t>
            </a:r>
            <a:r>
              <a:rPr lang="en-US" sz="800" dirty="0"/>
              <a:t>, </a:t>
            </a:r>
            <a:r>
              <a:rPr lang="en-US" sz="800" i="1" dirty="0"/>
              <a:t>4</a:t>
            </a:r>
            <a:r>
              <a:rPr lang="en-US" sz="800" dirty="0"/>
              <a:t>(5), 959-962.</a:t>
            </a:r>
          </a:p>
          <a:p>
            <a:r>
              <a:rPr lang="en-US" sz="800" dirty="0"/>
              <a:t>Ferreira, N. B. (2011). </a:t>
            </a:r>
            <a:r>
              <a:rPr lang="en-US" sz="800" i="1" dirty="0"/>
              <a:t>Investigating the role of psychological flexibility and the use of an acceptance and commitment therapy based intervention in irritable bowel syndrome</a:t>
            </a:r>
            <a:r>
              <a:rPr lang="en-US" sz="800" dirty="0"/>
              <a:t> (Doctoral dissertation). The University of Edinburgh. Retrieved from </a:t>
            </a:r>
            <a:r>
              <a:rPr lang="en-US" sz="800" u="sng" dirty="0">
                <a:hlinkClick r:id="rId3"/>
              </a:rPr>
              <a:t>http://hdl.handle.net/1842/6312</a:t>
            </a:r>
            <a:r>
              <a:rPr lang="en-US" sz="800" dirty="0"/>
              <a:t>.</a:t>
            </a:r>
          </a:p>
          <a:p>
            <a:r>
              <a:rPr lang="en-US" sz="800" dirty="0" err="1"/>
              <a:t>Goyal</a:t>
            </a:r>
            <a:r>
              <a:rPr lang="en-US" sz="800" dirty="0"/>
              <a:t>, R., &amp; Hirano, I. (1996). The enteric nervous system. </a:t>
            </a:r>
            <a:r>
              <a:rPr lang="en-US" sz="800" i="1" dirty="0"/>
              <a:t>The New England Journal Of Medicine</a:t>
            </a:r>
            <a:r>
              <a:rPr lang="en-US" sz="800" dirty="0"/>
              <a:t>, </a:t>
            </a:r>
            <a:r>
              <a:rPr lang="en-US" sz="800" i="1" dirty="0"/>
              <a:t>334</a:t>
            </a:r>
            <a:r>
              <a:rPr lang="en-US" sz="800" dirty="0"/>
              <a:t>(17), 1106-1115.</a:t>
            </a:r>
          </a:p>
          <a:p>
            <a:r>
              <a:rPr lang="en-US" sz="800" dirty="0"/>
              <a:t>Grover, M., &amp; </a:t>
            </a:r>
            <a:r>
              <a:rPr lang="en-US" sz="800" dirty="0" err="1"/>
              <a:t>Drossman</a:t>
            </a:r>
            <a:r>
              <a:rPr lang="en-US" sz="800" dirty="0"/>
              <a:t>, D. (2010). Functional abdominal pain. </a:t>
            </a:r>
            <a:r>
              <a:rPr lang="en-US" sz="800" i="1" dirty="0"/>
              <a:t>Current Gastroenterology Reports</a:t>
            </a:r>
            <a:r>
              <a:rPr lang="en-US" sz="800" dirty="0"/>
              <a:t>, </a:t>
            </a:r>
            <a:r>
              <a:rPr lang="en-US" sz="800" i="1" dirty="0"/>
              <a:t>12</a:t>
            </a:r>
            <a:r>
              <a:rPr lang="en-US" sz="800" dirty="0"/>
              <a:t>(5), 391-398. doi:10.1007/s11894-010-0125-0</a:t>
            </a:r>
          </a:p>
          <a:p>
            <a:r>
              <a:rPr lang="en-US" sz="800" dirty="0"/>
              <a:t>Hansen JM, </a:t>
            </a:r>
            <a:r>
              <a:rPr lang="en-US" sz="800" dirty="0" err="1"/>
              <a:t>Wildner</a:t>
            </a:r>
            <a:r>
              <a:rPr lang="en-US" sz="800" dirty="0"/>
              <a:t>-Christensen M, </a:t>
            </a:r>
            <a:r>
              <a:rPr lang="en-US" sz="800" dirty="0" err="1"/>
              <a:t>Schaffalitzky</a:t>
            </a:r>
            <a:r>
              <a:rPr lang="en-US" sz="800" dirty="0"/>
              <a:t> de </a:t>
            </a:r>
            <a:r>
              <a:rPr lang="en-US" sz="800" dirty="0" err="1"/>
              <a:t>Muckadell</a:t>
            </a:r>
            <a:r>
              <a:rPr lang="en-US" sz="800" dirty="0"/>
              <a:t> OB. </a:t>
            </a:r>
            <a:r>
              <a:rPr lang="en-US" sz="800" dirty="0" err="1"/>
              <a:t>Gastroesophageal</a:t>
            </a:r>
            <a:r>
              <a:rPr lang="en-US" sz="800" dirty="0"/>
              <a:t> reflux symptoms in a Danish population: a prospective follow-up analysis of symptoms, quality of life, and health-care use. Am J </a:t>
            </a:r>
            <a:r>
              <a:rPr lang="en-US" sz="800" dirty="0" err="1"/>
              <a:t>Gastroenterol</a:t>
            </a:r>
            <a:r>
              <a:rPr lang="en-US" sz="800" dirty="0"/>
              <a:t>. 2009;104:2394–403.</a:t>
            </a:r>
          </a:p>
          <a:p>
            <a:r>
              <a:rPr lang="en-US" sz="800" dirty="0" err="1"/>
              <a:t>Haque</a:t>
            </a:r>
            <a:r>
              <a:rPr lang="en-US" sz="800" dirty="0"/>
              <a:t> M, Wyeth JW, </a:t>
            </a:r>
            <a:r>
              <a:rPr lang="en-US" sz="800" dirty="0" err="1"/>
              <a:t>Stace</a:t>
            </a:r>
            <a:r>
              <a:rPr lang="en-US" sz="800" dirty="0"/>
              <a:t> NH, Talley NJ, Green R. Prevalence, severity and associated features of gastro-esophageal reflux and </a:t>
            </a:r>
            <a:r>
              <a:rPr lang="en-US" sz="800" dirty="0" err="1"/>
              <a:t>dyspepsia:a</a:t>
            </a:r>
            <a:r>
              <a:rPr lang="en-US" sz="800" dirty="0"/>
              <a:t> population-based study. N Z Med J. 2000;113:178–81. </a:t>
            </a:r>
          </a:p>
          <a:p>
            <a:pPr>
              <a:lnSpc>
                <a:spcPct val="120000"/>
              </a:lnSpc>
              <a:spcBef>
                <a:spcPts val="600"/>
              </a:spcBef>
            </a:pPr>
            <a:endParaRPr lang="en-US" sz="800" dirty="0"/>
          </a:p>
        </p:txBody>
      </p:sp>
    </p:spTree>
    <p:extLst>
      <p:ext uri="{BB962C8B-B14F-4D97-AF65-F5344CB8AC3E}">
        <p14:creationId xmlns:p14="http://schemas.microsoft.com/office/powerpoint/2010/main" val="149894694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76200" y="914400"/>
            <a:ext cx="9067800" cy="5943600"/>
          </a:xfrm>
          <a:prstGeom prst="rect">
            <a:avLst/>
          </a:prstGeom>
        </p:spPr>
        <p:txBody>
          <a:bodyPr>
            <a:normAutofit lnSpcReduction="10000"/>
          </a:bodyPr>
          <a:lstStyle/>
          <a:p>
            <a:r>
              <a:rPr lang="en-US" sz="800" dirty="0" err="1"/>
              <a:t>Hobbis</a:t>
            </a:r>
            <a:r>
              <a:rPr lang="en-US" sz="800" dirty="0"/>
              <a:t>, I., Turpin, G., &amp; Read, N. (2003). Abnormal illness </a:t>
            </a:r>
            <a:r>
              <a:rPr lang="en-US" sz="800" dirty="0" err="1"/>
              <a:t>behaviour</a:t>
            </a:r>
            <a:r>
              <a:rPr lang="en-US" sz="800" dirty="0"/>
              <a:t> and locus of control in patients with functional bowel disorders. </a:t>
            </a:r>
            <a:r>
              <a:rPr lang="en-US" sz="800" i="1" dirty="0"/>
              <a:t>British Journal of Health Psychology</a:t>
            </a:r>
            <a:r>
              <a:rPr lang="en-US" sz="800" dirty="0"/>
              <a:t>, </a:t>
            </a:r>
            <a:r>
              <a:rPr lang="en-US" sz="800" i="1" dirty="0"/>
              <a:t>8</a:t>
            </a:r>
            <a:r>
              <a:rPr lang="en-US" sz="800" dirty="0"/>
              <a:t>(Pt 4), 393-408.</a:t>
            </a:r>
          </a:p>
          <a:p>
            <a:r>
              <a:rPr lang="en-US" sz="800" dirty="0" err="1"/>
              <a:t>Hölzl</a:t>
            </a:r>
            <a:r>
              <a:rPr lang="en-US" sz="800" dirty="0"/>
              <a:t>, R., &amp; Whitehead, W. E. (1983). </a:t>
            </a:r>
            <a:r>
              <a:rPr lang="en-US" sz="800" i="1" dirty="0"/>
              <a:t>Psychophysiology of the gastrointestinal tract: Experimental and clinical applications</a:t>
            </a:r>
            <a:r>
              <a:rPr lang="en-US" sz="800" dirty="0"/>
              <a:t>. New York: Plenum Press.</a:t>
            </a:r>
          </a:p>
          <a:p>
            <a:r>
              <a:rPr lang="en-US" sz="800" dirty="0"/>
              <a:t>Humphreys, P. A., &amp; </a:t>
            </a:r>
            <a:r>
              <a:rPr lang="en-US" sz="800" dirty="0" err="1"/>
              <a:t>Gevirtz</a:t>
            </a:r>
            <a:r>
              <a:rPr lang="en-US" sz="800" dirty="0"/>
              <a:t>, R.N. . (2000). Treatment of recurrent abdominal pain: components analysis of four treatment protocols. . </a:t>
            </a:r>
            <a:r>
              <a:rPr lang="en-US" sz="800" i="1" dirty="0"/>
              <a:t>Journal of Pediatric Gastroenterology &amp; Nutrition, 31</a:t>
            </a:r>
            <a:r>
              <a:rPr lang="en-US" sz="800" dirty="0"/>
              <a:t>, 47-51.</a:t>
            </a:r>
          </a:p>
          <a:p>
            <a:r>
              <a:rPr lang="en-US" sz="800" dirty="0" err="1"/>
              <a:t>Hyams</a:t>
            </a:r>
            <a:r>
              <a:rPr lang="en-US" sz="800" dirty="0"/>
              <a:t>, J. S., Burke, G., Davis, P. M., </a:t>
            </a:r>
            <a:r>
              <a:rPr lang="en-US" sz="800" dirty="0" err="1"/>
              <a:t>Rzepski</a:t>
            </a:r>
            <a:r>
              <a:rPr lang="en-US" sz="800" dirty="0"/>
              <a:t>, B., &amp; </a:t>
            </a:r>
            <a:r>
              <a:rPr lang="en-US" sz="800" dirty="0" err="1"/>
              <a:t>Andrulonis</a:t>
            </a:r>
            <a:r>
              <a:rPr lang="en-US" sz="800" dirty="0"/>
              <a:t>, P.A. (1996). Abdominal pain and irritable bowel syndrome in adolescents: A community-based study. </a:t>
            </a:r>
            <a:r>
              <a:rPr lang="en-US" sz="800" i="1" dirty="0"/>
              <a:t>Journal of Pediatrics</a:t>
            </a:r>
            <a:r>
              <a:rPr lang="en-US" sz="800" dirty="0"/>
              <a:t>, 129(2), 220–226.</a:t>
            </a:r>
          </a:p>
          <a:p>
            <a:r>
              <a:rPr lang="en-US" sz="800" dirty="0" err="1"/>
              <a:t>Jansdottir</a:t>
            </a:r>
            <a:r>
              <a:rPr lang="en-US" sz="800" dirty="0"/>
              <a:t>, G. (1997). The relationship between pains and various discomforts in school children. </a:t>
            </a:r>
            <a:r>
              <a:rPr lang="en-US" sz="800" i="1" dirty="0"/>
              <a:t>Childhood: Global Journal of Child Research</a:t>
            </a:r>
            <a:r>
              <a:rPr lang="en-US" sz="800" dirty="0"/>
              <a:t>, 4, 491–504.</a:t>
            </a:r>
          </a:p>
          <a:p>
            <a:r>
              <a:rPr lang="en-US" sz="800" dirty="0" err="1"/>
              <a:t>Jänig</a:t>
            </a:r>
            <a:r>
              <a:rPr lang="en-US" sz="800" dirty="0"/>
              <a:t>, W. (2006).</a:t>
            </a:r>
            <a:r>
              <a:rPr lang="en-US" sz="800" i="1" dirty="0"/>
              <a:t>The integrative action of the autonomic nervous system: Neurobiology of homeostasis.</a:t>
            </a:r>
            <a:r>
              <a:rPr lang="en-US" sz="800" dirty="0"/>
              <a:t> Cambridge, New York: Cambridge University Press. </a:t>
            </a:r>
          </a:p>
          <a:p>
            <a:r>
              <a:rPr lang="en-US" sz="800" dirty="0" err="1"/>
              <a:t>Kristjansdottir</a:t>
            </a:r>
            <a:r>
              <a:rPr lang="en-US" sz="800" dirty="0"/>
              <a:t>, G. (1996). </a:t>
            </a:r>
            <a:r>
              <a:rPr lang="en-US" sz="800" dirty="0" err="1"/>
              <a:t>Sociodemographic</a:t>
            </a:r>
            <a:r>
              <a:rPr lang="en-US" sz="800" dirty="0"/>
              <a:t> differences in the prevalence of self-reported stomach pain in school children. </a:t>
            </a:r>
            <a:r>
              <a:rPr lang="en-US" sz="800" i="1" dirty="0"/>
              <a:t>European Journal of Pediatrics</a:t>
            </a:r>
            <a:r>
              <a:rPr lang="en-US" sz="800" dirty="0"/>
              <a:t>, 155(11), 981–983.</a:t>
            </a:r>
          </a:p>
          <a:p>
            <a:r>
              <a:rPr lang="en-US" sz="800" dirty="0"/>
              <a:t>Lehrer, P. M., </a:t>
            </a:r>
            <a:r>
              <a:rPr lang="en-US" sz="800" dirty="0" err="1"/>
              <a:t>Vaschillo</a:t>
            </a:r>
            <a:r>
              <a:rPr lang="en-US" sz="800" dirty="0"/>
              <a:t>, E., &amp; </a:t>
            </a:r>
            <a:r>
              <a:rPr lang="en-US" sz="800" dirty="0" err="1"/>
              <a:t>Vaschillo</a:t>
            </a:r>
            <a:r>
              <a:rPr lang="en-US" sz="800" dirty="0"/>
              <a:t>, B. (2000). Resonant Frequency Biofeedback Training to Increase Cardiac Variability: Rationale and Manual for Training. </a:t>
            </a:r>
            <a:r>
              <a:rPr lang="en-US" sz="800" i="1" dirty="0"/>
              <a:t>Applied Psychophysiology &amp; Biofeedback</a:t>
            </a:r>
            <a:r>
              <a:rPr lang="en-US" sz="800" dirty="0"/>
              <a:t>, </a:t>
            </a:r>
            <a:r>
              <a:rPr lang="en-US" sz="800" i="1" dirty="0"/>
              <a:t>25</a:t>
            </a:r>
            <a:r>
              <a:rPr lang="en-US" sz="800" dirty="0"/>
              <a:t>(3), 177-191.</a:t>
            </a:r>
          </a:p>
          <a:p>
            <a:r>
              <a:rPr lang="en-US" sz="800" dirty="0" err="1"/>
              <a:t>Longstreth</a:t>
            </a:r>
            <a:r>
              <a:rPr lang="en-US" sz="800" dirty="0"/>
              <a:t>, G. (2007). Avoiding unnecessary surgery in irritable bowel syndrome. </a:t>
            </a:r>
            <a:r>
              <a:rPr lang="en-US" sz="800" i="1" dirty="0"/>
              <a:t>Gut</a:t>
            </a:r>
            <a:r>
              <a:rPr lang="en-US" sz="800" dirty="0"/>
              <a:t>, </a:t>
            </a:r>
            <a:r>
              <a:rPr lang="en-US" sz="800" i="1" dirty="0"/>
              <a:t>56</a:t>
            </a:r>
            <a:r>
              <a:rPr lang="en-US" sz="800" dirty="0"/>
              <a:t>(5), 608-610.</a:t>
            </a:r>
          </a:p>
          <a:p>
            <a:r>
              <a:rPr lang="en-US" sz="800" dirty="0"/>
              <a:t>Louis E, </a:t>
            </a:r>
            <a:r>
              <a:rPr lang="en-US" sz="800" dirty="0" err="1"/>
              <a:t>DeLooze</a:t>
            </a:r>
            <a:r>
              <a:rPr lang="en-US" sz="800" dirty="0"/>
              <a:t> D, </a:t>
            </a:r>
            <a:r>
              <a:rPr lang="en-US" sz="800" dirty="0" err="1"/>
              <a:t>Deprez</a:t>
            </a:r>
            <a:r>
              <a:rPr lang="en-US" sz="800" dirty="0"/>
              <a:t> P, </a:t>
            </a:r>
            <a:r>
              <a:rPr lang="en-US" sz="800" dirty="0" err="1"/>
              <a:t>Hiele</a:t>
            </a:r>
            <a:r>
              <a:rPr lang="en-US" sz="800" dirty="0"/>
              <a:t> M, </a:t>
            </a:r>
            <a:r>
              <a:rPr lang="en-US" sz="800" dirty="0" err="1"/>
              <a:t>Urbain</a:t>
            </a:r>
            <a:r>
              <a:rPr lang="en-US" sz="800" dirty="0"/>
              <a:t> D, </a:t>
            </a:r>
            <a:r>
              <a:rPr lang="en-US" sz="800" dirty="0" err="1"/>
              <a:t>Pelckmans</a:t>
            </a:r>
            <a:r>
              <a:rPr lang="en-US" sz="800" dirty="0"/>
              <a:t> P, </a:t>
            </a:r>
            <a:r>
              <a:rPr lang="en-US" sz="800" dirty="0" err="1"/>
              <a:t>Devière</a:t>
            </a:r>
            <a:r>
              <a:rPr lang="en-US" sz="800" dirty="0"/>
              <a:t> J, </a:t>
            </a:r>
            <a:r>
              <a:rPr lang="en-US" sz="800" dirty="0" err="1"/>
              <a:t>Deltenre</a:t>
            </a:r>
            <a:r>
              <a:rPr lang="en-US" sz="800" dirty="0"/>
              <a:t> M. Heartburn in Belgium: prevalence, impact on daily life, and utilization of medical resources. </a:t>
            </a:r>
            <a:r>
              <a:rPr lang="en-US" sz="800" dirty="0" err="1"/>
              <a:t>Eur</a:t>
            </a:r>
            <a:r>
              <a:rPr lang="en-US" sz="800" dirty="0"/>
              <a:t> J </a:t>
            </a:r>
            <a:r>
              <a:rPr lang="en-US" sz="800" dirty="0" err="1"/>
              <a:t>Gastroenterol</a:t>
            </a:r>
            <a:r>
              <a:rPr lang="en-US" sz="800" dirty="0"/>
              <a:t> Hepatol.2002;14:279–84. </a:t>
            </a:r>
          </a:p>
          <a:p>
            <a:r>
              <a:rPr lang="en-US" sz="800" dirty="0"/>
              <a:t>Masters, K. S. (2006). Recurrent Abdominal Pain, Medical Intervention, and Biofeedback: What Happened to the Biopsychosocial Model?. </a:t>
            </a:r>
            <a:r>
              <a:rPr lang="en-US" sz="800" i="1" dirty="0"/>
              <a:t>Applied Psychophysiology &amp; Biofeedback</a:t>
            </a:r>
            <a:r>
              <a:rPr lang="en-US" sz="800" dirty="0"/>
              <a:t>, </a:t>
            </a:r>
            <a:r>
              <a:rPr lang="en-US" sz="800" i="1" dirty="0"/>
              <a:t>31</a:t>
            </a:r>
            <a:r>
              <a:rPr lang="en-US" sz="800" dirty="0"/>
              <a:t>(2), 155-165. doi:10.1007/s10484-006-9016-4</a:t>
            </a:r>
          </a:p>
          <a:p>
            <a:r>
              <a:rPr lang="en-US" sz="800" dirty="0"/>
              <a:t>Mayer, E. A. (2011). Gut feelings: the emerging biology of gut–brain communication. </a:t>
            </a:r>
            <a:r>
              <a:rPr lang="en-US" sz="800" i="1" dirty="0"/>
              <a:t>Nature Reviews Neuroscience</a:t>
            </a:r>
            <a:r>
              <a:rPr lang="en-US" sz="800" dirty="0"/>
              <a:t>, </a:t>
            </a:r>
            <a:r>
              <a:rPr lang="en-US" sz="800" i="1" dirty="0"/>
              <a:t>12</a:t>
            </a:r>
            <a:r>
              <a:rPr lang="en-US" sz="800" dirty="0"/>
              <a:t>(8), 453-466. </a:t>
            </a:r>
            <a:endParaRPr lang="en-US" sz="800" dirty="0" smtClean="0"/>
          </a:p>
          <a:p>
            <a:r>
              <a:rPr lang="en-US" sz="800" dirty="0" smtClean="0"/>
              <a:t>Mazur, M., </a:t>
            </a:r>
            <a:r>
              <a:rPr lang="en-US" sz="800" dirty="0" err="1" smtClean="0"/>
              <a:t>Furgała</a:t>
            </a:r>
            <a:r>
              <a:rPr lang="en-US" sz="800" dirty="0" smtClean="0"/>
              <a:t>, A., </a:t>
            </a:r>
            <a:r>
              <a:rPr lang="en-US" sz="800" dirty="0" err="1" smtClean="0"/>
              <a:t>Jabłoński</a:t>
            </a:r>
            <a:r>
              <a:rPr lang="en-US" sz="800" dirty="0" smtClean="0"/>
              <a:t>, K., </a:t>
            </a:r>
            <a:r>
              <a:rPr lang="en-US" sz="800" dirty="0" err="1" smtClean="0"/>
              <a:t>Madroszkiewicz</a:t>
            </a:r>
            <a:r>
              <a:rPr lang="en-US" sz="800" dirty="0" smtClean="0"/>
              <a:t>, D., </a:t>
            </a:r>
            <a:r>
              <a:rPr lang="en-US" sz="800" dirty="0" err="1" smtClean="0"/>
              <a:t>Ciećko-Michalska</a:t>
            </a:r>
            <a:r>
              <a:rPr lang="en-US" sz="800" dirty="0" smtClean="0"/>
              <a:t>, I., </a:t>
            </a:r>
            <a:r>
              <a:rPr lang="en-US" sz="800" dirty="0" err="1" smtClean="0"/>
              <a:t>Bugajski</a:t>
            </a:r>
            <a:r>
              <a:rPr lang="en-US" sz="800" dirty="0" smtClean="0"/>
              <a:t>, A., &amp; Thor, P. (2007). Dysfunction of the autonomic nervous system activity is responsible for gastric myoelectric disturbances in the irritable bowel syndrome patients. </a:t>
            </a:r>
            <a:r>
              <a:rPr lang="en-US" sz="800" i="1" dirty="0" smtClean="0"/>
              <a:t>Journal of Physiology and Pharmacology: An Official Journal of the Polish Physiological Society</a:t>
            </a:r>
            <a:r>
              <a:rPr lang="en-US" sz="800" dirty="0" smtClean="0"/>
              <a:t>, </a:t>
            </a:r>
            <a:r>
              <a:rPr lang="en-US" sz="800" i="1" dirty="0" smtClean="0"/>
              <a:t>58 </a:t>
            </a:r>
            <a:r>
              <a:rPr lang="en-US" sz="800" i="1" dirty="0" err="1" smtClean="0"/>
              <a:t>Suppl</a:t>
            </a:r>
            <a:r>
              <a:rPr lang="en-US" sz="800" i="1" dirty="0" smtClean="0"/>
              <a:t> 3</a:t>
            </a:r>
            <a:r>
              <a:rPr lang="en-US" sz="800" dirty="0" smtClean="0"/>
              <a:t>131-139.</a:t>
            </a:r>
          </a:p>
          <a:p>
            <a:r>
              <a:rPr lang="en-US" sz="800" dirty="0" err="1" smtClean="0"/>
              <a:t>McOmber</a:t>
            </a:r>
            <a:r>
              <a:rPr lang="en-US" sz="800" dirty="0"/>
              <a:t>, M., &amp; Shulman, R. (2008). Pediatric functional gastrointestinal disorders. </a:t>
            </a:r>
            <a:r>
              <a:rPr lang="en-US" sz="800" i="1" dirty="0"/>
              <a:t>Nutrition In Clinical Practice: Official Publication Of The American Society For Parenteral And Enteral Nutrition</a:t>
            </a:r>
            <a:r>
              <a:rPr lang="en-US" sz="800" dirty="0"/>
              <a:t>, </a:t>
            </a:r>
            <a:r>
              <a:rPr lang="en-US" sz="800" i="1" dirty="0"/>
              <a:t>23</a:t>
            </a:r>
            <a:r>
              <a:rPr lang="en-US" sz="800" dirty="0"/>
              <a:t>(3), 268-274. doi:10.1177/0884533608318671</a:t>
            </a:r>
          </a:p>
          <a:p>
            <a:r>
              <a:rPr lang="en-US" sz="800" dirty="0" err="1"/>
              <a:t>Mitre</a:t>
            </a:r>
            <a:r>
              <a:rPr lang="en-US" sz="800" dirty="0"/>
              <a:t>, M.C., </a:t>
            </a:r>
            <a:r>
              <a:rPr lang="en-US" sz="800" dirty="0" err="1"/>
              <a:t>Katska</a:t>
            </a:r>
            <a:r>
              <a:rPr lang="en-US" sz="800" dirty="0"/>
              <a:t>, D.A. (2004). Pathophysiology of GERD: Lower esophageal sphincter defects. GERD IN THE 21ST CENTURY, SERIES-5; </a:t>
            </a:r>
            <a:r>
              <a:rPr lang="en-US" sz="800" i="1" dirty="0"/>
              <a:t>Practical Gastroenterology, </a:t>
            </a:r>
            <a:r>
              <a:rPr lang="en-US" sz="800" dirty="0"/>
              <a:t>28, 44-58 </a:t>
            </a:r>
          </a:p>
          <a:p>
            <a:r>
              <a:rPr lang="en-US" sz="800" dirty="0" err="1"/>
              <a:t>Nozu</a:t>
            </a:r>
            <a:r>
              <a:rPr lang="en-US" sz="800" dirty="0"/>
              <a:t>, T., &amp; Okumura, T. (2011). Visceral sensation and irritable bowel syndrome; with special reference to comparison with functional abdominal pain syndrome. </a:t>
            </a:r>
            <a:r>
              <a:rPr lang="en-US" sz="800" i="1" dirty="0"/>
              <a:t>Journal Of Gastroenterology &amp; </a:t>
            </a:r>
            <a:r>
              <a:rPr lang="en-US" sz="800" i="1" dirty="0" err="1"/>
              <a:t>Hepatology</a:t>
            </a:r>
            <a:r>
              <a:rPr lang="en-US" sz="800" dirty="0"/>
              <a:t>, </a:t>
            </a:r>
            <a:r>
              <a:rPr lang="en-US" sz="800" i="1" dirty="0"/>
              <a:t>26</a:t>
            </a:r>
            <a:r>
              <a:rPr lang="en-US" sz="800" dirty="0"/>
              <a:t>122-127. doi:10.1111/j.1440-1746.2011.06636.x</a:t>
            </a:r>
          </a:p>
          <a:p>
            <a:r>
              <a:rPr lang="en-US" sz="800" dirty="0" err="1"/>
              <a:t>Nyrop</a:t>
            </a:r>
            <a:r>
              <a:rPr lang="en-US" sz="800" dirty="0"/>
              <a:t>, K. A., </a:t>
            </a:r>
            <a:r>
              <a:rPr lang="en-US" sz="800" dirty="0" err="1"/>
              <a:t>Palsson</a:t>
            </a:r>
            <a:r>
              <a:rPr lang="en-US" sz="800" dirty="0"/>
              <a:t>, O. S., Levy, R. L.., Von </a:t>
            </a:r>
            <a:r>
              <a:rPr lang="en-US" sz="800" dirty="0" err="1"/>
              <a:t>Korff</a:t>
            </a:r>
            <a:r>
              <a:rPr lang="en-US" sz="800" dirty="0"/>
              <a:t>, M., Feld A. D., Turner, M. J., &amp; Whitehead, W. E. (2007). Costs of health care for irritable bowel syndrome, chronic constipation, functional diarrhea, and functional abdominal pain. Aliment Pharmacological Therapy, 26(2), 237-248.</a:t>
            </a:r>
          </a:p>
          <a:p>
            <a:pPr>
              <a:lnSpc>
                <a:spcPct val="120000"/>
              </a:lnSpc>
              <a:spcBef>
                <a:spcPts val="600"/>
              </a:spcBef>
            </a:pPr>
            <a:r>
              <a:rPr lang="en-US" sz="800" dirty="0"/>
              <a:t>Orr, W., </a:t>
            </a:r>
            <a:r>
              <a:rPr lang="en-US" sz="800" dirty="0" err="1"/>
              <a:t>Elsenbruch</a:t>
            </a:r>
            <a:r>
              <a:rPr lang="en-US" sz="800" dirty="0"/>
              <a:t>, S., &amp; </a:t>
            </a:r>
            <a:r>
              <a:rPr lang="en-US" sz="800" dirty="0" err="1"/>
              <a:t>Harnish</a:t>
            </a:r>
            <a:r>
              <a:rPr lang="en-US" sz="800" dirty="0"/>
              <a:t>, M. (2000). Autonomic regulation of cardiac function during sleep in patients with irritable bowel syndrome. </a:t>
            </a:r>
            <a:r>
              <a:rPr lang="en-US" sz="800" i="1" dirty="0"/>
              <a:t>The American Journal of Gastroenterology</a:t>
            </a:r>
            <a:r>
              <a:rPr lang="en-US" sz="800" dirty="0"/>
              <a:t>, </a:t>
            </a:r>
            <a:r>
              <a:rPr lang="en-US" sz="800" i="1" dirty="0"/>
              <a:t>95</a:t>
            </a:r>
            <a:r>
              <a:rPr lang="en-US" sz="800" dirty="0"/>
              <a:t>(10), 2865-2871.</a:t>
            </a:r>
          </a:p>
          <a:p>
            <a:pPr>
              <a:lnSpc>
                <a:spcPct val="120000"/>
              </a:lnSpc>
              <a:spcBef>
                <a:spcPts val="600"/>
              </a:spcBef>
            </a:pPr>
            <a:endParaRPr lang="en-US" sz="800" dirty="0" smtClean="0"/>
          </a:p>
        </p:txBody>
      </p:sp>
      <p:sp>
        <p:nvSpPr>
          <p:cNvPr id="5" name="Title 1"/>
          <p:cNvSpPr>
            <a:spLocks noGrp="1"/>
          </p:cNvSpPr>
          <p:nvPr>
            <p:ph type="title"/>
          </p:nvPr>
        </p:nvSpPr>
        <p:spPr>
          <a:xfrm>
            <a:off x="76200" y="152400"/>
            <a:ext cx="7680960" cy="762000"/>
          </a:xfrm>
        </p:spPr>
        <p:txBody>
          <a:bodyPr/>
          <a:lstStyle/>
          <a:p>
            <a:r>
              <a:rPr lang="en-US" sz="4400" b="1" dirty="0" smtClean="0">
                <a:gradFill>
                  <a:gsLst>
                    <a:gs pos="0">
                      <a:srgbClr val="000000">
                        <a:alpha val="92000"/>
                      </a:srgbClr>
                    </a:gs>
                    <a:gs pos="45000">
                      <a:srgbClr val="000000">
                        <a:alpha val="51000"/>
                      </a:srgbClr>
                    </a:gs>
                    <a:gs pos="100000">
                      <a:srgbClr val="000000"/>
                    </a:gs>
                  </a:gsLst>
                  <a:lin ang="3600000" scaled="0"/>
                </a:gradFill>
                <a:effectLst>
                  <a:outerShdw blurRad="38100" dist="38100" dir="2700000" algn="tl">
                    <a:srgbClr val="000000">
                      <a:alpha val="43137"/>
                    </a:srgbClr>
                  </a:outerShdw>
                </a:effectLst>
              </a:rPr>
              <a:t>References</a:t>
            </a:r>
            <a:endParaRPr lang="en-US" dirty="0"/>
          </a:p>
        </p:txBody>
      </p:sp>
    </p:spTree>
    <p:extLst>
      <p:ext uri="{BB962C8B-B14F-4D97-AF65-F5344CB8AC3E}">
        <p14:creationId xmlns:p14="http://schemas.microsoft.com/office/powerpoint/2010/main" val="302662317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2400" y="838200"/>
            <a:ext cx="8991600" cy="6019800"/>
          </a:xfrm>
          <a:prstGeom prst="rect">
            <a:avLst/>
          </a:prstGeom>
        </p:spPr>
        <p:txBody>
          <a:bodyPr>
            <a:normAutofit fontScale="92500" lnSpcReduction="10000"/>
          </a:bodyPr>
          <a:lstStyle/>
          <a:p>
            <a:r>
              <a:rPr lang="en-US" sz="900" dirty="0"/>
              <a:t>Oster, J. (1972). Recurrent abdominal pain, headache and limb pains in children and adolescents. </a:t>
            </a:r>
            <a:r>
              <a:rPr lang="en-US" sz="900" i="1" dirty="0"/>
              <a:t>Pediatrics</a:t>
            </a:r>
            <a:r>
              <a:rPr lang="en-US" sz="900" dirty="0"/>
              <a:t>, 50(3), 429–436.</a:t>
            </a:r>
          </a:p>
          <a:p>
            <a:r>
              <a:rPr lang="en-US" sz="900" dirty="0" err="1"/>
              <a:t>Palsson</a:t>
            </a:r>
            <a:r>
              <a:rPr lang="en-US" sz="900" dirty="0"/>
              <a:t>, O., &amp; Whitehead, W. (2013). Psychological treatments in functional gastrointestinal disorders: a primer for the gastroenterologist. </a:t>
            </a:r>
            <a:r>
              <a:rPr lang="en-US" sz="900" i="1" dirty="0"/>
              <a:t>Clinical Gastroenterology and </a:t>
            </a:r>
            <a:r>
              <a:rPr lang="en-US" sz="900" i="1" dirty="0" err="1"/>
              <a:t>Hepatology</a:t>
            </a:r>
            <a:r>
              <a:rPr lang="en-US" sz="900" i="1" dirty="0"/>
              <a:t>: The Official Clinical Practice Journal of the American Gastroenterological Association</a:t>
            </a:r>
            <a:r>
              <a:rPr lang="en-US" sz="900" dirty="0"/>
              <a:t>, 11(3), 208. doi:10.1016/j.cgh.2012.10.031</a:t>
            </a:r>
          </a:p>
          <a:p>
            <a:r>
              <a:rPr lang="en-US" sz="900" dirty="0"/>
              <a:t>Parcel, G. S., Nader, P. R., &amp; Meyer, M. P. (1977). Adolescent health concerns, problems, and patterns of utilization in a </a:t>
            </a:r>
            <a:r>
              <a:rPr lang="en-US" sz="900" dirty="0" err="1"/>
              <a:t>triethnic</a:t>
            </a:r>
            <a:r>
              <a:rPr lang="en-US" sz="900" dirty="0"/>
              <a:t> </a:t>
            </a:r>
            <a:r>
              <a:rPr lang="fr-FR" sz="900" dirty="0" err="1"/>
              <a:t>urban</a:t>
            </a:r>
            <a:r>
              <a:rPr lang="fr-FR" sz="900" dirty="0"/>
              <a:t> population. </a:t>
            </a:r>
            <a:r>
              <a:rPr lang="fr-FR" sz="900" i="1" dirty="0" err="1"/>
              <a:t>Pediatrics</a:t>
            </a:r>
            <a:r>
              <a:rPr lang="fr-FR" sz="900" dirty="0"/>
              <a:t>, 60(2), 157–164.</a:t>
            </a:r>
            <a:endParaRPr lang="en-US" sz="900" dirty="0"/>
          </a:p>
          <a:p>
            <a:r>
              <a:rPr lang="en-US" sz="900" dirty="0" err="1"/>
              <a:t>Pellissier</a:t>
            </a:r>
            <a:r>
              <a:rPr lang="en-US" sz="900" dirty="0"/>
              <a:t>, S., </a:t>
            </a:r>
            <a:r>
              <a:rPr lang="en-US" sz="900" dirty="0" err="1"/>
              <a:t>Dantzer</a:t>
            </a:r>
            <a:r>
              <a:rPr lang="en-US" sz="900" dirty="0"/>
              <a:t>, C., </a:t>
            </a:r>
            <a:r>
              <a:rPr lang="en-US" sz="900" dirty="0" err="1"/>
              <a:t>Canini</a:t>
            </a:r>
            <a:r>
              <a:rPr lang="en-US" sz="900" dirty="0"/>
              <a:t>, F., Mathieu, N., &amp; </a:t>
            </a:r>
            <a:r>
              <a:rPr lang="en-US" sz="900" dirty="0" err="1"/>
              <a:t>Bonaz</a:t>
            </a:r>
            <a:r>
              <a:rPr lang="en-US" sz="900" dirty="0"/>
              <a:t>, B. (2010). Psychological adjustment and autonomic disturbances in inflammatory bowel diseases and irritable bowel syndrome. </a:t>
            </a:r>
            <a:r>
              <a:rPr lang="en-US" sz="900" i="1" dirty="0" err="1"/>
              <a:t>Psychoneuroendocrinology</a:t>
            </a:r>
            <a:r>
              <a:rPr lang="en-US" sz="900" dirty="0"/>
              <a:t>, </a:t>
            </a:r>
            <a:r>
              <a:rPr lang="en-US" sz="900" i="1" dirty="0"/>
              <a:t>35</a:t>
            </a:r>
            <a:r>
              <a:rPr lang="en-US" sz="900" dirty="0"/>
              <a:t>(5), 653-662. doi:10.1016/j.psyneuen.2009.10.004</a:t>
            </a:r>
          </a:p>
          <a:p>
            <a:r>
              <a:rPr lang="en-US" sz="900" dirty="0"/>
              <a:t>Pfeiffer, R. (2001). Brain meets gut: </a:t>
            </a:r>
            <a:r>
              <a:rPr lang="en-US" sz="900" dirty="0" err="1"/>
              <a:t>gastroesophageal</a:t>
            </a:r>
            <a:r>
              <a:rPr lang="en-US" sz="900" dirty="0"/>
              <a:t> reflux. </a:t>
            </a:r>
            <a:r>
              <a:rPr lang="en-US" sz="900" i="1" dirty="0"/>
              <a:t>Clinical Autonomic Research: Official Journal Of The Clinical Autonomic Research Society</a:t>
            </a:r>
            <a:r>
              <a:rPr lang="en-US" sz="900" dirty="0"/>
              <a:t>, </a:t>
            </a:r>
            <a:r>
              <a:rPr lang="en-US" sz="900" i="1" dirty="0"/>
              <a:t>11</a:t>
            </a:r>
            <a:r>
              <a:rPr lang="en-US" sz="900" dirty="0"/>
              <a:t>(1), 3-4. </a:t>
            </a:r>
          </a:p>
          <a:p>
            <a:r>
              <a:rPr lang="en-US" sz="900" dirty="0"/>
              <a:t>Rey, E., Moreno Ortega, M., Garcia Alonso, M., &amp; Diaz-Rubio, M. (2009). Constructive thinking, rational intelligence and irritable bowel syndrome. </a:t>
            </a:r>
            <a:r>
              <a:rPr lang="en-US" sz="900" i="1" dirty="0"/>
              <a:t>World Journal of Gastroenterology: WJG</a:t>
            </a:r>
            <a:r>
              <a:rPr lang="en-US" sz="900" dirty="0"/>
              <a:t>, </a:t>
            </a:r>
            <a:r>
              <a:rPr lang="en-US" sz="900" i="1" dirty="0"/>
              <a:t>15</a:t>
            </a:r>
            <a:r>
              <a:rPr lang="en-US" sz="900" dirty="0"/>
              <a:t>(25), 3106-3113.</a:t>
            </a:r>
          </a:p>
          <a:p>
            <a:r>
              <a:rPr lang="en-US" sz="900" dirty="0"/>
              <a:t>Saito, Y.A., Locke, G.R., Weaver, A.L., </a:t>
            </a:r>
            <a:r>
              <a:rPr lang="en-US" sz="900" dirty="0" err="1"/>
              <a:t>Zinsmeister</a:t>
            </a:r>
            <a:r>
              <a:rPr lang="en-US" sz="900" dirty="0"/>
              <a:t>, A.R., Talley, N.J. (2005). Diet and Functional Gastrointestinal disorders. </a:t>
            </a:r>
            <a:r>
              <a:rPr lang="en-US" sz="900" i="1" dirty="0"/>
              <a:t>American Journal of Gastroenterology, 100(12</a:t>
            </a:r>
            <a:r>
              <a:rPr lang="en-US" sz="900" dirty="0"/>
              <a:t>):2743-8.</a:t>
            </a:r>
          </a:p>
          <a:p>
            <a:r>
              <a:rPr lang="en-US" sz="900" dirty="0"/>
              <a:t>Schuster, M. (2001). Defining and diagnosing irritable bowel syndrome. The American Journal of Managed Care, 7(8 </a:t>
            </a:r>
            <a:r>
              <a:rPr lang="en-US" sz="900" dirty="0" err="1"/>
              <a:t>Suppl</a:t>
            </a:r>
            <a:r>
              <a:rPr lang="en-US" sz="900" dirty="0"/>
              <a:t>), S246-S251.</a:t>
            </a:r>
          </a:p>
          <a:p>
            <a:r>
              <a:rPr lang="en-US" sz="900" dirty="0"/>
              <a:t>Shapiro, M., </a:t>
            </a:r>
            <a:r>
              <a:rPr lang="en-US" sz="900" dirty="0" err="1"/>
              <a:t>Shanani</a:t>
            </a:r>
            <a:r>
              <a:rPr lang="en-US" sz="900" dirty="0"/>
              <a:t>, R., </a:t>
            </a:r>
            <a:r>
              <a:rPr lang="en-US" sz="900" dirty="0" err="1"/>
              <a:t>Taback</a:t>
            </a:r>
            <a:r>
              <a:rPr lang="en-US" sz="900" dirty="0"/>
              <a:t>, H., </a:t>
            </a:r>
            <a:r>
              <a:rPr lang="en-US" sz="900" dirty="0" err="1"/>
              <a:t>Abramowich</a:t>
            </a:r>
            <a:r>
              <a:rPr lang="en-US" sz="900" dirty="0"/>
              <a:t>, D., Scapa, E., &amp; </a:t>
            </a:r>
            <a:r>
              <a:rPr lang="en-US" sz="900" dirty="0" err="1"/>
              <a:t>Broide</a:t>
            </a:r>
            <a:r>
              <a:rPr lang="en-US" sz="900" dirty="0"/>
              <a:t>, E. (2012). Functional chest pain responds to biofeedback treatment but functional heartburn does not: what is the difference?. </a:t>
            </a:r>
            <a:r>
              <a:rPr lang="en-US" sz="900" i="1" dirty="0"/>
              <a:t>European journal of gastroenterology &amp; </a:t>
            </a:r>
            <a:r>
              <a:rPr lang="en-US" sz="900" i="1" dirty="0" err="1"/>
              <a:t>hepatology</a:t>
            </a:r>
            <a:r>
              <a:rPr lang="en-US" sz="900" dirty="0"/>
              <a:t>, </a:t>
            </a:r>
            <a:r>
              <a:rPr lang="en-US" sz="900" i="1" dirty="0"/>
              <a:t>24</a:t>
            </a:r>
            <a:r>
              <a:rPr lang="en-US" sz="900" dirty="0"/>
              <a:t>(6), 708-714.</a:t>
            </a:r>
          </a:p>
          <a:p>
            <a:r>
              <a:rPr lang="en-US" sz="900" dirty="0" err="1" smtClean="0"/>
              <a:t>Sowder</a:t>
            </a:r>
            <a:r>
              <a:rPr lang="en-US" sz="900" dirty="0"/>
              <a:t>, E., Gevirtz, R., Shapiro, W., &amp; Ebert, C. (2010). Restoration of Vagal Tone: A Possible Mechanism for Functional Abdominal Pain. </a:t>
            </a:r>
            <a:r>
              <a:rPr lang="en-US" sz="900" i="1" dirty="0"/>
              <a:t>Applied Psychophysiology and Biofeedback</a:t>
            </a:r>
            <a:r>
              <a:rPr lang="en-US" sz="900" dirty="0"/>
              <a:t>.</a:t>
            </a:r>
          </a:p>
          <a:p>
            <a:r>
              <a:rPr lang="en-US" sz="900" dirty="0" err="1"/>
              <a:t>Sperber</a:t>
            </a:r>
            <a:r>
              <a:rPr lang="en-US" sz="900" dirty="0"/>
              <a:t>, A., &amp; </a:t>
            </a:r>
            <a:r>
              <a:rPr lang="en-US" sz="900" dirty="0" err="1"/>
              <a:t>Drossman</a:t>
            </a:r>
            <a:r>
              <a:rPr lang="en-US" sz="900" dirty="0"/>
              <a:t>, D. (2010). Functional abdominal pain syndrome: constant or frequently recurring abdominal pain. </a:t>
            </a:r>
            <a:r>
              <a:rPr lang="en-US" sz="900" i="1" dirty="0"/>
              <a:t>The American Journal Of Gastroenterology</a:t>
            </a:r>
            <a:r>
              <a:rPr lang="en-US" sz="900" dirty="0"/>
              <a:t>, </a:t>
            </a:r>
            <a:r>
              <a:rPr lang="en-US" sz="900" i="1" dirty="0"/>
              <a:t>105</a:t>
            </a:r>
            <a:r>
              <a:rPr lang="en-US" sz="900" dirty="0"/>
              <a:t>(4), 770-774. doi:10.1038/ajg.2010.68</a:t>
            </a:r>
          </a:p>
          <a:p>
            <a:r>
              <a:rPr lang="en-US" sz="900" dirty="0" err="1"/>
              <a:t>Sulkowska</a:t>
            </a:r>
            <a:r>
              <a:rPr lang="en-US" sz="900" dirty="0"/>
              <a:t>, A., </a:t>
            </a:r>
            <a:r>
              <a:rPr lang="en-US" sz="900" dirty="0" err="1"/>
              <a:t>Swinarska-Naumiuk</a:t>
            </a:r>
            <a:r>
              <a:rPr lang="en-US" sz="900" dirty="0"/>
              <a:t>, M., </a:t>
            </a:r>
            <a:r>
              <a:rPr lang="en-US" sz="900" dirty="0" err="1"/>
              <a:t>Jasiński</a:t>
            </a:r>
            <a:r>
              <a:rPr lang="en-US" sz="900" dirty="0"/>
              <a:t>, A., </a:t>
            </a:r>
            <a:r>
              <a:rPr lang="en-US" sz="900" dirty="0" err="1"/>
              <a:t>Janiak</a:t>
            </a:r>
            <a:r>
              <a:rPr lang="en-US" sz="900" dirty="0"/>
              <a:t>, M., </a:t>
            </a:r>
            <a:r>
              <a:rPr lang="en-US" sz="900" dirty="0" err="1"/>
              <a:t>Burkiewicz</a:t>
            </a:r>
            <a:r>
              <a:rPr lang="en-US" sz="900" dirty="0"/>
              <a:t>, A., </a:t>
            </a:r>
            <a:r>
              <a:rPr lang="en-US" sz="900" dirty="0" err="1"/>
              <a:t>Sulkowski</a:t>
            </a:r>
            <a:r>
              <a:rPr lang="en-US" sz="900" dirty="0"/>
              <a:t>, B., &amp; ... </a:t>
            </a:r>
            <a:r>
              <a:rPr lang="en-US" sz="900" dirty="0" err="1"/>
              <a:t>Smoczyński</a:t>
            </a:r>
            <a:r>
              <a:rPr lang="en-US" sz="900" dirty="0"/>
              <a:t>, M. (2008). Description and comparison of emotional factors in patients with irritable bowel syndrome and </a:t>
            </a:r>
            <a:r>
              <a:rPr lang="en-US" sz="900" dirty="0" err="1"/>
              <a:t>gastroesophageal</a:t>
            </a:r>
            <a:r>
              <a:rPr lang="en-US" sz="900" dirty="0"/>
              <a:t> reflux disease. </a:t>
            </a:r>
            <a:r>
              <a:rPr lang="en-US" sz="900" i="1" dirty="0" err="1"/>
              <a:t>Gastroenterologia</a:t>
            </a:r>
            <a:r>
              <a:rPr lang="en-US" sz="900" i="1" dirty="0"/>
              <a:t> </a:t>
            </a:r>
            <a:r>
              <a:rPr lang="en-US" sz="900" i="1" dirty="0" err="1"/>
              <a:t>Polska</a:t>
            </a:r>
            <a:r>
              <a:rPr lang="en-US" sz="900" i="1" dirty="0"/>
              <a:t> / Gastroenterology</a:t>
            </a:r>
            <a:r>
              <a:rPr lang="en-US" sz="900" dirty="0"/>
              <a:t>, </a:t>
            </a:r>
            <a:r>
              <a:rPr lang="en-US" sz="900" i="1" dirty="0"/>
              <a:t>15</a:t>
            </a:r>
            <a:r>
              <a:rPr lang="en-US" sz="900" dirty="0"/>
              <a:t>(4), 219-224.</a:t>
            </a:r>
          </a:p>
          <a:p>
            <a:r>
              <a:rPr lang="en-US" sz="900" dirty="0" err="1"/>
              <a:t>Surdea-Blaga</a:t>
            </a:r>
            <a:r>
              <a:rPr lang="en-US" sz="900" dirty="0"/>
              <a:t>, T., </a:t>
            </a:r>
            <a:r>
              <a:rPr lang="en-US" sz="900" dirty="0" err="1"/>
              <a:t>Băban</a:t>
            </a:r>
            <a:r>
              <a:rPr lang="en-US" sz="900" dirty="0"/>
              <a:t>, A., &amp; </a:t>
            </a:r>
            <a:r>
              <a:rPr lang="en-US" sz="900" dirty="0" err="1"/>
              <a:t>Dumitrascu</a:t>
            </a:r>
            <a:r>
              <a:rPr lang="en-US" sz="900" dirty="0"/>
              <a:t>, D. (2012). Psychosocial determinants of irritable bowel syndrome. </a:t>
            </a:r>
            <a:r>
              <a:rPr lang="en-US" sz="900" i="1" dirty="0"/>
              <a:t>World Journal of Gastroenterology: WJG</a:t>
            </a:r>
            <a:r>
              <a:rPr lang="en-US" sz="900" dirty="0"/>
              <a:t>, </a:t>
            </a:r>
            <a:r>
              <a:rPr lang="en-US" sz="900" i="1" dirty="0"/>
              <a:t>18</a:t>
            </a:r>
            <a:r>
              <a:rPr lang="en-US" sz="900" dirty="0"/>
              <a:t>(7), 616-626. doi:10.3748/wjg.v18.i7.616</a:t>
            </a:r>
          </a:p>
          <a:p>
            <a:r>
              <a:rPr lang="en-US" sz="900" dirty="0"/>
              <a:t>Stern, M.J., Guiles, R.A.F., &amp; </a:t>
            </a:r>
            <a:r>
              <a:rPr lang="en-US" sz="900" dirty="0" err="1"/>
              <a:t>Gevirtz</a:t>
            </a:r>
            <a:r>
              <a:rPr lang="en-US" sz="900" dirty="0"/>
              <a:t>, R. (2014). HRV biofeedback for pediatric irritable bowel syndrome and functional abdominal pain: Clinical replication series. </a:t>
            </a:r>
            <a:r>
              <a:rPr lang="en-US" sz="900" i="1" dirty="0"/>
              <a:t>Applied Psychophysiology &amp; Biofeedback. </a:t>
            </a:r>
            <a:r>
              <a:rPr lang="en-US" sz="900" dirty="0" err="1"/>
              <a:t>doi</a:t>
            </a:r>
            <a:r>
              <a:rPr lang="en-US" sz="900" dirty="0"/>
              <a:t>: 10.1007/s10484-014-9261-x </a:t>
            </a:r>
          </a:p>
          <a:p>
            <a:r>
              <a:rPr lang="en-US" sz="900" dirty="0"/>
              <a:t>Straub, R. O. (2012). </a:t>
            </a:r>
            <a:r>
              <a:rPr lang="en-US" sz="900" i="1" dirty="0"/>
              <a:t>Health psychology</a:t>
            </a:r>
            <a:r>
              <a:rPr lang="en-US" sz="900" dirty="0"/>
              <a:t>. New York, NY US: Worth Publishers</a:t>
            </a:r>
          </a:p>
          <a:p>
            <a:r>
              <a:rPr lang="en-US" sz="900" dirty="0"/>
              <a:t>Task Force of the European Society of Cardiology and the North American Society of Pacing and Electrophysiology. (1996). Heart rate variability. Standards of measurement, physiological interpretation, and clinical use. </a:t>
            </a:r>
            <a:r>
              <a:rPr lang="en-US" sz="900" i="1" dirty="0"/>
              <a:t>European Heart Journal</a:t>
            </a:r>
            <a:r>
              <a:rPr lang="en-US" sz="900" dirty="0"/>
              <a:t>, </a:t>
            </a:r>
            <a:r>
              <a:rPr lang="en-US" sz="900" i="1" dirty="0"/>
              <a:t>17</a:t>
            </a:r>
            <a:r>
              <a:rPr lang="en-US" sz="900" dirty="0"/>
              <a:t>(3), 354-381.</a:t>
            </a:r>
          </a:p>
          <a:p>
            <a:r>
              <a:rPr lang="en-US" sz="900" dirty="0"/>
              <a:t>Thomas, C. (2011). A mixed methods investigation of heart rate variability training for women with irritable bowel syndrome. </a:t>
            </a:r>
            <a:r>
              <a:rPr lang="en-US" sz="900" i="1" dirty="0"/>
              <a:t>Dissertation Abstracts International</a:t>
            </a:r>
            <a:r>
              <a:rPr lang="en-US" sz="900" dirty="0"/>
              <a:t>, </a:t>
            </a:r>
            <a:r>
              <a:rPr lang="en-US" sz="900" i="1" dirty="0"/>
              <a:t>72.</a:t>
            </a:r>
            <a:endParaRPr lang="en-US" sz="900" dirty="0"/>
          </a:p>
          <a:p>
            <a:r>
              <a:rPr lang="en-US" sz="900" dirty="0"/>
              <a:t>Thompson, W., Irvine, E., Pare, P., </a:t>
            </a:r>
            <a:r>
              <a:rPr lang="en-US" sz="900" dirty="0" err="1"/>
              <a:t>Ferrazzi</a:t>
            </a:r>
            <a:r>
              <a:rPr lang="en-US" sz="900" dirty="0"/>
              <a:t>, S., &amp; </a:t>
            </a:r>
            <a:r>
              <a:rPr lang="en-US" sz="900" dirty="0" err="1"/>
              <a:t>Rance</a:t>
            </a:r>
            <a:r>
              <a:rPr lang="en-US" sz="900" dirty="0"/>
              <a:t>, L. (2002). Functional gastrointestinal disorders in Canada: first population-based survey using Rome II criteria with suggestions for improving the questionnaire. </a:t>
            </a:r>
            <a:r>
              <a:rPr lang="en-US" sz="900" i="1" dirty="0"/>
              <a:t>Digestive Diseases and Sciences</a:t>
            </a:r>
            <a:r>
              <a:rPr lang="en-US" sz="900" dirty="0"/>
              <a:t>, </a:t>
            </a:r>
            <a:r>
              <a:rPr lang="en-US" sz="900" i="1" dirty="0"/>
              <a:t>47</a:t>
            </a:r>
            <a:r>
              <a:rPr lang="en-US" sz="900" dirty="0"/>
              <a:t>(1), 225-235.</a:t>
            </a:r>
          </a:p>
          <a:p>
            <a:r>
              <a:rPr lang="en-US" sz="900" dirty="0" err="1"/>
              <a:t>Wahlquist</a:t>
            </a:r>
            <a:r>
              <a:rPr lang="en-US" sz="900" dirty="0"/>
              <a:t> P, </a:t>
            </a:r>
            <a:r>
              <a:rPr lang="en-US" sz="900" dirty="0" err="1"/>
              <a:t>Karlsson</a:t>
            </a:r>
            <a:r>
              <a:rPr lang="en-US" sz="900" dirty="0"/>
              <a:t> M, Johnson D, </a:t>
            </a:r>
            <a:r>
              <a:rPr lang="en-US" sz="900" dirty="0" err="1"/>
              <a:t>Carlsson</a:t>
            </a:r>
            <a:r>
              <a:rPr lang="en-US" sz="900" dirty="0"/>
              <a:t> J, </a:t>
            </a:r>
            <a:r>
              <a:rPr lang="en-US" sz="900" dirty="0" err="1"/>
              <a:t>Bolge</a:t>
            </a:r>
            <a:r>
              <a:rPr lang="en-US" sz="900" dirty="0"/>
              <a:t> SC, </a:t>
            </a:r>
            <a:r>
              <a:rPr lang="en-US" sz="900" dirty="0" err="1"/>
              <a:t>Wallander</a:t>
            </a:r>
            <a:r>
              <a:rPr lang="en-US" sz="900" dirty="0"/>
              <a:t> MA. Relationship between symptom load of gastro-esophageal reflux disease and health-related quality of life, work productivity, </a:t>
            </a:r>
          </a:p>
        </p:txBody>
      </p:sp>
      <p:sp>
        <p:nvSpPr>
          <p:cNvPr id="5" name="Title 1"/>
          <p:cNvSpPr>
            <a:spLocks noGrp="1"/>
          </p:cNvSpPr>
          <p:nvPr>
            <p:ph type="title"/>
          </p:nvPr>
        </p:nvSpPr>
        <p:spPr>
          <a:xfrm>
            <a:off x="76200" y="152400"/>
            <a:ext cx="7680960" cy="762000"/>
          </a:xfrm>
        </p:spPr>
        <p:txBody>
          <a:bodyPr/>
          <a:lstStyle/>
          <a:p>
            <a:r>
              <a:rPr lang="en-US" sz="4400" b="1" dirty="0" smtClean="0">
                <a:gradFill>
                  <a:gsLst>
                    <a:gs pos="0">
                      <a:srgbClr val="000000">
                        <a:alpha val="92000"/>
                      </a:srgbClr>
                    </a:gs>
                    <a:gs pos="45000">
                      <a:srgbClr val="000000">
                        <a:alpha val="51000"/>
                      </a:srgbClr>
                    </a:gs>
                    <a:gs pos="100000">
                      <a:srgbClr val="000000"/>
                    </a:gs>
                  </a:gsLst>
                  <a:lin ang="3600000" scaled="0"/>
                </a:gradFill>
                <a:effectLst>
                  <a:outerShdw blurRad="38100" dist="38100" dir="2700000" algn="tl">
                    <a:srgbClr val="000000">
                      <a:alpha val="43137"/>
                    </a:srgbClr>
                  </a:outerShdw>
                </a:effectLst>
              </a:rPr>
              <a:t>References</a:t>
            </a:r>
            <a:endParaRPr lang="en-US" dirty="0"/>
          </a:p>
        </p:txBody>
      </p:sp>
    </p:spTree>
    <p:extLst>
      <p:ext uri="{BB962C8B-B14F-4D97-AF65-F5344CB8AC3E}">
        <p14:creationId xmlns:p14="http://schemas.microsoft.com/office/powerpoint/2010/main" val="335586017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228600"/>
            <a:ext cx="7772400" cy="1362075"/>
          </a:xfrm>
        </p:spPr>
        <p:txBody>
          <a:bodyPr/>
          <a:lstStyle/>
          <a:p>
            <a:pPr algn="ctr"/>
            <a:r>
              <a:rPr lang="en-US" dirty="0" smtClean="0">
                <a:gradFill>
                  <a:gsLst>
                    <a:gs pos="0">
                      <a:srgbClr val="000000">
                        <a:alpha val="92000"/>
                      </a:srgbClr>
                    </a:gs>
                    <a:gs pos="45000">
                      <a:srgbClr val="000000">
                        <a:alpha val="51000"/>
                      </a:srgbClr>
                    </a:gs>
                    <a:gs pos="100000">
                      <a:srgbClr val="000000"/>
                    </a:gs>
                  </a:gsLst>
                  <a:lin ang="3600000" scaled="0"/>
                </a:gradFill>
                <a:effectLst>
                  <a:outerShdw blurRad="38100" dist="38100" dir="2700000" algn="tl">
                    <a:srgbClr val="000000">
                      <a:alpha val="43137"/>
                    </a:srgbClr>
                  </a:outerShdw>
                </a:effectLst>
              </a:rPr>
              <a:t>Questions?</a:t>
            </a:r>
            <a:endParaRPr lang="en-US"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3"/>
          <a:stretch>
            <a:fillRect/>
          </a:stretch>
        </p:blipFill>
        <p:spPr>
          <a:xfrm>
            <a:off x="3125787" y="2260200"/>
            <a:ext cx="2892426" cy="2921400"/>
          </a:xfrm>
          <a:prstGeom prst="rect">
            <a:avLst/>
          </a:prstGeom>
        </p:spPr>
      </p:pic>
    </p:spTree>
    <p:extLst>
      <p:ext uri="{BB962C8B-B14F-4D97-AF65-F5344CB8AC3E}">
        <p14:creationId xmlns:p14="http://schemas.microsoft.com/office/powerpoint/2010/main" val="364155954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6023" tIns="88872" rIns="0" bIns="88872"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00">
                <a:solidFill>
                  <a:srgbClr val="CCCCCB"/>
                </a:solidFill>
              </a:rPr>
              <a:t>system.</a:t>
            </a:r>
          </a:p>
          <a:p>
            <a:pPr algn="ctr" fontAlgn="b">
              <a:spcBef>
                <a:spcPct val="0"/>
              </a:spcBef>
              <a:buFontTx/>
              <a:buNone/>
            </a:pPr>
            <a:r>
              <a:rPr lang="en-US" altLang="en-US" sz="900">
                <a:solidFill>
                  <a:srgbClr val="CCCCCB"/>
                </a:solidFill>
              </a:rPr>
              <a:t>  </a:t>
            </a:r>
            <a:endParaRPr lang="en-US" altLang="en-US" sz="55200">
              <a:solidFill>
                <a:srgbClr val="CCCCCB"/>
              </a:solidFill>
            </a:endParaRPr>
          </a:p>
        </p:txBody>
      </p:sp>
      <p:pic>
        <p:nvPicPr>
          <p:cNvPr id="15363" name="Picture 2" descr="Gut feelings: the emerging biology of gut–brain communi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571" y="0"/>
            <a:ext cx="556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Box 3"/>
          <p:cNvSpPr txBox="1">
            <a:spLocks noChangeArrowheads="1"/>
          </p:cNvSpPr>
          <p:nvPr/>
        </p:nvSpPr>
        <p:spPr bwMode="auto">
          <a:xfrm>
            <a:off x="7315200" y="990600"/>
            <a:ext cx="18288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t>The brain–gut axis can be conceptualized as a hierarchy of reflexes, from the reflex circuits contained within the enteric nervous system to the highest reflex loop involving the insular cortex and anterior cingulate cortex (ACC)</a:t>
            </a:r>
          </a:p>
        </p:txBody>
      </p:sp>
      <p:sp>
        <p:nvSpPr>
          <p:cNvPr id="2" name="TextBox 1"/>
          <p:cNvSpPr txBox="1"/>
          <p:nvPr/>
        </p:nvSpPr>
        <p:spPr>
          <a:xfrm>
            <a:off x="1066800" y="6553200"/>
            <a:ext cx="1600200" cy="369332"/>
          </a:xfrm>
          <a:prstGeom prst="rect">
            <a:avLst/>
          </a:prstGeom>
          <a:noFill/>
        </p:spPr>
        <p:txBody>
          <a:bodyPr wrap="square" rtlCol="0">
            <a:spAutoFit/>
          </a:bodyPr>
          <a:lstStyle/>
          <a:p>
            <a:r>
              <a:rPr lang="en-US" dirty="0" smtClean="0"/>
              <a:t>Mayer,2011</a:t>
            </a:r>
            <a:endParaRPr lang="en-US" dirty="0"/>
          </a:p>
        </p:txBody>
      </p:sp>
    </p:spTree>
    <p:extLst>
      <p:ext uri="{BB962C8B-B14F-4D97-AF65-F5344CB8AC3E}">
        <p14:creationId xmlns:p14="http://schemas.microsoft.com/office/powerpoint/2010/main" val="2843774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8|8.4|15.2|6.5"/>
</p:tagLst>
</file>

<file path=ppt/tags/tag2.xml><?xml version="1.0" encoding="utf-8"?>
<p:tagLst xmlns:a="http://schemas.openxmlformats.org/drawingml/2006/main" xmlns:r="http://schemas.openxmlformats.org/officeDocument/2006/relationships" xmlns:p="http://schemas.openxmlformats.org/presentationml/2006/main">
  <p:tag name="TIMING" val="|33.1"/>
</p:tagLst>
</file>

<file path=ppt/tags/tag3.xml><?xml version="1.0" encoding="utf-8"?>
<p:tagLst xmlns:a="http://schemas.openxmlformats.org/drawingml/2006/main" xmlns:r="http://schemas.openxmlformats.org/officeDocument/2006/relationships" xmlns:p="http://schemas.openxmlformats.org/presentationml/2006/main">
  <p:tag name="TIMING" val="|27.1|2.2|9.6"/>
</p:tagLst>
</file>

<file path=ppt/tags/tag4.xml><?xml version="1.0" encoding="utf-8"?>
<p:tagLst xmlns:a="http://schemas.openxmlformats.org/drawingml/2006/main" xmlns:r="http://schemas.openxmlformats.org/officeDocument/2006/relationships" xmlns:p="http://schemas.openxmlformats.org/presentationml/2006/main">
  <p:tag name="TIMING" val="|5.6|23.5|4.2|3.3|5.6|2.5|5.4"/>
</p:tagLst>
</file>

<file path=ppt/tags/tag5.xml><?xml version="1.0" encoding="utf-8"?>
<p:tagLst xmlns:a="http://schemas.openxmlformats.org/drawingml/2006/main" xmlns:r="http://schemas.openxmlformats.org/officeDocument/2006/relationships" xmlns:p="http://schemas.openxmlformats.org/presentationml/2006/main">
  <p:tag name="TIMING" val="|24.4|13.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ylar">
  <a:themeElements>
    <a:clrScheme name="Mylar">
      <a:dk1>
        <a:srgbClr val="000000"/>
      </a:dk1>
      <a:lt1>
        <a:srgbClr val="FFFFFF"/>
      </a:lt1>
      <a:dk2>
        <a:srgbClr val="656162"/>
      </a:dk2>
      <a:lt2>
        <a:srgbClr val="E0DACC"/>
      </a:lt2>
      <a:accent1>
        <a:srgbClr val="4A5A7A"/>
      </a:accent1>
      <a:accent2>
        <a:srgbClr val="F7BD40"/>
      </a:accent2>
      <a:accent3>
        <a:srgbClr val="975C00"/>
      </a:accent3>
      <a:accent4>
        <a:srgbClr val="754D41"/>
      </a:accent4>
      <a:accent5>
        <a:srgbClr val="838995"/>
      </a:accent5>
      <a:accent6>
        <a:srgbClr val="687B66"/>
      </a:accent6>
      <a:hlink>
        <a:srgbClr val="B5740B"/>
      </a:hlink>
      <a:folHlink>
        <a:srgbClr val="7483A0"/>
      </a:folHlink>
    </a:clrScheme>
    <a:fontScheme name="Mylar">
      <a:maj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ylar">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effectStyle>
        <a:effectStyle>
          <a:effectLst>
            <a:innerShdw blurRad="50800" dist="25400" dir="13500000">
              <a:srgbClr val="000000">
                <a:alpha val="75000"/>
              </a:srgbClr>
            </a:innerShdw>
            <a:outerShdw blurRad="50800" dist="25400" dir="5400000" rotWithShape="0">
              <a:srgbClr val="000000">
                <a:alpha val="50000"/>
              </a:srgbClr>
            </a:outerShdw>
          </a:effectLst>
          <a:scene3d>
            <a:camera prst="orthographicFront">
              <a:rot lat="0" lon="0" rev="0"/>
            </a:camera>
            <a:lightRig rig="threePt" dir="tl"/>
          </a:scene3d>
          <a:sp3d prstMaterial="dkEdge">
            <a:bevelT w="25400" h="508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tint val="100000"/>
                <a:shade val="30000"/>
                <a:alpha val="100000"/>
                <a:satMod val="255000"/>
                <a:lumMod val="100000"/>
              </a:schemeClr>
            </a:gs>
          </a:gsLst>
          <a:path path="circle">
            <a:fillToRect l="50000" t="-80000" r="50000" b="180000"/>
          </a:path>
        </a:gradFill>
        <a:blipFill rotWithShape="1">
          <a:blip xmlns:r="http://schemas.openxmlformats.org/officeDocument/2006/relationships" r:embed="rId1">
            <a:duotone>
              <a:schemeClr val="phClr">
                <a:lumMod val="80000"/>
              </a:schemeClr>
              <a:schemeClr val="phClr">
                <a:tint val="50000"/>
                <a:lumMod val="15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Mylar</Template>
  <TotalTime>7376</TotalTime>
  <Words>6815</Words>
  <Application>Microsoft Office PowerPoint</Application>
  <PresentationFormat>On-screen Show (4:3)</PresentationFormat>
  <Paragraphs>1015</Paragraphs>
  <Slides>85</Slides>
  <Notes>59</Notes>
  <HiddenSlides>0</HiddenSlides>
  <MMClips>1</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3</vt:i4>
      </vt:variant>
      <vt:variant>
        <vt:lpstr>Slide Titles</vt:lpstr>
      </vt:variant>
      <vt:variant>
        <vt:i4>85</vt:i4>
      </vt:variant>
    </vt:vector>
  </HeadingPairs>
  <TitlesOfParts>
    <vt:vector size="103" baseType="lpstr">
      <vt:lpstr>ＭＳ Ｐゴシック</vt:lpstr>
      <vt:lpstr>宋体</vt:lpstr>
      <vt:lpstr>Arial</vt:lpstr>
      <vt:lpstr>Calibri</vt:lpstr>
      <vt:lpstr>Corbel</vt:lpstr>
      <vt:lpstr>Courier New</vt:lpstr>
      <vt:lpstr>Helvetica-Narrow</vt:lpstr>
      <vt:lpstr>HGｺﾞｼｯｸM</vt:lpstr>
      <vt:lpstr>Monotype Sorts</vt:lpstr>
      <vt:lpstr>Tahoma</vt:lpstr>
      <vt:lpstr>Times New Roman</vt:lpstr>
      <vt:lpstr>Tunga</vt:lpstr>
      <vt:lpstr>Verdana</vt:lpstr>
      <vt:lpstr>Wingdings</vt:lpstr>
      <vt:lpstr>Mylar</vt:lpstr>
      <vt:lpstr>Clip</vt:lpstr>
      <vt:lpstr>Chart</vt:lpstr>
      <vt:lpstr>Acrobat Document</vt:lpstr>
      <vt:lpstr>TREATING FUNCTIONAL GASTROINTESTINAL DISORDERS WITH HRV BIOFEEDBACK</vt:lpstr>
      <vt:lpstr>PowerPoint Presentation</vt:lpstr>
      <vt:lpstr>The Enteric Nervous System:  The Second Brain</vt:lpstr>
      <vt:lpstr>Enteric Nervous System(ENS) “The Second Brain”(Gershon)</vt:lpstr>
      <vt:lpstr>serotonin and the Gut (5-hydroxytryptaine, 5-HT)</vt:lpstr>
      <vt:lpstr>PowerPoint Presentation</vt:lpstr>
      <vt:lpstr>Enteric Nervous System</vt:lpstr>
      <vt:lpstr>PowerPoint Presentation</vt:lpstr>
      <vt:lpstr>PowerPoint Presentation</vt:lpstr>
      <vt:lpstr>Brain-Gut Interaction</vt:lpstr>
      <vt:lpstr>Gut to Brain Communication</vt:lpstr>
      <vt:lpstr>PowerPoint Presentation</vt:lpstr>
      <vt:lpstr>PowerPoint Presentation</vt:lpstr>
      <vt:lpstr>Vagal Withdrawal: An alternative  to Sympathetic Activation</vt:lpstr>
      <vt:lpstr>PowerPoint Presentation</vt:lpstr>
      <vt:lpstr>PowerPoint Presentation</vt:lpstr>
      <vt:lpstr>PowerPoint Presentation</vt:lpstr>
      <vt:lpstr>PowerPoint Presentation</vt:lpstr>
      <vt:lpstr>Example of RSA</vt:lpstr>
      <vt:lpstr>Respiratory Influences</vt:lpstr>
      <vt:lpstr>PowerPoint Presentation</vt:lpstr>
      <vt:lpstr>Defining FGIDs</vt:lpstr>
      <vt:lpstr>PowerPoint Presentation</vt:lpstr>
      <vt:lpstr>Psychosocial Factors </vt:lpstr>
      <vt:lpstr>Biopsychosocial Model of FGID</vt:lpstr>
      <vt:lpstr>Epidemiology - IBS</vt:lpstr>
      <vt:lpstr>IBS - Pathophysiology</vt:lpstr>
      <vt:lpstr>Pathophysiology II</vt:lpstr>
      <vt:lpstr>Paulus and Jones Mismatch Theory</vt:lpstr>
      <vt:lpstr>Rome-III Criteria – FAP (S)</vt:lpstr>
      <vt:lpstr>Epidemiology – FAP(S)</vt:lpstr>
      <vt:lpstr>FAP/RAP - Pathophysiology</vt:lpstr>
      <vt:lpstr>PowerPoint Presentation</vt:lpstr>
      <vt:lpstr>PowerPoint Presentation</vt:lpstr>
      <vt:lpstr>FAP/RAP - Pathophysiology</vt:lpstr>
      <vt:lpstr>Efficacy and Mechanism Data</vt:lpstr>
      <vt:lpstr>Visual Analog scale from daily pain diary records, pre &amp; post treatment, by group   Pre = Pre-treatment Post = Post-treatment 4 component = fiber+biofeedback+cognitive restructuring+parental support 3 component = fiber+biofeedback+cognitive restructuring 2 component = fiber+biofeedback  </vt:lpstr>
      <vt:lpstr>   Figure 2. Parent observation rating of pain, pre &amp; post treatment, by group (Humphreys&amp; Gevirtz, 2000)  Pre = Pre-treatment Post = Post-treatment 4 component = fiber + biofeedback + cognitive restructuring + parental support 3 component = fiber + biofeedback + cognitive restructuring 2 component = fiber + biofeedback  </vt:lpstr>
      <vt:lpstr> Appl Psychophysiol Biofeedback. 2010 Sep;35(3):199-206. Restoration of vagal tone: a possible mechanism for functional abdominal pain. Sowder E, Gevirtz R, Shapiro W, Ebert C.</vt:lpstr>
      <vt:lpstr>RAP Patients and Healthy Control Participants</vt:lpstr>
      <vt:lpstr>Procedures</vt:lpstr>
      <vt:lpstr>Pre/Post Assessment: VivoMetrics, Inc.  LifeShirt,tm</vt:lpstr>
      <vt:lpstr>Procedures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Rome-III Criteria – GERD</vt:lpstr>
      <vt:lpstr>Epidemiology - GERD</vt:lpstr>
      <vt:lpstr>Gasroesophageal Reflux Disease(GERD) &amp;NERD (Non-Erosive Reflux Disease)</vt:lpstr>
      <vt:lpstr>GERD cont’d</vt:lpstr>
      <vt:lpstr>PowerPoint Presentation</vt:lpstr>
      <vt:lpstr>PowerPoint Presentation</vt:lpstr>
      <vt:lpstr>PowerPoint Presentation</vt:lpstr>
      <vt:lpstr>PowerPoint Presentation</vt:lpstr>
      <vt:lpstr>PowerPoint Presentation</vt:lpstr>
      <vt:lpstr>PowerPoint Presentation</vt:lpstr>
      <vt:lpstr>Results 4:  Pain Threshold Data</vt:lpstr>
      <vt:lpstr>Parasympathetic “Accentuated Antagonism”</vt:lpstr>
      <vt:lpstr>State of Treatments</vt:lpstr>
      <vt:lpstr>HRV Biofeedback - IBS</vt:lpstr>
      <vt:lpstr>HRV Biofeedback - FAP</vt:lpstr>
      <vt:lpstr>HRV Biofeedback - GERD</vt:lpstr>
      <vt:lpstr>Intake Assessment (self-report)</vt:lpstr>
      <vt:lpstr>Intake Assessment (Physiology)</vt:lpstr>
      <vt:lpstr>PowerPoint Presentation</vt:lpstr>
      <vt:lpstr>PowerPoint Presentation</vt:lpstr>
      <vt:lpstr>PowerPoint Presentation</vt:lpstr>
      <vt:lpstr>PowerPoint Presentation</vt:lpstr>
      <vt:lpstr>Intake - Psychoeducation</vt:lpstr>
      <vt:lpstr>Session 2</vt:lpstr>
      <vt:lpstr>PowerPoint Presentation</vt:lpstr>
      <vt:lpstr>PowerPoint Presentation</vt:lpstr>
      <vt:lpstr>Session 3</vt:lpstr>
      <vt:lpstr>Session 4-6</vt:lpstr>
      <vt:lpstr>Termination</vt:lpstr>
      <vt:lpstr>PowerPoint Presentation</vt:lpstr>
      <vt:lpstr>PowerPoint Presentation</vt:lpstr>
      <vt:lpstr>References</vt:lpstr>
      <vt:lpstr>References</vt:lpstr>
      <vt:lpstr>References</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Stern</dc:creator>
  <cp:lastModifiedBy>Richard Gevirtz</cp:lastModifiedBy>
  <cp:revision>163</cp:revision>
  <cp:lastPrinted>2014-05-21T19:43:23Z</cp:lastPrinted>
  <dcterms:created xsi:type="dcterms:W3CDTF">2014-05-17T20:32:21Z</dcterms:created>
  <dcterms:modified xsi:type="dcterms:W3CDTF">2015-10-03T11:59:10Z</dcterms:modified>
</cp:coreProperties>
</file>